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2" r:id="rId6"/>
    <p:sldMasterId id="2147483705" r:id="rId7"/>
    <p:sldMasterId id="2147483731" r:id="rId8"/>
    <p:sldMasterId id="2147483738" r:id="rId9"/>
    <p:sldMasterId id="2147483771" r:id="rId10"/>
    <p:sldMasterId id="2147483775" r:id="rId11"/>
    <p:sldMasterId id="2147483800" r:id="rId12"/>
    <p:sldMasterId id="2147483833" r:id="rId13"/>
  </p:sldMasterIdLst>
  <p:notesMasterIdLst>
    <p:notesMasterId r:id="rId37"/>
  </p:notesMasterIdLst>
  <p:sldIdLst>
    <p:sldId id="2076136714" r:id="rId14"/>
    <p:sldId id="2076136709" r:id="rId15"/>
    <p:sldId id="2076136617" r:id="rId16"/>
    <p:sldId id="2076136715" r:id="rId17"/>
    <p:sldId id="2076136717" r:id="rId18"/>
    <p:sldId id="2076136601" r:id="rId19"/>
    <p:sldId id="2076136620" r:id="rId20"/>
    <p:sldId id="2076136710" r:id="rId21"/>
    <p:sldId id="2076136687" r:id="rId22"/>
    <p:sldId id="2076136683" r:id="rId23"/>
    <p:sldId id="2076136684" r:id="rId24"/>
    <p:sldId id="2076136685" r:id="rId25"/>
    <p:sldId id="2076136686" r:id="rId26"/>
    <p:sldId id="2076136724" r:id="rId27"/>
    <p:sldId id="2076136718" r:id="rId28"/>
    <p:sldId id="2076136711" r:id="rId29"/>
    <p:sldId id="2076136712" r:id="rId30"/>
    <p:sldId id="2076136695" r:id="rId31"/>
    <p:sldId id="2076135797" r:id="rId32"/>
    <p:sldId id="2076136703" r:id="rId33"/>
    <p:sldId id="2076136723" r:id="rId34"/>
    <p:sldId id="2076136570" r:id="rId35"/>
    <p:sldId id="20761365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Asdourian" initials="AA" lastIdx="14" clrIdx="0">
    <p:extLst>
      <p:ext uri="{19B8F6BF-5375-455C-9EA6-DF929625EA0E}">
        <p15:presenceInfo xmlns:p15="http://schemas.microsoft.com/office/powerpoint/2012/main" userId="S::ashleyk@microsoft.com::79ddb45b-4cd9-46fb-9bb3-ee984f26e60f" providerId="AD"/>
      </p:ext>
    </p:extLst>
  </p:cmAuthor>
  <p:cmAuthor id="2" name="Kate Drefke" initials="KD" lastIdx="5" clrIdx="1">
    <p:extLst>
      <p:ext uri="{19B8F6BF-5375-455C-9EA6-DF929625EA0E}">
        <p15:presenceInfo xmlns:p15="http://schemas.microsoft.com/office/powerpoint/2012/main" userId="S::kakuzel@microsoft.com::89bc484a-cdce-41ff-9839-3588ee80f1ff" providerId="AD"/>
      </p:ext>
    </p:extLst>
  </p:cmAuthor>
  <p:cmAuthor id="3" name="Aurora Santiago-Moore" initials="AS" lastIdx="2" clrIdx="2">
    <p:extLst>
      <p:ext uri="{19B8F6BF-5375-455C-9EA6-DF929625EA0E}">
        <p15:presenceInfo xmlns:p15="http://schemas.microsoft.com/office/powerpoint/2012/main" userId="S::asantiag@microsoft.com::fa0d0ecd-e13b-4ab5-8449-d0a6b05e973b" providerId="AD"/>
      </p:ext>
    </p:extLst>
  </p:cmAuthor>
  <p:cmAuthor id="4" name="Evelyn Padrino" initials="EP" lastIdx="2" clrIdx="3">
    <p:extLst>
      <p:ext uri="{19B8F6BF-5375-455C-9EA6-DF929625EA0E}">
        <p15:presenceInfo xmlns:p15="http://schemas.microsoft.com/office/powerpoint/2012/main" userId="Evelyn Padri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3"/>
    <a:srgbClr val="B0B0B0"/>
    <a:srgbClr val="C3E5FF"/>
    <a:srgbClr val="E6E6E6"/>
    <a:srgbClr val="BFBFBF"/>
    <a:srgbClr val="0078D2"/>
    <a:srgbClr val="00599C"/>
    <a:srgbClr val="00508D"/>
    <a:srgbClr val="8FB1CA"/>
    <a:srgbClr val="007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On-premises</c:v>
                </c:pt>
              </c:strCache>
            </c:strRef>
          </c:tx>
          <c:spPr>
            <a:solidFill>
              <a:schemeClr val="accent5"/>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704-4274-9BF8-BBED96727CD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B704-4274-9BF8-BBED96727CDC}"/>
              </c:ext>
            </c:extLst>
          </c:dPt>
          <c:cat>
            <c:strRef>
              <c:f>Sheet1!$A$2:$A$3</c:f>
              <c:strCache>
                <c:ptCount val="2"/>
                <c:pt idx="0">
                  <c:v>Other</c:v>
                </c:pt>
                <c:pt idx="1">
                  <c:v>Windows Server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8-B704-4274-9BF8-BBED96727C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websites (millions)</c:v>
                </c:pt>
              </c:strCache>
            </c:strRef>
          </c:tx>
          <c:spPr>
            <a:solidFill>
              <a:schemeClr val="accent6">
                <a:lumMod val="75000"/>
              </a:schemeClr>
            </a:solidFill>
          </c:spPr>
          <c:dPt>
            <c:idx val="0"/>
            <c:bubble3D val="0"/>
            <c:spPr>
              <a:solidFill>
                <a:srgbClr val="0078D3"/>
              </a:solidFill>
              <a:ln w="19050">
                <a:solidFill>
                  <a:schemeClr val="lt1"/>
                </a:solidFill>
              </a:ln>
              <a:effectLst/>
            </c:spPr>
            <c:extLst>
              <c:ext xmlns:c16="http://schemas.microsoft.com/office/drawing/2014/chart" uri="{C3380CC4-5D6E-409C-BE32-E72D297353CC}">
                <c16:uniqueId val="{00000001-ECD1-4927-BDBF-598E5CCDFF82}"/>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ECD1-4927-BDBF-598E5CCDFF82}"/>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ECD1-4927-BDBF-598E5CCDFF82}"/>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ECD1-4927-BDBF-598E5CCDFF82}"/>
              </c:ext>
            </c:extLst>
          </c:dPt>
          <c:cat>
            <c:strRef>
              <c:f>Sheet1!$A$2:$A$5</c:f>
              <c:strCache>
                <c:ptCount val="2"/>
                <c:pt idx="0">
                  <c:v>Azure</c:v>
                </c:pt>
                <c:pt idx="1">
                  <c:v>Other</c:v>
                </c:pt>
              </c:strCache>
            </c:strRef>
          </c:cat>
          <c:val>
            <c:numRef>
              <c:f>Sheet1!$B$2:$B$5</c:f>
              <c:numCache>
                <c:formatCode>General</c:formatCode>
                <c:ptCount val="4"/>
                <c:pt idx="0">
                  <c:v>1.5</c:v>
                </c:pt>
                <c:pt idx="1">
                  <c:v>30</c:v>
                </c:pt>
              </c:numCache>
            </c:numRef>
          </c:val>
          <c:extLst>
            <c:ext xmlns:c16="http://schemas.microsoft.com/office/drawing/2014/chart" uri="{C3380CC4-5D6E-409C-BE32-E72D297353CC}">
              <c16:uniqueId val="{00000008-ECD1-4927-BDBF-598E5CCDFF8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D7311-373A-49FC-9DB8-C74569FA29FD}" type="datetimeFigureOut">
              <a:rPr lang="en-US" smtClean="0"/>
              <a:t>12/12/2019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A2D70-9ADA-485A-9495-A9C2F9CE34E4}" type="slidenum">
              <a:rPr lang="en-US" smtClean="0"/>
              <a:t>‹#›</a:t>
            </a:fld>
            <a:endParaRPr lang="en-US"/>
          </a:p>
        </p:txBody>
      </p:sp>
    </p:spTree>
    <p:extLst>
      <p:ext uri="{BB962C8B-B14F-4D97-AF65-F5344CB8AC3E}">
        <p14:creationId xmlns:p14="http://schemas.microsoft.com/office/powerpoint/2010/main" val="74954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microsoft.com/azure/partners" TargetMode="External"/><Relationship Id="rId13" Type="http://schemas.openxmlformats.org/officeDocument/2006/relationships/hyperlink" Target="http://azure.com/amppartners" TargetMode="External"/><Relationship Id="rId3" Type="http://schemas.openxmlformats.org/officeDocument/2006/relationships/hyperlink" Target="https://www.microsoft.com/azure/partners/windows-server" TargetMode="External"/><Relationship Id="rId7" Type="http://schemas.openxmlformats.org/officeDocument/2006/relationships/hyperlink" Target="https://aka.ms/AdvancedSpecializations" TargetMode="External"/><Relationship Id="rId12" Type="http://schemas.openxmlformats.org/officeDocument/2006/relationships/hyperlink" Target="https://azure.microsoft.com/en-us/services/azure-lighthous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partner.microsoft.com/en-us/solutions/apps-infrastructure/cloud-migration#opportunity" TargetMode="External"/><Relationship Id="rId11" Type="http://schemas.openxmlformats.org/officeDocument/2006/relationships/hyperlink" Target="https://partner.microsoft.com/en-us/campaigns/ced-nomination-form/" TargetMode="External"/><Relationship Id="rId5" Type="http://schemas.openxmlformats.org/officeDocument/2006/relationships/hyperlink" Target="https://aka.ms/migration/webapps" TargetMode="External"/><Relationship Id="rId10" Type="http://schemas.openxmlformats.org/officeDocument/2006/relationships/hyperlink" Target="https://nam06.safelinks.protection.outlook.com/?url=https%3A%2F%2Fwww.contentmx.com%2Fmicrosoft%2F&amp;data=02%7C01%7CBill.OBrien%40microsoft.com%7C6c3636fee9da4b89e5e108d6ff1fe29a%7C72f988bf86f141af91ab2d7cd011db47%7C1%7C0%7C636976909840748229&amp;sdata=c1YXiC5RoLreBsW3ciEbQiW1tHQFS548W9iDCfqQy4w%3D&amp;reserved=0" TargetMode="External"/><Relationship Id="rId4" Type="http://schemas.openxmlformats.org/officeDocument/2006/relationships/hyperlink" Target="https://www.microsoft.com/azure/partners/sql-server" TargetMode="External"/><Relationship Id="rId9" Type="http://schemas.openxmlformats.org/officeDocument/2006/relationships/hyperlink" Target="https://azure.microsoft.com/en-us/migratio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am06.safelinks.protection.outlook.com/?url=https%3A%2F%2Fpartner.microsoft.com%2Fmembership%2Fazure-expert-msp&amp;data=02%7C01%7Cashleyk%40microsoft.com%7Cb8017852cd6f4577dd9c08d6f0e51ccc%7C72f988bf86f141af91ab2d7cd011db47%7C1%7C0%7C636961264194425530&amp;sdata=e03eu%2FejwDzhpDeTKQvCP3mVJ2a4klH68clC1jq%2BClY%3D&amp;reserved=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nam06.safelinks.protection.outlook.com/?url=https://partner.microsoft.com/membership/competencies#tab-content-2&amp;data=02|01|ashleyk@microsoft.com|b8017852cd6f4577dd9c08d6f0e51ccc|72f988bf86f141af91ab2d7cd011db47|1|0|636961264194435528&amp;sdata=mNQjrtKqvl0%2B6umjvb%2BcXX%2BixgX2iz0uQVmWOPQZucQ%3D&amp;reserved=0" TargetMode="External"/><Relationship Id="rId4" Type="http://schemas.openxmlformats.org/officeDocument/2006/relationships/hyperlink" Target="https://nam06.safelinks.protection.outlook.com/?url=https%3A%2F%2Fpartner.microsoft.com%2Fmembership%2Fcompetencies%23tab-content-2&amp;data=02%7C01%7Cashleyk%40microsoft.com%7Cb8017852cd6f4577dd9c08d6f0e51ccc%7C72f988bf86f141af91ab2d7cd011db47%7C1%7C0%7C636961264194435528&amp;sdata=mNQjrtKqvl0%2B6umjvb%2BcXX%2BixgX2iz0uQVmWOPQZucQ%3D&amp;reserved=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2</a:t>
            </a:fld>
            <a:endParaRPr lang="en-US"/>
          </a:p>
        </p:txBody>
      </p:sp>
    </p:spTree>
    <p:extLst>
      <p:ext uri="{BB962C8B-B14F-4D97-AF65-F5344CB8AC3E}">
        <p14:creationId xmlns:p14="http://schemas.microsoft.com/office/powerpoint/2010/main" val="1320165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Opportunity:</a:t>
            </a:r>
          </a:p>
          <a:p>
            <a:pPr marL="171450" indent="-171450">
              <a:buFont typeface="Arial" panose="020B0604020202020204" pitchFamily="34" charset="0"/>
              <a:buChar char="•"/>
            </a:pPr>
            <a:r>
              <a:rPr lang="en-US"/>
              <a:t>1 in 3 on-premises databases is a SQL Server</a:t>
            </a:r>
          </a:p>
          <a:p>
            <a:pPr marL="171450" indent="-171450">
              <a:buFont typeface="Arial" panose="020B0604020202020204" pitchFamily="34" charset="0"/>
              <a:buChar char="•"/>
            </a:pPr>
            <a:r>
              <a:rPr lang="en-US"/>
              <a:t>98 of Fortune 100 run SQL Server</a:t>
            </a:r>
          </a:p>
          <a:p>
            <a:endParaRPr lang="en-US"/>
          </a:p>
          <a:p>
            <a:r>
              <a:rPr lang="en-US" b="1"/>
              <a:t>Solution: </a:t>
            </a:r>
            <a:r>
              <a:rPr lang="en-US" b="0"/>
              <a:t>SQL Server is better with Azure</a:t>
            </a:r>
            <a:endParaRPr lang="en-US" b="1"/>
          </a:p>
          <a:p>
            <a:pPr marL="171450" indent="-171450">
              <a:buFont typeface="Arial" panose="020B0604020202020204" pitchFamily="34" charset="0"/>
              <a:buChar char="•"/>
            </a:pPr>
            <a:r>
              <a:rPr lang="en-US"/>
              <a:t>Azure SQL Database Managed Instance</a:t>
            </a:r>
          </a:p>
          <a:p>
            <a:pPr marL="171450" indent="-171450">
              <a:buFont typeface="Arial" panose="020B0604020202020204" pitchFamily="34" charset="0"/>
              <a:buChar char="•"/>
            </a:pPr>
            <a:r>
              <a:rPr lang="en-US"/>
              <a:t>Migrate SQL apps without changing code</a:t>
            </a:r>
          </a:p>
          <a:p>
            <a:pPr marL="171450" indent="-171450">
              <a:buFont typeface="Arial" panose="020B0604020202020204" pitchFamily="34" charset="0"/>
              <a:buChar char="•"/>
            </a:pPr>
            <a:r>
              <a:rPr lang="en-US"/>
              <a:t>Code parity | Evergreen | Built-in HA</a:t>
            </a:r>
          </a:p>
          <a:p>
            <a:endParaRPr lang="en-US"/>
          </a:p>
          <a:p>
            <a:r>
              <a:rPr lang="en-US" b="1"/>
              <a:t>Go-Dos:</a:t>
            </a:r>
          </a:p>
          <a:p>
            <a:pPr marL="171450" indent="-171450">
              <a:buFont typeface="Arial" panose="020B0604020202020204" pitchFamily="34" charset="0"/>
              <a:buChar char="•"/>
            </a:pPr>
            <a:r>
              <a:rPr lang="en-US"/>
              <a:t>Migrate SQL Server to Azure SQL Database Managed Instance </a:t>
            </a:r>
          </a:p>
          <a:p>
            <a:pPr marL="171450" indent="-171450">
              <a:buFont typeface="Arial" panose="020B0604020202020204" pitchFamily="34" charset="0"/>
              <a:buChar char="•"/>
            </a:pPr>
            <a:r>
              <a:rPr lang="en-US"/>
              <a:t>Migrate SQL Server to Azure VMs based on customer scenario </a:t>
            </a:r>
          </a:p>
          <a:p>
            <a:pPr marL="171450" indent="-171450">
              <a:buFont typeface="Arial" panose="020B0604020202020204" pitchFamily="34" charset="0"/>
              <a:buChar char="•"/>
            </a:pPr>
            <a:r>
              <a:rPr lang="en-US"/>
              <a:t>Leverage Azure Hybrid Benefit, Server Subscriptions &amp; Reserved Instances to get the best solution in place for your customer</a:t>
            </a:r>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11</a:t>
            </a:fld>
            <a:endParaRPr lang="en-US"/>
          </a:p>
        </p:txBody>
      </p:sp>
    </p:spTree>
    <p:extLst>
      <p:ext uri="{BB962C8B-B14F-4D97-AF65-F5344CB8AC3E}">
        <p14:creationId xmlns:p14="http://schemas.microsoft.com/office/powerpoint/2010/main" val="60609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Opportunity:</a:t>
            </a:r>
          </a:p>
          <a:p>
            <a:pPr marL="171450" indent="-171450">
              <a:buFont typeface="Arial" panose="020B0604020202020204" pitchFamily="34" charset="0"/>
              <a:buChar char="•"/>
            </a:pPr>
            <a:r>
              <a:rPr lang="en-US"/>
              <a:t>50% of Azure compute is Linux</a:t>
            </a:r>
          </a:p>
          <a:p>
            <a:pPr marL="171450" indent="-171450">
              <a:buFont typeface="Arial" panose="020B0604020202020204" pitchFamily="34" charset="0"/>
              <a:buChar char="•"/>
            </a:pPr>
            <a:r>
              <a:rPr lang="en-US"/>
              <a:t>70% of Red Hat, SUSE, Cloudera, Pivotal, Elastic deployments run on-premises</a:t>
            </a:r>
          </a:p>
          <a:p>
            <a:pPr marL="171450" indent="-171450">
              <a:buFont typeface="Arial" panose="020B0604020202020204" pitchFamily="34" charset="0"/>
              <a:buChar char="•"/>
            </a:pPr>
            <a:r>
              <a:rPr lang="en-US"/>
              <a:t>80% of Web Apps run MySQL</a:t>
            </a:r>
          </a:p>
          <a:p>
            <a:endParaRPr lang="en-US"/>
          </a:p>
          <a:p>
            <a:r>
              <a:rPr lang="en-US" b="1"/>
              <a:t>Solution: </a:t>
            </a:r>
            <a:r>
              <a:rPr lang="en-US" b="0"/>
              <a:t>Linux/OSS DB is better with Azure</a:t>
            </a:r>
            <a:endParaRPr lang="en-US" b="1"/>
          </a:p>
          <a:p>
            <a:pPr marL="171450" indent="-171450">
              <a:buFont typeface="Arial" panose="020B0604020202020204" pitchFamily="34" charset="0"/>
              <a:buChar char="•"/>
            </a:pPr>
            <a:r>
              <a:rPr lang="en-US"/>
              <a:t>Azure Marketplace solutions from top Linux ISVs</a:t>
            </a:r>
          </a:p>
          <a:p>
            <a:pPr marL="171450" indent="-171450">
              <a:buFont typeface="Arial" panose="020B0604020202020204" pitchFamily="34" charset="0"/>
              <a:buChar char="•"/>
            </a:pPr>
            <a:r>
              <a:rPr lang="en-US"/>
              <a:t>Azure Database for MySQL/ PostgreSQL/ Maria DB</a:t>
            </a:r>
          </a:p>
          <a:p>
            <a:pPr marL="171450" indent="-171450">
              <a:buFont typeface="Arial" panose="020B0604020202020204" pitchFamily="34" charset="0"/>
              <a:buChar char="•"/>
            </a:pPr>
            <a:r>
              <a:rPr lang="en-US"/>
              <a:t>Azure Cosmos DB for MongoDB, Cassandra, </a:t>
            </a:r>
            <a:r>
              <a:rPr lang="en-US" err="1"/>
              <a:t>Hbase</a:t>
            </a:r>
            <a:endParaRPr lang="en-US"/>
          </a:p>
          <a:p>
            <a:endParaRPr lang="en-US"/>
          </a:p>
          <a:p>
            <a:r>
              <a:rPr lang="en-US" b="1"/>
              <a:t>Go-Dos:</a:t>
            </a:r>
          </a:p>
          <a:p>
            <a:pPr marL="171450" indent="-171450">
              <a:buFont typeface="Arial" panose="020B0604020202020204" pitchFamily="34" charset="0"/>
              <a:buChar char="•"/>
            </a:pPr>
            <a:r>
              <a:rPr lang="en-US"/>
              <a:t>Identify Microsoft-friendly customers who run Linux &amp; Open Source Databases </a:t>
            </a:r>
          </a:p>
          <a:p>
            <a:pPr marL="171450" indent="-171450">
              <a:buFont typeface="Arial" panose="020B0604020202020204" pitchFamily="34" charset="0"/>
              <a:buChar char="•"/>
            </a:pPr>
            <a:r>
              <a:rPr lang="en-US"/>
              <a:t>Migrate open source SQL and NoSQL databases to fully managed Azure services</a:t>
            </a:r>
          </a:p>
          <a:p>
            <a:pPr marL="171450" indent="-171450">
              <a:buFont typeface="Arial" panose="020B0604020202020204" pitchFamily="34" charset="0"/>
              <a:buChar char="•"/>
            </a:pPr>
            <a:r>
              <a:rPr lang="en-US"/>
              <a:t>Co-sell Azure migration with Red Hat, SUSE, Cloudera, Pivotal, Elastic</a:t>
            </a:r>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12</a:t>
            </a:fld>
            <a:endParaRPr lang="en-US"/>
          </a:p>
        </p:txBody>
      </p:sp>
    </p:spTree>
    <p:extLst>
      <p:ext uri="{BB962C8B-B14F-4D97-AF65-F5344CB8AC3E}">
        <p14:creationId xmlns:p14="http://schemas.microsoft.com/office/powerpoint/2010/main" val="1163858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Opportunity:</a:t>
            </a:r>
          </a:p>
          <a:p>
            <a:pPr marL="171450" indent="-171450">
              <a:buFont typeface="Arial" panose="020B0604020202020204" pitchFamily="34" charset="0"/>
              <a:buChar char="•"/>
            </a:pPr>
            <a:r>
              <a:rPr lang="en-US"/>
              <a:t>30 million ASP.NET public websites</a:t>
            </a:r>
          </a:p>
          <a:p>
            <a:pPr marL="171450" indent="-171450">
              <a:buFont typeface="Arial" panose="020B0604020202020204" pitchFamily="34" charset="0"/>
              <a:buChar char="•"/>
            </a:pPr>
            <a:r>
              <a:rPr lang="en-US"/>
              <a:t>Just 1 million already in Azure</a:t>
            </a:r>
          </a:p>
          <a:p>
            <a:endParaRPr lang="en-US"/>
          </a:p>
          <a:p>
            <a:r>
              <a:rPr lang="en-US" b="1"/>
              <a:t>Solution: </a:t>
            </a:r>
            <a:r>
              <a:rPr lang="en-US" b="0"/>
              <a:t>Web apps are better with Azure</a:t>
            </a:r>
            <a:endParaRPr lang="en-US" b="1"/>
          </a:p>
          <a:p>
            <a:pPr marL="171450" indent="-171450">
              <a:buFont typeface="Arial" panose="020B0604020202020204" pitchFamily="34" charset="0"/>
              <a:buChar char="•"/>
            </a:pPr>
            <a:r>
              <a:rPr lang="en-US"/>
              <a:t>Support for most common languages/frameworks </a:t>
            </a:r>
          </a:p>
          <a:p>
            <a:pPr marL="171450" indent="-171450">
              <a:buFont typeface="Arial" panose="020B0604020202020204" pitchFamily="34" charset="0"/>
              <a:buChar char="•"/>
            </a:pPr>
            <a:r>
              <a:rPr lang="en-US"/>
              <a:t>Built-in DevOps and monitoring</a:t>
            </a:r>
          </a:p>
          <a:p>
            <a:pPr marL="171450" indent="-171450">
              <a:buFont typeface="Arial" panose="020B0604020202020204" pitchFamily="34" charset="0"/>
              <a:buChar char="•"/>
            </a:pPr>
            <a:r>
              <a:rPr lang="en-US"/>
              <a:t>Automated assessment and migration</a:t>
            </a:r>
          </a:p>
          <a:p>
            <a:endParaRPr lang="en-US"/>
          </a:p>
          <a:p>
            <a:r>
              <a:rPr lang="en-US" b="1"/>
              <a:t>Go-Dos:</a:t>
            </a:r>
          </a:p>
          <a:p>
            <a:pPr marL="171450" indent="-171450">
              <a:buFont typeface="Arial" panose="020B0604020202020204" pitchFamily="34" charset="0"/>
              <a:buChar char="•"/>
            </a:pPr>
            <a:r>
              <a:rPr lang="en-US"/>
              <a:t>Pitch the benefits of App Service and other fully managed services for web applications workloads</a:t>
            </a:r>
          </a:p>
          <a:p>
            <a:pPr marL="171450" indent="-171450">
              <a:buFont typeface="Arial" panose="020B0604020202020204" pitchFamily="34" charset="0"/>
              <a:buChar char="•"/>
            </a:pPr>
            <a:r>
              <a:rPr lang="en-US"/>
              <a:t>Assess any website and migrate ASP.NET or PHP apps using the App Service Migration Assistant</a:t>
            </a:r>
          </a:p>
          <a:p>
            <a:pPr marL="171450" indent="-171450">
              <a:buFont typeface="Arial" panose="020B0604020202020204" pitchFamily="34" charset="0"/>
              <a:buChar char="•"/>
            </a:pPr>
            <a:r>
              <a:rPr lang="en-US"/>
              <a:t>Help customers optimize and modernize web apps faster to differentiate through innovation</a:t>
            </a:r>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13</a:t>
            </a:fld>
            <a:endParaRPr lang="en-US"/>
          </a:p>
        </p:txBody>
      </p:sp>
    </p:spTree>
    <p:extLst>
      <p:ext uri="{BB962C8B-B14F-4D97-AF65-F5344CB8AC3E}">
        <p14:creationId xmlns:p14="http://schemas.microsoft.com/office/powerpoint/2010/main" val="86024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Marketplace: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Marketplace is a consolidated catalog SaaS, IaaS products built on Azure as well as add-ins for Office and D365, software and consulting services available to customers through in product experiences (Azure Portal) and web storefronts: Azure Marketplace and App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Includes paid offers as well as Free and BYOL (Bring Your Own License)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Recently release feature (March) that allow ISV partners to make their products available for sale through the CSP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Roadmap: Seat based SaaS billing model (May) custom metered solutions (July), improved UX for ISVs to onboard and engage with CSP.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Incentives: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New incentive program for IP Co-sell qualified paid SaaS offers for 10% of the retail price paid as an incentive to the transacting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sz="1200" b="1" kern="1200">
                <a:solidFill>
                  <a:schemeClr val="tx1"/>
                </a:solidFill>
                <a:latin typeface="+mn-lt"/>
                <a:ea typeface="+mn-ea"/>
                <a:cs typeface="+mn-cs"/>
              </a:rPr>
              <a:t>Offers:</a:t>
            </a:r>
          </a:p>
          <a:p>
            <a:pPr marL="171450" indent="-171450">
              <a:buFont typeface="Arial" panose="020B0604020202020204" pitchFamily="34" charset="0"/>
              <a:buChar char="•"/>
            </a:pPr>
            <a:r>
              <a:rPr lang="en-US"/>
              <a:t>As of 5/1/19 Marketplace has about 250 transactable 3</a:t>
            </a:r>
            <a:r>
              <a:rPr lang="en-US" baseline="30000"/>
              <a:t>rd</a:t>
            </a:r>
            <a:r>
              <a:rPr lang="en-US"/>
              <a:t> party solutions in CSP and growing, and over 5000 free and bring your own license offers available to CSP partners through partner center UX and APIs. </a:t>
            </a:r>
          </a:p>
          <a:p>
            <a:pPr marL="171450" indent="-171450">
              <a:buFont typeface="Arial" panose="020B0604020202020204" pitchFamily="34" charset="0"/>
              <a:buChar char="•"/>
            </a:pPr>
            <a:r>
              <a:rPr lang="en-US"/>
              <a:t>Paid marketplace offers are included in the Azure Price list for CSP partners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sz="1200" b="1" kern="1200">
                <a:solidFill>
                  <a:schemeClr val="tx1"/>
                </a:solidFill>
                <a:latin typeface="+mn-lt"/>
                <a:ea typeface="+mn-ea"/>
                <a:cs typeface="+mn-cs"/>
              </a:rPr>
              <a:t>Support:</a:t>
            </a:r>
          </a:p>
          <a:p>
            <a:pPr marL="171450" indent="-171450">
              <a:buFont typeface="Arial" panose="020B0604020202020204" pitchFamily="34" charset="0"/>
              <a:buChar char="•"/>
            </a:pPr>
            <a:r>
              <a:rPr lang="en-US"/>
              <a:t>CSP partners will manage the billing relationship with customer for marketplace offers and technical support will be the responsibility of the ISV partner.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14</a:t>
            </a:fld>
            <a:endParaRPr lang="en-US"/>
          </a:p>
        </p:txBody>
      </p:sp>
    </p:spTree>
    <p:extLst>
      <p:ext uri="{BB962C8B-B14F-4D97-AF65-F5344CB8AC3E}">
        <p14:creationId xmlns:p14="http://schemas.microsoft.com/office/powerpoint/2010/main" val="1169968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Partners like Wragby </a:t>
            </a:r>
            <a:r>
              <a:rPr lang="en-US" b="0"/>
              <a:t>have helped their customers migrate with great results</a:t>
            </a:r>
          </a:p>
          <a:p>
            <a:pPr marL="0" indent="0">
              <a:buFont typeface="Arial" panose="020B0604020202020204" pitchFamily="34" charset="0"/>
              <a:buNone/>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There are about twenty seven to twenty nine million, a small medium enterprise in Nigeria. And they currently employ about 80% of the working population. </a:t>
            </a:r>
            <a:endParaRPr lang="en-US" b="0"/>
          </a:p>
          <a:p>
            <a:pPr marL="0" indent="0">
              <a:buFont typeface="Arial" panose="020B0604020202020204" pitchFamily="34" charset="0"/>
              <a:buNone/>
            </a:pPr>
            <a:endParaRPr lang="en-US"/>
          </a:p>
          <a:p>
            <a:pPr marL="0" indent="0">
              <a:buFont typeface="Arial" panose="020B0604020202020204" pitchFamily="34" charset="0"/>
              <a:buNone/>
            </a:pPr>
            <a:r>
              <a:rPr lang="en-US"/>
              <a:t>Wragby was first company working with Azure Container systems in Nigeria</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According to Wragby, “</a:t>
            </a:r>
            <a:r>
              <a:rPr lang="en-US" sz="1200" kern="1200">
                <a:solidFill>
                  <a:schemeClr val="tx2"/>
                </a:solidFill>
                <a:latin typeface="+mn-lt"/>
                <a:ea typeface="+mn-ea"/>
                <a:cs typeface="+mn-cs"/>
              </a:rPr>
              <a:t>Migration is very critical for us, and that's why we've had to do this in different ways, because different organizations have different phases of maturity and industry.” </a:t>
            </a:r>
            <a:r>
              <a:rPr lang="en-US" sz="1200"/>
              <a:t>- Wragby, Dr. </a:t>
            </a:r>
            <a:r>
              <a:rPr lang="en-US" sz="1200" err="1"/>
              <a:t>Oluyomi</a:t>
            </a:r>
            <a:r>
              <a:rPr lang="en-US" sz="1200"/>
              <a:t> </a:t>
            </a:r>
            <a:r>
              <a:rPr lang="en-US" sz="1200" err="1"/>
              <a:t>Alarape</a:t>
            </a:r>
            <a:endParaRPr lang="en-US" sz="1200"/>
          </a:p>
          <a:p>
            <a:pPr marL="0" indent="0">
              <a:buFont typeface="Arial" panose="020B0604020202020204" pitchFamily="34" charset="0"/>
              <a:buNone/>
            </a:pPr>
            <a:endParaRPr lang="en-US"/>
          </a:p>
          <a:p>
            <a:pPr marL="0" indent="0">
              <a:buFont typeface="Arial" panose="020B0604020202020204" pitchFamily="34" charset="0"/>
              <a:buNone/>
            </a:pPr>
            <a:r>
              <a:rPr lang="en-US"/>
              <a:t>Wragby did the following:</a:t>
            </a:r>
          </a:p>
          <a:p>
            <a:pPr marL="285750" lvl="1" indent="-285750" defTabSz="932742">
              <a:spcBef>
                <a:spcPct val="20000"/>
              </a:spcBef>
              <a:buSzPct val="90000"/>
              <a:buFont typeface="Arial" panose="020B0604020202020204" pitchFamily="34" charset="0"/>
              <a:buChar char="•"/>
            </a:pPr>
            <a:r>
              <a:rPr lang="en-US" sz="1600"/>
              <a:t>Helped financial services firms run their business with cloud marketplace built on Azure</a:t>
            </a:r>
          </a:p>
          <a:p>
            <a:pPr marL="285750" lvl="1" indent="-285750" defTabSz="932742">
              <a:spcBef>
                <a:spcPct val="20000"/>
              </a:spcBef>
              <a:buSzPct val="90000"/>
              <a:buFont typeface="Arial" panose="020B0604020202020204" pitchFamily="34" charset="0"/>
              <a:buChar char="•"/>
            </a:pPr>
            <a:r>
              <a:rPr lang="en-US"/>
              <a:t>Leveraged Azure platform to enable customers to increase customer engagement </a:t>
            </a:r>
          </a:p>
          <a:p>
            <a:pPr marL="0" indent="0">
              <a:buFont typeface="Arial" panose="020B0604020202020204" pitchFamily="34" charset="0"/>
              <a:buNone/>
            </a:pPr>
            <a:endParaRPr lang="en-US"/>
          </a:p>
          <a:p>
            <a:pPr marL="0" indent="0">
              <a:buFont typeface="Arial" panose="020B0604020202020204" pitchFamily="34" charset="0"/>
              <a:buNone/>
            </a:pPr>
            <a:r>
              <a:rPr lang="en-US"/>
              <a:t>Microsoft recognized Wragby as Microsoft Country Partner of the Year for Nigeria</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15</a:t>
            </a:fld>
            <a:endParaRPr lang="en-US"/>
          </a:p>
        </p:txBody>
      </p:sp>
    </p:spTree>
    <p:extLst>
      <p:ext uri="{BB962C8B-B14F-4D97-AF65-F5344CB8AC3E}">
        <p14:creationId xmlns:p14="http://schemas.microsoft.com/office/powerpoint/2010/main" val="275851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16</a:t>
            </a:fld>
            <a:endParaRPr lang="en-US"/>
          </a:p>
        </p:txBody>
      </p:sp>
    </p:spTree>
    <p:extLst>
      <p:ext uri="{BB962C8B-B14F-4D97-AF65-F5344CB8AC3E}">
        <p14:creationId xmlns:p14="http://schemas.microsoft.com/office/powerpoint/2010/main" val="427907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Win with Microsoft by:</a:t>
            </a:r>
          </a:p>
          <a:p>
            <a:pPr marL="171450" indent="-171450">
              <a:buFont typeface="Arial" panose="020B0604020202020204" pitchFamily="34" charset="0"/>
              <a:buChar char="•"/>
            </a:pPr>
            <a:r>
              <a:rPr lang="en-US"/>
              <a:t>Building cloud practices and IP on Microsoft Azure</a:t>
            </a:r>
          </a:p>
          <a:p>
            <a:pPr marL="171450" indent="-171450">
              <a:buFont typeface="Arial" panose="020B0604020202020204" pitchFamily="34" charset="0"/>
              <a:buChar char="•"/>
            </a:pPr>
            <a:r>
              <a:rPr lang="en-US"/>
              <a:t>Capitalizing on growing SMB cloud Migration momentum</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Build cloud practices and IP on Microsoft Azure</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rgbClr val="3C3C41"/>
                </a:solidFill>
                <a:latin typeface="+mn-lt"/>
                <a:ea typeface="+mn-ea"/>
                <a:cs typeface="+mn-cs"/>
              </a:rPr>
              <a:t>Explore the </a:t>
            </a:r>
            <a:r>
              <a:rPr lang="en-US" sz="1200" kern="1200">
                <a:ln>
                  <a:solidFill>
                    <a:srgbClr val="FFFFFF">
                      <a:alpha val="0"/>
                    </a:srgbClr>
                  </a:solidFill>
                </a:ln>
                <a:solidFill>
                  <a:schemeClr val="tx1"/>
                </a:solidFill>
                <a:latin typeface="+mn-lt"/>
                <a:ea typeface="+mn-ea"/>
                <a:cs typeface="+mn-cs"/>
                <a:hlinkClick r:id="rId3"/>
              </a:rPr>
              <a:t>Windows Server</a:t>
            </a:r>
            <a:r>
              <a:rPr lang="en-US" sz="1200" kern="1200">
                <a:ln>
                  <a:solidFill>
                    <a:srgbClr val="FFFFFF">
                      <a:alpha val="0"/>
                    </a:srgbClr>
                  </a:solidFill>
                </a:ln>
                <a:solidFill>
                  <a:schemeClr val="tx1"/>
                </a:solidFill>
                <a:latin typeface="+mn-lt"/>
                <a:ea typeface="+mn-ea"/>
                <a:cs typeface="+mn-cs"/>
              </a:rPr>
              <a:t> and </a:t>
            </a:r>
            <a:r>
              <a:rPr lang="en-US" sz="1200" kern="1200">
                <a:ln>
                  <a:solidFill>
                    <a:srgbClr val="FFFFFF">
                      <a:alpha val="0"/>
                    </a:srgbClr>
                  </a:solidFill>
                </a:ln>
                <a:solidFill>
                  <a:schemeClr val="tx1"/>
                </a:solidFill>
                <a:latin typeface="+mn-lt"/>
                <a:ea typeface="+mn-ea"/>
                <a:cs typeface="+mn-cs"/>
                <a:hlinkClick r:id="rId4"/>
              </a:rPr>
              <a:t>SQL Migration</a:t>
            </a:r>
            <a:r>
              <a:rPr lang="en-US" sz="1200" kern="1200">
                <a:ln>
                  <a:solidFill>
                    <a:srgbClr val="FFFFFF">
                      <a:alpha val="0"/>
                    </a:srgbClr>
                  </a:solidFill>
                </a:ln>
                <a:solidFill>
                  <a:schemeClr val="tx1"/>
                </a:solidFill>
                <a:latin typeface="+mn-lt"/>
                <a:ea typeface="+mn-ea"/>
                <a:cs typeface="+mn-cs"/>
              </a:rPr>
              <a:t> and </a:t>
            </a:r>
            <a:r>
              <a:rPr lang="en-US" sz="1200" kern="1200">
                <a:ln>
                  <a:solidFill>
                    <a:srgbClr val="FFFFFF">
                      <a:alpha val="0"/>
                    </a:srgbClr>
                  </a:solidFill>
                </a:ln>
                <a:solidFill>
                  <a:schemeClr val="tx1"/>
                </a:solidFill>
                <a:latin typeface="+mn-lt"/>
                <a:ea typeface="+mn-ea"/>
                <a:cs typeface="+mn-cs"/>
                <a:hlinkClick r:id="rId5"/>
              </a:rPr>
              <a:t>Web App</a:t>
            </a:r>
            <a:r>
              <a:rPr lang="en-US" sz="1200" kern="1200">
                <a:ln>
                  <a:solidFill>
                    <a:srgbClr val="FFFFFF">
                      <a:alpha val="0"/>
                    </a:srgbClr>
                  </a:solidFill>
                </a:ln>
                <a:solidFill>
                  <a:schemeClr val="tx1"/>
                </a:solidFill>
                <a:latin typeface="+mn-lt"/>
                <a:ea typeface="+mn-ea"/>
                <a:cs typeface="+mn-cs"/>
              </a:rPr>
              <a:t> Modernization opportunity</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Build your Azure migration practice with the latest </a:t>
            </a:r>
            <a:r>
              <a:rPr lang="en-US" sz="1200" kern="1200">
                <a:ln>
                  <a:solidFill>
                    <a:srgbClr val="FFFFFF">
                      <a:alpha val="0"/>
                    </a:srgbClr>
                  </a:solidFill>
                </a:ln>
                <a:solidFill>
                  <a:schemeClr val="tx1"/>
                </a:solidFill>
                <a:latin typeface="+mn-lt"/>
                <a:ea typeface="+mn-ea"/>
                <a:cs typeface="+mn-cs"/>
                <a:hlinkClick r:id="rId6"/>
              </a:rPr>
              <a:t>practice guidance </a:t>
            </a:r>
            <a:endParaRPr lang="en-US" sz="1200" kern="1200">
              <a:ln>
                <a:solidFill>
                  <a:srgbClr val="FFFFFF">
                    <a:alpha val="0"/>
                  </a:srgbClr>
                </a:solidFill>
              </a:ln>
              <a:solidFill>
                <a:schemeClr val="tx1"/>
              </a:solidFill>
              <a:latin typeface="+mn-lt"/>
              <a:ea typeface="+mn-ea"/>
              <a:cs typeface="+mn-cs"/>
            </a:endParaRP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rgbClr val="3C3C41"/>
                </a:solidFill>
                <a:latin typeface="+mn-lt"/>
                <a:ea typeface="+mn-ea"/>
                <a:cs typeface="+mn-cs"/>
              </a:rPr>
              <a:t>Differentiate your practice by earning </a:t>
            </a:r>
            <a:r>
              <a:rPr lang="en-US" sz="1200" kern="1200">
                <a:ln>
                  <a:solidFill>
                    <a:srgbClr val="FFFFFF">
                      <a:alpha val="0"/>
                    </a:srgbClr>
                  </a:solidFill>
                </a:ln>
                <a:solidFill>
                  <a:srgbClr val="3C3C41"/>
                </a:solidFill>
                <a:latin typeface="+mn-lt"/>
                <a:ea typeface="+mn-ea"/>
                <a:cs typeface="+mn-cs"/>
                <a:hlinkClick r:id="rId7"/>
              </a:rPr>
              <a:t>Azure advanced specialization </a:t>
            </a:r>
            <a:endParaRPr lang="en-US" sz="1200" kern="1200">
              <a:ln>
                <a:solidFill>
                  <a:srgbClr val="FFFFFF">
                    <a:alpha val="0"/>
                  </a:srgbClr>
                </a:solidFill>
              </a:ln>
              <a:solidFill>
                <a:srgbClr val="3C3C41"/>
              </a:solidFill>
              <a:latin typeface="+mn-lt"/>
              <a:ea typeface="+mn-ea"/>
              <a:cs typeface="+mn-cs"/>
            </a:endParaRP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rgbClr val="3C3C41"/>
                </a:solidFill>
                <a:latin typeface="+mn-lt"/>
                <a:ea typeface="+mn-ea"/>
                <a:cs typeface="+mn-cs"/>
              </a:rPr>
              <a:t>Unlock the benefits of being an Indirect Reseller of Azure with CSP</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Capitalize on growing SMB cloud Migration momentum</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Get the </a:t>
            </a:r>
            <a:r>
              <a:rPr lang="en-US" sz="1200" kern="1200">
                <a:ln>
                  <a:solidFill>
                    <a:srgbClr val="FFFFFF">
                      <a:alpha val="0"/>
                    </a:srgbClr>
                  </a:solidFill>
                </a:ln>
                <a:solidFill>
                  <a:schemeClr val="tx1"/>
                </a:solidFill>
                <a:latin typeface="+mn-lt"/>
                <a:ea typeface="+mn-ea"/>
                <a:cs typeface="+mn-cs"/>
                <a:hlinkClick r:id="rId8"/>
              </a:rPr>
              <a:t>resources </a:t>
            </a:r>
            <a:r>
              <a:rPr lang="en-US" sz="1200" kern="1200">
                <a:ln>
                  <a:solidFill>
                    <a:srgbClr val="FFFFFF">
                      <a:alpha val="0"/>
                    </a:srgbClr>
                  </a:solidFill>
                </a:ln>
                <a:solidFill>
                  <a:schemeClr val="tx1"/>
                </a:solidFill>
                <a:latin typeface="+mn-lt"/>
                <a:ea typeface="+mn-ea"/>
                <a:cs typeface="+mn-cs"/>
              </a:rPr>
              <a:t>to accelerate your business.</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Get all the </a:t>
            </a:r>
            <a:r>
              <a:rPr lang="en-US" sz="1200" kern="1200">
                <a:ln>
                  <a:solidFill>
                    <a:srgbClr val="FFFFFF">
                      <a:alpha val="0"/>
                    </a:srgbClr>
                  </a:solidFill>
                </a:ln>
                <a:solidFill>
                  <a:schemeClr val="tx1"/>
                </a:solidFill>
                <a:latin typeface="+mn-lt"/>
                <a:ea typeface="+mn-ea"/>
                <a:cs typeface="+mn-cs"/>
                <a:hlinkClick r:id="rId9"/>
              </a:rPr>
              <a:t>tools and resources </a:t>
            </a:r>
            <a:r>
              <a:rPr lang="en-US" sz="1200" kern="1200">
                <a:ln>
                  <a:solidFill>
                    <a:srgbClr val="FFFFFF">
                      <a:alpha val="0"/>
                    </a:srgbClr>
                  </a:solidFill>
                </a:ln>
                <a:solidFill>
                  <a:schemeClr val="tx1"/>
                </a:solidFill>
                <a:latin typeface="+mn-lt"/>
                <a:ea typeface="+mn-ea"/>
                <a:cs typeface="+mn-cs"/>
              </a:rPr>
              <a:t>you need to migrate apps, data, and infrastructure with confidence.</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Leverage great marketing content to support you with </a:t>
            </a:r>
            <a:r>
              <a:rPr lang="en-US" sz="1200" kern="1200">
                <a:solidFill>
                  <a:schemeClr val="tx1"/>
                </a:solidFill>
                <a:latin typeface="+mn-lt"/>
                <a:ea typeface="+mn-ea"/>
                <a:cs typeface="+mn-cs"/>
                <a:hlinkClick r:id="rId10"/>
              </a:rPr>
              <a:t>Digital Marketing Content OnDemand</a:t>
            </a:r>
            <a:endParaRPr lang="en-US" sz="1200" kern="1200">
              <a:solidFill>
                <a:schemeClr val="tx1"/>
              </a:solidFill>
              <a:latin typeface="+mn-lt"/>
              <a:ea typeface="+mn-ea"/>
              <a:cs typeface="+mn-cs"/>
            </a:endParaRP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rgbClr val="3C3C41"/>
                </a:solidFill>
                <a:latin typeface="+mn-lt"/>
                <a:ea typeface="+mn-ea"/>
                <a:cs typeface="+mn-cs"/>
              </a:rPr>
              <a:t>Sign up to the </a:t>
            </a:r>
            <a:r>
              <a:rPr lang="en-US" sz="1200" kern="1200">
                <a:ln>
                  <a:solidFill>
                    <a:srgbClr val="FFFFFF">
                      <a:alpha val="0"/>
                    </a:srgbClr>
                  </a:solidFill>
                </a:ln>
                <a:solidFill>
                  <a:srgbClr val="3C3C41"/>
                </a:solidFill>
                <a:latin typeface="+mn-lt"/>
                <a:ea typeface="+mn-ea"/>
                <a:cs typeface="+mn-cs"/>
                <a:hlinkClick r:id="rId11"/>
              </a:rPr>
              <a:t>Cloud Enablement Desk</a:t>
            </a:r>
            <a:r>
              <a:rPr lang="en-US" sz="1200" kern="1200">
                <a:ln>
                  <a:solidFill>
                    <a:srgbClr val="FFFFFF">
                      <a:alpha val="0"/>
                    </a:srgbClr>
                  </a:solidFill>
                </a:ln>
                <a:solidFill>
                  <a:srgbClr val="3C3C41"/>
                </a:solidFill>
                <a:latin typeface="+mn-lt"/>
                <a:ea typeface="+mn-ea"/>
                <a:cs typeface="+mn-cs"/>
              </a:rPr>
              <a:t> to accelerate your business growth </a:t>
            </a: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Deliver differentiated managed services with </a:t>
            </a:r>
            <a:r>
              <a:rPr lang="en-US" sz="1200" kern="1200">
                <a:ln>
                  <a:solidFill>
                    <a:srgbClr val="FFFFFF">
                      <a:alpha val="0"/>
                    </a:srgbClr>
                  </a:solidFill>
                </a:ln>
                <a:solidFill>
                  <a:schemeClr val="tx1"/>
                </a:solidFill>
                <a:latin typeface="+mn-lt"/>
                <a:ea typeface="+mn-ea"/>
                <a:cs typeface="+mn-cs"/>
                <a:hlinkClick r:id="rId12"/>
              </a:rPr>
              <a:t>Azure Lighthouse</a:t>
            </a:r>
            <a:endParaRPr lang="en-US" sz="1200" kern="1200">
              <a:ln>
                <a:solidFill>
                  <a:srgbClr val="FFFFFF">
                    <a:alpha val="0"/>
                  </a:srgbClr>
                </a:solidFill>
              </a:ln>
              <a:solidFill>
                <a:schemeClr val="tx1"/>
              </a:solidFill>
              <a:latin typeface="+mn-lt"/>
              <a:ea typeface="+mn-ea"/>
              <a:cs typeface="+mn-cs"/>
            </a:endParaRPr>
          </a:p>
          <a:p>
            <a:pPr marL="274320" indent="-274320" defTabSz="932301">
              <a:spcBef>
                <a:spcPts val="600"/>
              </a:spcBef>
              <a:spcAft>
                <a:spcPts val="600"/>
              </a:spcAft>
              <a:buFont typeface="Arial" panose="020B0604020202020204" pitchFamily="34" charset="0"/>
              <a:buChar char="•"/>
            </a:pPr>
            <a:r>
              <a:rPr lang="en-US" sz="1200" kern="1200">
                <a:ln>
                  <a:solidFill>
                    <a:srgbClr val="FFFFFF">
                      <a:alpha val="0"/>
                    </a:srgbClr>
                  </a:solidFill>
                </a:ln>
                <a:solidFill>
                  <a:schemeClr val="tx1"/>
                </a:solidFill>
                <a:latin typeface="+mn-lt"/>
                <a:ea typeface="+mn-ea"/>
                <a:cs typeface="+mn-cs"/>
              </a:rPr>
              <a:t>Access the </a:t>
            </a:r>
            <a:r>
              <a:rPr lang="en-US" sz="1200" kern="1200">
                <a:ln>
                  <a:solidFill>
                    <a:srgbClr val="FFFFFF">
                      <a:alpha val="0"/>
                    </a:srgbClr>
                  </a:solidFill>
                </a:ln>
                <a:solidFill>
                  <a:schemeClr val="tx1"/>
                </a:solidFill>
                <a:latin typeface="+mn-lt"/>
                <a:ea typeface="+mn-ea"/>
                <a:cs typeface="+mn-cs"/>
                <a:hlinkClick r:id="rId13"/>
              </a:rPr>
              <a:t>Azure Migration Program </a:t>
            </a:r>
            <a:r>
              <a:rPr lang="en-US" sz="1200" kern="1200">
                <a:ln>
                  <a:solidFill>
                    <a:srgbClr val="FFFFFF">
                      <a:alpha val="0"/>
                    </a:srgbClr>
                  </a:solidFill>
                </a:ln>
                <a:solidFill>
                  <a:schemeClr val="tx1"/>
                </a:solidFill>
                <a:latin typeface="+mn-lt"/>
                <a:ea typeface="+mn-ea"/>
                <a:cs typeface="+mn-cs"/>
              </a:rPr>
              <a:t>for Partners</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17</a:t>
            </a:fld>
            <a:endParaRPr lang="en-US"/>
          </a:p>
        </p:txBody>
      </p:sp>
    </p:spTree>
    <p:extLst>
      <p:ext uri="{BB962C8B-B14F-4D97-AF65-F5344CB8AC3E}">
        <p14:creationId xmlns:p14="http://schemas.microsoft.com/office/powerpoint/2010/main" val="362017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Azure Partner Zone: </a:t>
            </a:r>
            <a:r>
              <a:rPr lang="en-US"/>
              <a:t>Your destination for the latest content, news and guidance</a:t>
            </a:r>
          </a:p>
          <a:p>
            <a:endParaRPr lang="en-US"/>
          </a:p>
          <a:p>
            <a:r>
              <a:rPr lang="en-US"/>
              <a:t>http://azure.com/partners</a:t>
            </a:r>
          </a:p>
          <a:p>
            <a:endParaRPr lang="en-US"/>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18</a:t>
            </a:fld>
            <a:endParaRPr lang="en-US"/>
          </a:p>
        </p:txBody>
      </p:sp>
    </p:spTree>
    <p:extLst>
      <p:ext uri="{BB962C8B-B14F-4D97-AF65-F5344CB8AC3E}">
        <p14:creationId xmlns:p14="http://schemas.microsoft.com/office/powerpoint/2010/main" val="373247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CB331-471A-4698-8634-2A250F4F97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solidFill>
                <a:srgbClr val="FFFFFF"/>
              </a:solidFill>
              <a:latin typeface="Segoe UI Semibold"/>
              <a:cs typeface="Segoe UI Semibold"/>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8CBC530-F4EE-4F11-9D05-65DBEBD7ECA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3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a:ea typeface="+mn-ea"/>
                <a:cs typeface="+mn-cs"/>
              </a:rPr>
              <a:t>There is great opportunity for partners looking to migrate their customers to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a:ea typeface="+mn-ea"/>
                <a:cs typeface="+mn-cs"/>
              </a:rPr>
              <a:t>Cloud migration services account for up to 30% of the overall implementation service market, representing $72.4 billion</a:t>
            </a:r>
            <a:r>
              <a:rPr kumimoji="0" lang="en-US" sz="1000" b="0" i="0" u="none" strike="noStrike" kern="1200" cap="none" spc="0" normalizeH="0" baseline="56000" noProof="0">
                <a:ln>
                  <a:noFill/>
                </a:ln>
                <a:solidFill>
                  <a:schemeClr val="tx2"/>
                </a:solidFill>
                <a:effectLst/>
                <a:uLnTx/>
                <a:uFillTx/>
                <a:latin typeface="Segoe UI Semibold"/>
                <a:ea typeface="+mn-ea"/>
                <a:cs typeface="+mn-cs"/>
              </a:rPr>
              <a:t>1</a:t>
            </a:r>
            <a:r>
              <a:rPr kumimoji="0" lang="en-US" sz="1200" b="0" i="0" u="none" strike="noStrike" kern="1200" cap="none" spc="0" normalizeH="0" baseline="0" noProof="0">
                <a:ln>
                  <a:noFill/>
                </a:ln>
                <a:solidFill>
                  <a:schemeClr val="tx2"/>
                </a:solidFill>
                <a:effectLst/>
                <a:uLnTx/>
                <a:uFillTx/>
                <a:latin typeface="Segoe UI Semibold"/>
                <a:ea typeface="+mn-ea"/>
                <a:cs typeface="+mn-cs"/>
              </a:rPr>
              <a:t> in market revenue opportunities worldwide.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effectLst/>
                <a:uLnTx/>
                <a:uFillTx/>
                <a:latin typeface="Segoe UI"/>
                <a:ea typeface="+mn-ea"/>
                <a:cs typeface="+mn-cs"/>
              </a:rPr>
              <a:t>1</a:t>
            </a:r>
            <a:r>
              <a:rPr kumimoji="0" lang="en-US" sz="1200" b="0" i="0" u="none" strike="noStrike" kern="1200" cap="none" spc="0" normalizeH="0" baseline="0" noProof="0">
                <a:ln>
                  <a:noFill/>
                </a:ln>
                <a:effectLst/>
                <a:uLnTx/>
                <a:uFillTx/>
                <a:latin typeface="Segoe UI"/>
                <a:ea typeface="+mn-ea"/>
                <a:cs typeface="+mn-cs"/>
              </a:rPr>
              <a:t>in constant dollars. Source: Market Insight: Cloud Migration Part 1—Where Are the Opportunities for Service Providers? By Gartner Research, published 17 May 2018</a:t>
            </a:r>
          </a:p>
        </p:txBody>
      </p:sp>
      <p:sp>
        <p:nvSpPr>
          <p:cNvPr id="4" name="Slide Number Placeholder 3"/>
          <p:cNvSpPr>
            <a:spLocks noGrp="1"/>
          </p:cNvSpPr>
          <p:nvPr>
            <p:ph type="sldNum" sz="quarter" idx="5"/>
          </p:nvPr>
        </p:nvSpPr>
        <p:spPr/>
        <p:txBody>
          <a:bodyPr/>
          <a:lstStyle/>
          <a:p>
            <a:fld id="{067A2D70-9ADA-485A-9495-A9C2F9CE34E4}" type="slidenum">
              <a:rPr lang="en-US" smtClean="0"/>
              <a:t>3</a:t>
            </a:fld>
            <a:endParaRPr lang="en-US"/>
          </a:p>
        </p:txBody>
      </p:sp>
    </p:spTree>
    <p:extLst>
      <p:ext uri="{BB962C8B-B14F-4D97-AF65-F5344CB8AC3E}">
        <p14:creationId xmlns:p14="http://schemas.microsoft.com/office/powerpoint/2010/main" val="3373748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rPr>
              <a:t>Interested in participating in becoming a specialized migration partner? Join the </a:t>
            </a:r>
            <a:r>
              <a:rPr lang="en-US" sz="900" u="sng"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Azure Expert MSP program</a:t>
            </a:r>
            <a:r>
              <a:rPr lang="en-US" sz="900"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rPr>
              <a:t> </a:t>
            </a:r>
            <a:br>
              <a:rPr lang="en-US" sz="900"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rPr>
            </a:br>
            <a:r>
              <a:rPr lang="en-US" sz="900"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rPr>
              <a:t>or obtain the </a:t>
            </a:r>
            <a:r>
              <a:rPr lang="en-US" sz="900" u="sng"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Windows Server/ SQL Server </a:t>
            </a:r>
            <a:r>
              <a:rPr lang="en-US" sz="900" u="sng"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advanced specialization</a:t>
            </a:r>
            <a:r>
              <a:rPr lang="en-US" sz="900" kern="12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Times New Roman" panose="02020603050405020304" pitchFamily="18" charset="0"/>
              </a:rPr>
              <a:t> to get started. </a:t>
            </a:r>
          </a:p>
          <a:p>
            <a:pPr algn="l"/>
            <a:endParaRPr lang="en-US"/>
          </a:p>
          <a:p>
            <a:pPr algn="l"/>
            <a:endParaRPr lang="en-US" sz="882" kern="1200">
              <a:solidFill>
                <a:schemeClr val="tx1"/>
              </a:solidFill>
              <a:effectLst/>
              <a:latin typeface="Segoe UI" panose="020B0502040204020203" pitchFamily="34" charset="0"/>
              <a:ea typeface="+mn-ea"/>
              <a:cs typeface="+mn-cs"/>
            </a:endParaRPr>
          </a:p>
          <a:p>
            <a:pPr algn="l"/>
            <a:r>
              <a:rPr lang="en-US" sz="882" kern="1200">
                <a:solidFill>
                  <a:schemeClr val="tx1"/>
                </a:solidFill>
                <a:effectLst/>
                <a:latin typeface="Segoe UI" panose="020B0502040204020203" pitchFamily="34" charset="0"/>
                <a:ea typeface="+mn-ea"/>
                <a:cs typeface="+mn-cs"/>
              </a:rPr>
              <a:t>Accelerate Migration </a:t>
            </a:r>
            <a:r>
              <a:rPr lang="en-US" sz="882" kern="1200" err="1">
                <a:solidFill>
                  <a:schemeClr val="tx1"/>
                </a:solidFill>
                <a:effectLst/>
                <a:latin typeface="Segoe UI" panose="020B0502040204020203" pitchFamily="34" charset="0"/>
                <a:ea typeface="+mn-ea"/>
                <a:cs typeface="+mn-cs"/>
              </a:rPr>
              <a:t>Opp</a:t>
            </a:r>
            <a:r>
              <a:rPr lang="en-US" sz="882" kern="1200">
                <a:solidFill>
                  <a:schemeClr val="tx1"/>
                </a:solidFill>
                <a:effectLst/>
                <a:latin typeface="Segoe UI" panose="020B0502040204020203" pitchFamily="34"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Access expert</a:t>
            </a:r>
            <a:r>
              <a:rPr lang="en-US" sz="900" kern="0">
                <a:gradFill>
                  <a:gsLst>
                    <a:gs pos="0">
                      <a:srgbClr val="FFFFFF"/>
                    </a:gs>
                    <a:gs pos="100000">
                      <a:srgbClr val="FFFFFF"/>
                    </a:gs>
                  </a:gsLst>
                  <a:lin ang="5400000" scaled="0"/>
                </a:gradFill>
                <a:latin typeface="Segoe UI"/>
              </a:rPr>
              <a:t> guidance and resources from Azure Engineering and agile funds to accelerate your customers migration needs and unlock </a:t>
            </a:r>
            <a:r>
              <a:rPr lang="en-US" sz="900"/>
              <a:t>new opportunities to land new managed services</a:t>
            </a:r>
          </a:p>
          <a:p>
            <a:pPr algn="l"/>
            <a:endParaRPr lang="en-US"/>
          </a:p>
          <a:p>
            <a:pPr algn="l"/>
            <a:r>
              <a:rPr lang="en-US"/>
              <a:t>Receive Qualified Leads </a:t>
            </a:r>
          </a:p>
          <a:p>
            <a:pPr marL="171450" lvl="0" indent="-171450">
              <a:buFont typeface="Arial" panose="020B0604020202020204" pitchFamily="34" charset="0"/>
              <a:buChar char="•"/>
            </a:pPr>
            <a:r>
              <a:rPr lang="en-US" sz="900"/>
              <a:t>Qualify for frictionless and proactive engagement with field sellers </a:t>
            </a:r>
          </a:p>
          <a:p>
            <a:pPr marL="171450" lvl="0" indent="-171450">
              <a:buFont typeface="Arial" panose="020B0604020202020204" pitchFamily="34" charset="0"/>
              <a:buChar char="•"/>
            </a:pPr>
            <a:r>
              <a:rPr lang="en-US" sz="900"/>
              <a:t>Benefit from promotion through demand generation</a:t>
            </a:r>
          </a:p>
          <a:p>
            <a:pPr algn="l"/>
            <a:endParaRPr lang="en-US"/>
          </a:p>
          <a:p>
            <a:pPr algn="l"/>
            <a:r>
              <a:rPr lang="en-US"/>
              <a:t>Attach Higher Value Services</a:t>
            </a:r>
          </a:p>
          <a:p>
            <a:pPr marL="171450" lvl="0" indent="-171450">
              <a:buFont typeface="Arial" panose="020B0604020202020204" pitchFamily="34" charset="0"/>
              <a:buChar char="•"/>
            </a:pPr>
            <a:r>
              <a:rPr lang="en-US" sz="900"/>
              <a:t>Obtain new estate management incentives via PAL when providing management services</a:t>
            </a:r>
          </a:p>
          <a:p>
            <a:pPr marL="171450" lvl="0" indent="-171450">
              <a:buFont typeface="Arial" panose="020B0604020202020204" pitchFamily="34" charset="0"/>
              <a:buChar char="•"/>
            </a:pPr>
            <a:r>
              <a:rPr lang="en-US" sz="900"/>
              <a:t>Create new opportunities for modernization and innovation unblocked by migration</a:t>
            </a:r>
          </a:p>
          <a:p>
            <a:pPr algn="l"/>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8CBC530-F4EE-4F11-9D05-65DBEBD7ECA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1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partner opportunity to migrate SMB customers to Azure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 of SMB customers are moving to cloud in the next 12 months (MS SMB Cloud Journey research based on 375 US SMB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Small and midsize markets account for ~70% of the worldwide cloud migration service market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clear momentum and an opportunity for partners to engage SMBs</a:t>
            </a:r>
          </a:p>
        </p:txBody>
      </p:sp>
      <p:sp>
        <p:nvSpPr>
          <p:cNvPr id="4" name="Slide Number Placeholder 3"/>
          <p:cNvSpPr>
            <a:spLocks noGrp="1"/>
          </p:cNvSpPr>
          <p:nvPr>
            <p:ph type="sldNum" sz="quarter" idx="5"/>
          </p:nvPr>
        </p:nvSpPr>
        <p:spPr/>
        <p:txBody>
          <a:bodyPr/>
          <a:lstStyle/>
          <a:p>
            <a:fld id="{067A2D70-9ADA-485A-9495-A9C2F9CE34E4}" type="slidenum">
              <a:rPr lang="en-US" smtClean="0"/>
              <a:t>4</a:t>
            </a:fld>
            <a:endParaRPr lang="en-US"/>
          </a:p>
        </p:txBody>
      </p:sp>
    </p:spTree>
    <p:extLst>
      <p:ext uri="{BB962C8B-B14F-4D97-AF65-F5344CB8AC3E}">
        <p14:creationId xmlns:p14="http://schemas.microsoft.com/office/powerpoint/2010/main" val="254947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the Azure partner opportunity is attaching higher revenue services</a:t>
            </a:r>
          </a:p>
          <a:p>
            <a:endParaRPr lang="en-US"/>
          </a:p>
          <a:p>
            <a:r>
              <a:rPr lang="en-US"/>
              <a:t>You can see here that migration is the gateway to these higher revenue services</a:t>
            </a:r>
          </a:p>
          <a:p>
            <a:endParaRPr lang="en-US"/>
          </a:p>
          <a:p>
            <a:r>
              <a:rPr lang="en-US"/>
              <a:t>The opportunity doesn’t end at first sale but continues as migration needs change and grow for your customers</a:t>
            </a:r>
          </a:p>
        </p:txBody>
      </p:sp>
      <p:sp>
        <p:nvSpPr>
          <p:cNvPr id="4" name="Slide Number Placeholder 3"/>
          <p:cNvSpPr>
            <a:spLocks noGrp="1"/>
          </p:cNvSpPr>
          <p:nvPr>
            <p:ph type="sldNum" sz="quarter" idx="5"/>
          </p:nvPr>
        </p:nvSpPr>
        <p:spPr/>
        <p:txBody>
          <a:bodyPr/>
          <a:lstStyle/>
          <a:p>
            <a:fld id="{067A2D70-9ADA-485A-9495-A9C2F9CE34E4}" type="slidenum">
              <a:rPr lang="en-US" smtClean="0"/>
              <a:t>5</a:t>
            </a:fld>
            <a:endParaRPr lang="en-US"/>
          </a:p>
        </p:txBody>
      </p:sp>
    </p:spTree>
    <p:extLst>
      <p:ext uri="{BB962C8B-B14F-4D97-AF65-F5344CB8AC3E}">
        <p14:creationId xmlns:p14="http://schemas.microsoft.com/office/powerpoint/2010/main" val="55060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is prioritized around the following in FY20:</a:t>
            </a:r>
          </a:p>
          <a:p>
            <a:pPr marL="171450" indent="-171450">
              <a:buFont typeface="Arial" panose="020B0604020202020204" pitchFamily="34" charset="0"/>
              <a:buChar char="•"/>
            </a:pPr>
            <a:r>
              <a:rPr lang="en-US" b="1" dirty="0"/>
              <a:t>Migrate </a:t>
            </a:r>
            <a:r>
              <a:rPr lang="en-US" dirty="0"/>
              <a:t>existing apps to Azure and optimize</a:t>
            </a:r>
          </a:p>
          <a:p>
            <a:pPr marL="171450" indent="-171450">
              <a:buFont typeface="Arial" panose="020B0604020202020204" pitchFamily="34" charset="0"/>
              <a:buChar char="•"/>
            </a:pPr>
            <a:r>
              <a:rPr lang="en-US" b="1" dirty="0"/>
              <a:t>Enable</a:t>
            </a:r>
            <a:r>
              <a:rPr lang="en-US" dirty="0"/>
              <a:t> customers for successful cloud use</a:t>
            </a:r>
          </a:p>
          <a:p>
            <a:pPr marL="171450" indent="-171450">
              <a:buFont typeface="Arial" panose="020B0604020202020204" pitchFamily="34" charset="0"/>
              <a:buChar char="•"/>
            </a:pPr>
            <a:r>
              <a:rPr lang="en-US" b="1" dirty="0"/>
              <a:t>Innovate </a:t>
            </a:r>
            <a:r>
              <a:rPr lang="en-US" dirty="0"/>
              <a:t>with new apps and modernize existing apps</a:t>
            </a:r>
          </a:p>
          <a:p>
            <a:endParaRPr lang="en-US" dirty="0"/>
          </a:p>
          <a:p>
            <a:endParaRPr lang="en-US" dirty="0"/>
          </a:p>
        </p:txBody>
      </p:sp>
      <p:sp>
        <p:nvSpPr>
          <p:cNvPr id="4" name="Slide Number Placeholder 3"/>
          <p:cNvSpPr>
            <a:spLocks noGrp="1"/>
          </p:cNvSpPr>
          <p:nvPr>
            <p:ph type="sldNum" sz="quarter" idx="5"/>
          </p:nvPr>
        </p:nvSpPr>
        <p:spPr/>
        <p:txBody>
          <a:bodyPr/>
          <a:lstStyle/>
          <a:p>
            <a:fld id="{067A2D70-9ADA-485A-9495-A9C2F9CE34E4}" type="slidenum">
              <a:rPr lang="en-US" smtClean="0"/>
              <a:t>6</a:t>
            </a:fld>
            <a:endParaRPr lang="en-US"/>
          </a:p>
        </p:txBody>
      </p:sp>
    </p:spTree>
    <p:extLst>
      <p:ext uri="{BB962C8B-B14F-4D97-AF65-F5344CB8AC3E}">
        <p14:creationId xmlns:p14="http://schemas.microsoft.com/office/powerpoint/2010/main" val="383226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partners are focusing on migration to meet the growing digital transformation needs of our customers</a:t>
            </a:r>
          </a:p>
          <a:p>
            <a:endParaRPr lang="en-US"/>
          </a:p>
          <a:p>
            <a:r>
              <a:rPr lang="en-US" b="1"/>
              <a:t>Migrate </a:t>
            </a:r>
            <a:r>
              <a:rPr lang="en-US"/>
              <a:t>existing apps to Azure and optimize</a:t>
            </a:r>
          </a:p>
          <a:p>
            <a:pPr marL="171450" indent="-171450">
              <a:buFont typeface="Arial" panose="020B0604020202020204" pitchFamily="34" charset="0"/>
              <a:buChar char="•"/>
            </a:pPr>
            <a:r>
              <a:rPr lang="en-US"/>
              <a:t>Windows Server                      </a:t>
            </a:r>
          </a:p>
          <a:p>
            <a:pPr marL="171450" indent="-171450">
              <a:buFont typeface="Arial" panose="020B0604020202020204" pitchFamily="34" charset="0"/>
              <a:buChar char="•"/>
            </a:pPr>
            <a:r>
              <a:rPr lang="en-US"/>
              <a:t>SQL Server based apps</a:t>
            </a:r>
          </a:p>
          <a:p>
            <a:pPr marL="171450" indent="-171450">
              <a:buFont typeface="Arial" panose="020B0604020202020204" pitchFamily="34" charset="0"/>
              <a:buChar char="•"/>
            </a:pPr>
            <a:r>
              <a:rPr lang="en-US"/>
              <a:t>Linux &amp; OSS DB</a:t>
            </a:r>
          </a:p>
          <a:p>
            <a:pPr marL="171450" indent="-171450">
              <a:buFont typeface="Arial" panose="020B0604020202020204" pitchFamily="34" charset="0"/>
              <a:buChar char="•"/>
            </a:pPr>
            <a:r>
              <a:rPr lang="en-US"/>
              <a:t>Web Apps</a:t>
            </a:r>
          </a:p>
        </p:txBody>
      </p:sp>
      <p:sp>
        <p:nvSpPr>
          <p:cNvPr id="4" name="Slide Number Placeholder 3"/>
          <p:cNvSpPr>
            <a:spLocks noGrp="1"/>
          </p:cNvSpPr>
          <p:nvPr>
            <p:ph type="sldNum" sz="quarter" idx="5"/>
          </p:nvPr>
        </p:nvSpPr>
        <p:spPr/>
        <p:txBody>
          <a:bodyPr/>
          <a:lstStyle/>
          <a:p>
            <a:fld id="{067A2D70-9ADA-485A-9495-A9C2F9CE34E4}" type="slidenum">
              <a:rPr lang="en-US" smtClean="0"/>
              <a:t>7</a:t>
            </a:fld>
            <a:endParaRPr lang="en-US"/>
          </a:p>
        </p:txBody>
      </p:sp>
    </p:spTree>
    <p:extLst>
      <p:ext uri="{BB962C8B-B14F-4D97-AF65-F5344CB8AC3E}">
        <p14:creationId xmlns:p14="http://schemas.microsoft.com/office/powerpoint/2010/main" val="50566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8</a:t>
            </a:fld>
            <a:endParaRPr lang="en-US"/>
          </a:p>
        </p:txBody>
      </p:sp>
    </p:spTree>
    <p:extLst>
      <p:ext uri="{BB962C8B-B14F-4D97-AF65-F5344CB8AC3E}">
        <p14:creationId xmlns:p14="http://schemas.microsoft.com/office/powerpoint/2010/main" val="204176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Segoe UI" panose="020B0502040204020203" pitchFamily="34" charset="0"/>
                <a:ea typeface="+mn-ea"/>
                <a:cs typeface="+mn-cs"/>
              </a:rPr>
              <a:t>Why customers migrate to Azure: </a:t>
            </a:r>
            <a:r>
              <a:rPr lang="en-US" sz="1200" b="1" kern="1200">
                <a:solidFill>
                  <a:schemeClr val="tx1"/>
                </a:solidFill>
                <a:effectLst/>
                <a:latin typeface="Segoe UI" panose="020B0502040204020203" pitchFamily="34" charset="0"/>
                <a:ea typeface="+mn-ea"/>
                <a:cs typeface="+mn-cs"/>
              </a:rPr>
              <a:t>Azure Migrate </a:t>
            </a:r>
            <a:r>
              <a:rPr lang="en-US" sz="1200" kern="1200">
                <a:solidFill>
                  <a:schemeClr val="tx1"/>
                </a:solidFill>
                <a:effectLst/>
                <a:latin typeface="Segoe UI" panose="020B0502040204020203" pitchFamily="34" charset="0"/>
                <a:ea typeface="+mn-ea"/>
                <a:cs typeface="+mn-cs"/>
              </a:rPr>
              <a:t>now delivers a unified, integrated experience across Azure and ISV tools, so you can pick the tool that best meets your needs.  </a:t>
            </a:r>
          </a:p>
          <a:p>
            <a:endParaRPr lang="en-US" sz="1200" kern="1200">
              <a:solidFill>
                <a:schemeClr val="tx1"/>
              </a:solidFill>
              <a:effectLst/>
              <a:latin typeface="Segoe UI" panose="020B0502040204020203" pitchFamily="34" charset="0"/>
              <a:ea typeface="+mn-ea"/>
              <a:cs typeface="+mn-cs"/>
            </a:endParaRPr>
          </a:p>
          <a:p>
            <a:r>
              <a:rPr lang="en-US" sz="1200" b="1" kern="1200">
                <a:solidFill>
                  <a:schemeClr val="tx1"/>
                </a:solidFill>
                <a:effectLst/>
                <a:latin typeface="Segoe UI" panose="020B0502040204020203" pitchFamily="34" charset="0"/>
                <a:ea typeface="+mn-ea"/>
                <a:cs typeface="+mn-cs"/>
              </a:rPr>
              <a:t>Partners deliver value </a:t>
            </a:r>
            <a:r>
              <a:rPr lang="en-US" sz="1200" kern="1200">
                <a:solidFill>
                  <a:schemeClr val="tx1"/>
                </a:solidFill>
                <a:effectLst/>
                <a:latin typeface="Segoe UI" panose="020B0502040204020203" pitchFamily="34" charset="0"/>
                <a:ea typeface="+mn-ea"/>
                <a:cs typeface="+mn-cs"/>
              </a:rPr>
              <a:t>from migrating their customers to Azure:</a:t>
            </a:r>
          </a:p>
          <a:p>
            <a:pPr marL="17145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rPr>
              <a:t>Unparalleled Innovation: Azure SQL Database, Azure IaaS, and Azure Migration / Azure Lighthouse</a:t>
            </a:r>
          </a:p>
          <a:p>
            <a:pPr marL="17145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rPr>
              <a:t>Unmatched Security: Azure Security Center, Azure Sentinel, and Confidential Computing</a:t>
            </a:r>
          </a:p>
          <a:p>
            <a:pPr marL="17145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rPr>
              <a:t>Unbeatable Offers/Programs: Free Extended Security Updates, Azure Migration Program, and ISV Certification Hub</a:t>
            </a:r>
          </a:p>
          <a:p>
            <a:pPr marL="171450" indent="-171450">
              <a:buFont typeface="Arial" panose="020B0604020202020204" pitchFamily="34" charset="0"/>
              <a:buChar char="•"/>
            </a:pPr>
            <a:endParaRPr lang="en-US" sz="1200" kern="1200">
              <a:solidFill>
                <a:schemeClr val="tx1"/>
              </a:solidFill>
              <a:effectLst/>
              <a:latin typeface="Segoe UI" panose="020B0502040204020203" pitchFamily="34" charset="0"/>
              <a:ea typeface="+mn-ea"/>
              <a:cs typeface="+mn-cs"/>
            </a:endParaRPr>
          </a:p>
          <a:p>
            <a:pPr marL="0" indent="0">
              <a:buFont typeface="Arial" panose="020B0604020202020204" pitchFamily="34" charset="0"/>
              <a:buNone/>
            </a:pPr>
            <a:r>
              <a:rPr lang="en-US" sz="1200" b="1" kern="1200">
                <a:solidFill>
                  <a:schemeClr val="tx1"/>
                </a:solidFill>
                <a:effectLst/>
                <a:latin typeface="Segoe UI" panose="020B0502040204020203" pitchFamily="34" charset="0"/>
                <a:ea typeface="+mn-ea"/>
                <a:cs typeface="+mn-cs"/>
              </a:rPr>
              <a:t>Azure is hybrid by design </a:t>
            </a:r>
            <a:r>
              <a:rPr lang="en-US" sz="1200" kern="1200">
                <a:solidFill>
                  <a:schemeClr val="tx1"/>
                </a:solidFill>
                <a:effectLst/>
                <a:latin typeface="Segoe UI" panose="020B0502040204020203" pitchFamily="34" charset="0"/>
                <a:ea typeface="+mn-ea"/>
                <a:cs typeface="+mn-cs"/>
              </a:rPr>
              <a:t>with SQL code parity, Windows Admin Center, and Azure Hybrid Benefit</a:t>
            </a:r>
          </a:p>
          <a:p>
            <a:endParaRPr lang="en-US"/>
          </a:p>
        </p:txBody>
      </p:sp>
      <p:sp>
        <p:nvSpPr>
          <p:cNvPr id="4" name="Slide Number Placeholder 3"/>
          <p:cNvSpPr>
            <a:spLocks noGrp="1"/>
          </p:cNvSpPr>
          <p:nvPr>
            <p:ph type="sldNum" sz="quarter" idx="5"/>
          </p:nvPr>
        </p:nvSpPr>
        <p:spPr/>
        <p:txBody>
          <a:bodyPr/>
          <a:lstStyle/>
          <a:p>
            <a:fld id="{067A2D70-9ADA-485A-9495-A9C2F9CE34E4}" type="slidenum">
              <a:rPr lang="en-US" smtClean="0"/>
              <a:t>9</a:t>
            </a:fld>
            <a:endParaRPr lang="en-US"/>
          </a:p>
        </p:txBody>
      </p:sp>
    </p:spTree>
    <p:extLst>
      <p:ext uri="{BB962C8B-B14F-4D97-AF65-F5344CB8AC3E}">
        <p14:creationId xmlns:p14="http://schemas.microsoft.com/office/powerpoint/2010/main" val="360913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Opportunity: </a:t>
            </a:r>
            <a:r>
              <a:rPr lang="en-US" b="0"/>
              <a:t>70% of the world’s on-premises servers run Windows Server</a:t>
            </a:r>
            <a:endParaRPr lang="en-US" b="1"/>
          </a:p>
          <a:p>
            <a:endParaRPr lang="en-US"/>
          </a:p>
          <a:p>
            <a:r>
              <a:rPr lang="en-US" b="1"/>
              <a:t>Solution: </a:t>
            </a:r>
            <a:r>
              <a:rPr lang="en-US" b="0"/>
              <a:t>Windows Server is better with Azure</a:t>
            </a:r>
            <a:endParaRPr lang="en-US" b="1"/>
          </a:p>
          <a:p>
            <a:pPr marL="171450" indent="-171450">
              <a:buFont typeface="Arial" panose="020B0604020202020204" pitchFamily="34" charset="0"/>
              <a:buChar char="•"/>
            </a:pPr>
            <a:r>
              <a:rPr lang="en-US"/>
              <a:t>Comprehensive hybrid protection: Azure Security Center  </a:t>
            </a:r>
          </a:p>
          <a:p>
            <a:pPr marL="171450" indent="-171450">
              <a:buFont typeface="Arial" panose="020B0604020202020204" pitchFamily="34" charset="0"/>
              <a:buChar char="•"/>
            </a:pPr>
            <a:r>
              <a:rPr lang="en-US"/>
              <a:t>Modern management: Windows Admin Center</a:t>
            </a:r>
          </a:p>
          <a:p>
            <a:pPr marL="171450" indent="-171450">
              <a:buFont typeface="Arial" panose="020B0604020202020204" pitchFamily="34" charset="0"/>
              <a:buChar char="•"/>
            </a:pPr>
            <a:r>
              <a:rPr lang="en-US"/>
              <a:t>Integrated identity, backup, disaster recovery </a:t>
            </a:r>
          </a:p>
          <a:p>
            <a:endParaRPr lang="en-US"/>
          </a:p>
          <a:p>
            <a:r>
              <a:rPr lang="en-US" b="1"/>
              <a:t>Go-Dos: </a:t>
            </a:r>
            <a:r>
              <a:rPr lang="en-US" b="0"/>
              <a:t>Enable your customers</a:t>
            </a:r>
            <a:endParaRPr lang="en-US" b="1"/>
          </a:p>
          <a:p>
            <a:pPr marL="171450" indent="-171450">
              <a:buFont typeface="Arial" panose="020B0604020202020204" pitchFamily="34" charset="0"/>
              <a:buChar char="•"/>
            </a:pPr>
            <a:r>
              <a:rPr lang="en-US"/>
              <a:t>Migrate Windows Server to Azure VMs </a:t>
            </a:r>
          </a:p>
          <a:p>
            <a:pPr marL="171450" indent="-171450">
              <a:buFont typeface="Arial" panose="020B0604020202020204" pitchFamily="34" charset="0"/>
              <a:buChar char="•"/>
            </a:pPr>
            <a:r>
              <a:rPr lang="en-US"/>
              <a:t>Attach Azure security/ management to migrated VMs</a:t>
            </a:r>
          </a:p>
          <a:p>
            <a:pPr marL="171450" indent="-171450">
              <a:buFont typeface="Arial" panose="020B0604020202020204" pitchFamily="34" charset="0"/>
              <a:buChar char="•"/>
            </a:pPr>
            <a:r>
              <a:rPr lang="en-US"/>
              <a:t>Leverage Azure Hybrid Benefit, Server Subscriptions &amp; Reserved Instances to get the best solution in place for your customer</a:t>
            </a:r>
          </a:p>
        </p:txBody>
      </p:sp>
      <p:sp>
        <p:nvSpPr>
          <p:cNvPr id="4" name="Slide Number Placeholder 3"/>
          <p:cNvSpPr>
            <a:spLocks noGrp="1"/>
          </p:cNvSpPr>
          <p:nvPr>
            <p:ph type="sldNum" sz="quarter" idx="5"/>
          </p:nvPr>
        </p:nvSpPr>
        <p:spPr/>
        <p:txBody>
          <a:bodyPr/>
          <a:lstStyle/>
          <a:p>
            <a:fld id="{067A2D70-9ADA-485A-9495-A9C2F9CE34E4}" type="slidenum">
              <a:rPr lang="en-US" smtClean="0"/>
              <a:t>10</a:t>
            </a:fld>
            <a:endParaRPr lang="en-US"/>
          </a:p>
        </p:txBody>
      </p:sp>
    </p:spTree>
    <p:extLst>
      <p:ext uri="{BB962C8B-B14F-4D97-AF65-F5344CB8AC3E}">
        <p14:creationId xmlns:p14="http://schemas.microsoft.com/office/powerpoint/2010/main" val="935159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jp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jp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jp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1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image" Target="../media/image30.jpe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29.emf"/><Relationship Id="rId4" Type="http://schemas.openxmlformats.org/officeDocument/2006/relationships/oleObject" Target="../embeddings/oleObject2.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35.emf"/><Relationship Id="rId4" Type="http://schemas.openxmlformats.org/officeDocument/2006/relationships/oleObject" Target="../embeddings/oleObject3.bin"/></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jp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537342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787111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61396934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pt Title/30pt Sub/White BG">
    <p:bg>
      <p:bgPr>
        <a:solidFill>
          <a:schemeClr val="bg1"/>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2"/>
          </p:nvPr>
        </p:nvSpPr>
        <p:spPr>
          <a:xfrm>
            <a:off x="269239" y="291071"/>
            <a:ext cx="10757098" cy="832851"/>
          </a:xfrm>
          <a:prstGeom prst="rect">
            <a:avLst/>
          </a:prstGeom>
        </p:spPr>
        <p:txBody>
          <a:bodyPr vert="horz" wrap="square" lIns="146276" tIns="91424" rIns="146276" bIns="91424" rtlCol="0" anchor="t">
            <a:noAutofit/>
          </a:bodyPr>
          <a:lstStyle>
            <a:lvl1pPr>
              <a:defRPr lang="en-US" sz="4705" b="0" cap="none" spc="-100" dirty="0" smtClean="0">
                <a:ln w="3175">
                  <a:noFill/>
                </a:ln>
                <a:effectLst/>
                <a:cs typeface="Segoe UI" pitchFamily="34" charset="0"/>
              </a:defRPr>
            </a:lvl1pPr>
          </a:lstStyle>
          <a:p>
            <a:pPr lvl="0">
              <a:spcBef>
                <a:spcPct val="0"/>
              </a:spcBef>
              <a:buNone/>
            </a:pPr>
            <a:r>
              <a:rPr lang="en-US"/>
              <a:t>Click to edit Master text styles</a:t>
            </a:r>
          </a:p>
        </p:txBody>
      </p:sp>
      <p:sp>
        <p:nvSpPr>
          <p:cNvPr id="5" name="Text Placeholder 4"/>
          <p:cNvSpPr>
            <a:spLocks noGrp="1"/>
          </p:cNvSpPr>
          <p:nvPr>
            <p:ph type="body" sz="quarter" idx="13" hasCustomPrompt="1"/>
          </p:nvPr>
        </p:nvSpPr>
        <p:spPr>
          <a:xfrm>
            <a:off x="269242" y="1019176"/>
            <a:ext cx="5226050" cy="574870"/>
          </a:xfrm>
        </p:spPr>
        <p:txBody>
          <a:bodyPr/>
          <a:lstStyle>
            <a:lvl1pPr marL="0" indent="0">
              <a:buNone/>
              <a:defRPr sz="2843" baseline="0">
                <a:solidFill>
                  <a:schemeClr val="tx1"/>
                </a:solidFill>
              </a:defRPr>
            </a:lvl1pPr>
          </a:lstStyle>
          <a:p>
            <a:pPr lvl="0"/>
            <a:r>
              <a:rPr lang="en-US"/>
              <a:t>Subtitle Placeholder</a:t>
            </a:r>
          </a:p>
        </p:txBody>
      </p:sp>
    </p:spTree>
    <p:extLst>
      <p:ext uri="{BB962C8B-B14F-4D97-AF65-F5344CB8AC3E}">
        <p14:creationId xmlns:p14="http://schemas.microsoft.com/office/powerpoint/2010/main" val="20132255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2">
    <p:spTree>
      <p:nvGrpSpPr>
        <p:cNvPr id="1" name=""/>
        <p:cNvGrpSpPr/>
        <p:nvPr/>
      </p:nvGrpSpPr>
      <p:grpSpPr>
        <a:xfrm>
          <a:off x="0" y="0"/>
          <a:ext cx="0" cy="0"/>
          <a:chOff x="0" y="0"/>
          <a:chExt cx="0" cy="0"/>
        </a:xfrm>
      </p:grpSpPr>
      <p:sp>
        <p:nvSpPr>
          <p:cNvPr id="2" name="Title 1"/>
          <p:cNvSpPr>
            <a:spLocks noGrp="1"/>
          </p:cNvSpPr>
          <p:nvPr>
            <p:ph type="title"/>
          </p:nvPr>
        </p:nvSpPr>
        <p:spPr>
          <a:xfrm>
            <a:off x="268932" y="291102"/>
            <a:ext cx="11653833" cy="851690"/>
          </a:xfrm>
        </p:spPr>
        <p:txBody>
          <a:bodyPr tIns="0" bIns="0" anchor="b" anchorCtr="0"/>
          <a:lstStyle>
            <a:lvl1pPr>
              <a:defRPr sz="3921">
                <a:solidFill>
                  <a:schemeClr val="tx1"/>
                </a:solidFill>
              </a:defRPr>
            </a:lvl1pPr>
          </a:lstStyle>
          <a:p>
            <a:r>
              <a:rPr lang="en-US"/>
              <a:t>Click to edit Master title style</a:t>
            </a:r>
          </a:p>
        </p:txBody>
      </p:sp>
    </p:spTree>
    <p:extLst>
      <p:ext uri="{BB962C8B-B14F-4D97-AF65-F5344CB8AC3E}">
        <p14:creationId xmlns:p14="http://schemas.microsoft.com/office/powerpoint/2010/main" val="222287642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white">
          <a:xfrm>
            <a:off x="584201" y="585789"/>
            <a:ext cx="1366245" cy="292608"/>
          </a:xfrm>
          <a:prstGeom prst="rect">
            <a:avLst/>
          </a:prstGeom>
        </p:spPr>
      </p:pic>
      <p:pic>
        <p:nvPicPr>
          <p:cNvPr id="5" name="Picture 4" descr="Microsoft Inspire event logo">
            <a:extLst>
              <a:ext uri="{FF2B5EF4-FFF2-40B4-BE49-F238E27FC236}">
                <a16:creationId xmlns:a16="http://schemas.microsoft.com/office/drawing/2014/main" id="{5075F494-EE98-49E1-963C-01F96E9051E3}"/>
              </a:ext>
            </a:extLst>
          </p:cNvPr>
          <p:cNvPicPr>
            <a:picLocks noChangeAspect="1"/>
          </p:cNvPicPr>
          <p:nvPr userDrawn="1"/>
        </p:nvPicPr>
        <p:blipFill>
          <a:blip r:embed="rId3"/>
          <a:stretch>
            <a:fillRect/>
          </a:stretch>
        </p:blipFill>
        <p:spPr>
          <a:xfrm>
            <a:off x="599441" y="2913427"/>
            <a:ext cx="2788943" cy="1408176"/>
          </a:xfrm>
          <a:prstGeom prst="rect">
            <a:avLst/>
          </a:prstGeom>
        </p:spPr>
      </p:pic>
      <p:pic>
        <p:nvPicPr>
          <p:cNvPr id="6" name="Picture 5">
            <a:extLst>
              <a:ext uri="{FF2B5EF4-FFF2-40B4-BE49-F238E27FC236}">
                <a16:creationId xmlns:a16="http://schemas.microsoft.com/office/drawing/2014/main" id="{0476A41B-A343-456C-84AD-A9DB8690EDEA}"/>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4" y="0"/>
            <a:ext cx="6712307" cy="6858000"/>
          </a:xfrm>
          <a:prstGeom prst="rect">
            <a:avLst/>
          </a:prstGeom>
        </p:spPr>
      </p:pic>
    </p:spTree>
    <p:extLst>
      <p:ext uri="{BB962C8B-B14F-4D97-AF65-F5344CB8AC3E}">
        <p14:creationId xmlns:p14="http://schemas.microsoft.com/office/powerpoint/2010/main" val="3507861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D8699408-0936-41F4-8656-48EC35288DAB}"/>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spTree>
    <p:extLst>
      <p:ext uri="{BB962C8B-B14F-4D97-AF65-F5344CB8AC3E}">
        <p14:creationId xmlns:p14="http://schemas.microsoft.com/office/powerpoint/2010/main" val="4287424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510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23374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785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mn-lt"/>
                <a:cs typeface="Segoe UI" panose="020B0502040204020203" pitchFamily="34" charset="0"/>
              </a:defRPr>
            </a:lvl1pPr>
            <a:lvl2pPr marL="255539" indent="0">
              <a:buFont typeface="Wingdings" panose="05000000000000000000" pitchFamily="2" charset="2"/>
              <a:buNone/>
              <a:defRPr sz="2000" b="0">
                <a:latin typeface="+mn-lt"/>
              </a:defRPr>
            </a:lvl2pPr>
            <a:lvl3pPr marL="450764" indent="0">
              <a:buFont typeface="Wingdings" panose="05000000000000000000" pitchFamily="2" charset="2"/>
              <a:buNone/>
              <a:tabLst/>
              <a:defRPr sz="1600" b="0">
                <a:latin typeface="+mn-lt"/>
              </a:defRPr>
            </a:lvl3pPr>
            <a:lvl4pPr marL="652337" indent="0">
              <a:buFont typeface="Wingdings" panose="05000000000000000000" pitchFamily="2" charset="2"/>
              <a:buNone/>
              <a:defRPr sz="1400" b="0">
                <a:latin typeface="+mn-lt"/>
              </a:defRPr>
            </a:lvl4pPr>
            <a:lvl5pPr marL="853911"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mn-lt"/>
                <a:cs typeface="Segoe UI" panose="020B0502040204020203" pitchFamily="34" charset="0"/>
              </a:defRPr>
            </a:lvl1pPr>
            <a:lvl2pPr marL="255539" indent="0">
              <a:buFont typeface="Wingdings" panose="05000000000000000000" pitchFamily="2" charset="2"/>
              <a:buNone/>
              <a:defRPr sz="2000" b="0">
                <a:latin typeface="+mn-lt"/>
              </a:defRPr>
            </a:lvl2pPr>
            <a:lvl3pPr marL="450764" indent="0">
              <a:buFont typeface="Wingdings" panose="05000000000000000000" pitchFamily="2" charset="2"/>
              <a:buNone/>
              <a:tabLst/>
              <a:defRPr sz="1600" b="0">
                <a:latin typeface="+mn-lt"/>
              </a:defRPr>
            </a:lvl3pPr>
            <a:lvl4pPr marL="652337" indent="0">
              <a:buFont typeface="Wingdings" panose="05000000000000000000" pitchFamily="2" charset="2"/>
              <a:buNone/>
              <a:defRPr sz="1400" b="0">
                <a:latin typeface="+mn-lt"/>
              </a:defRPr>
            </a:lvl4pPr>
            <a:lvl5pPr marL="853911"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454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39611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16285516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45938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pic>
        <p:nvPicPr>
          <p:cNvPr id="7" name="Picture 6">
            <a:extLst>
              <a:ext uri="{FF2B5EF4-FFF2-40B4-BE49-F238E27FC236}">
                <a16:creationId xmlns:a16="http://schemas.microsoft.com/office/drawing/2014/main" id="{C36EA944-550A-417D-A035-8AA8EF2141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8" name="Picture 7">
            <a:extLst>
              <a:ext uri="{FF2B5EF4-FFF2-40B4-BE49-F238E27FC236}">
                <a16:creationId xmlns:a16="http://schemas.microsoft.com/office/drawing/2014/main" id="{E7D5DEA1-8060-4C82-8357-8D83C33570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88298942-55B4-469B-A6F1-D0C9D4EF142D}"/>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9595570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20E299E8-8FC4-4186-85AF-20CED65463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7" name="Picture 6">
            <a:extLst>
              <a:ext uri="{FF2B5EF4-FFF2-40B4-BE49-F238E27FC236}">
                <a16:creationId xmlns:a16="http://schemas.microsoft.com/office/drawing/2014/main" id="{65AD4D8A-D525-4E6D-B1E6-4FE17236766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914427A-37A4-44C8-A9C3-7DCC03AF0475}"/>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48623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6526"/>
            <a:ext cx="4163125" cy="861803"/>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74B3188A-254F-414A-BEA3-F69376596C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7" name="Picture 6">
            <a:extLst>
              <a:ext uri="{FF2B5EF4-FFF2-40B4-BE49-F238E27FC236}">
                <a16:creationId xmlns:a16="http://schemas.microsoft.com/office/drawing/2014/main" id="{AB3E7ED4-D6BE-4715-B767-1DF5BCFCB61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A481962-6118-4A6A-AF3A-946F2EEBB647}"/>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32248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53690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87748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6298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9292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322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729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712325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6489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94150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11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06326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5926093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8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5506619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itle + Sub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457201"/>
            <a:ext cx="11277599" cy="594360"/>
          </a:xfrm>
        </p:spPr>
        <p:txBody>
          <a:bodyPr>
            <a:normAutofit/>
          </a:bodyPr>
          <a:lstStyle>
            <a:lvl1pPr>
              <a:defRPr sz="4400"/>
            </a:lvl1pPr>
          </a:lstStyle>
          <a:p>
            <a:r>
              <a:rPr lang="en-US"/>
              <a:t>Click to edit Master title style</a:t>
            </a:r>
          </a:p>
        </p:txBody>
      </p:sp>
      <p:sp>
        <p:nvSpPr>
          <p:cNvPr id="5" name="Subtitle 2">
            <a:extLst>
              <a:ext uri="{FF2B5EF4-FFF2-40B4-BE49-F238E27FC236}">
                <a16:creationId xmlns:a16="http://schemas.microsoft.com/office/drawing/2014/main" id="{7D5C19BA-6DD0-2341-932F-962FA328D5D7}"/>
              </a:ext>
            </a:extLst>
          </p:cNvPr>
          <p:cNvSpPr>
            <a:spLocks noGrp="1"/>
          </p:cNvSpPr>
          <p:nvPr>
            <p:ph type="subTitle" idx="27"/>
          </p:nvPr>
        </p:nvSpPr>
        <p:spPr>
          <a:xfrm>
            <a:off x="457200" y="1051560"/>
            <a:ext cx="11277600" cy="369353"/>
          </a:xfrm>
        </p:spPr>
        <p:txBody>
          <a:bodyPr/>
          <a:lstStyle>
            <a:lvl1pPr marL="0" indent="0" algn="l">
              <a:buNone/>
              <a:defRPr sz="2400" b="1" i="0" spc="-60" baseline="0">
                <a:latin typeface="Segoe UI Semibold" charset="0"/>
                <a:ea typeface="Segoe UI Semibold" charset="0"/>
                <a:cs typeface="Segoe UI Semibold" charset="0"/>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Tree>
    <p:extLst>
      <p:ext uri="{BB962C8B-B14F-4D97-AF65-F5344CB8AC3E}">
        <p14:creationId xmlns:p14="http://schemas.microsoft.com/office/powerpoint/2010/main" val="208138339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Freeform 5" descr="Microsoft Ready event logo">
            <a:extLst>
              <a:ext uri="{FF2B5EF4-FFF2-40B4-BE49-F238E27FC236}">
                <a16:creationId xmlns:a16="http://schemas.microsoft.com/office/drawing/2014/main" id="{E3AD54F9-2268-42B8-9B71-49978DE1E17F}"/>
              </a:ext>
            </a:extLst>
          </p:cNvPr>
          <p:cNvSpPr>
            <a:spLocks noEditPoints="1"/>
          </p:cNvSpPr>
          <p:nvPr userDrawn="1"/>
        </p:nvSpPr>
        <p:spPr bwMode="white">
          <a:xfrm>
            <a:off x="599440" y="2913305"/>
            <a:ext cx="2792541" cy="1408297"/>
          </a:xfrm>
          <a:custGeom>
            <a:avLst/>
            <a:gdLst>
              <a:gd name="T0" fmla="*/ 507 w 3255"/>
              <a:gd name="T1" fmla="*/ 189 h 1645"/>
              <a:gd name="T2" fmla="*/ 84 w 3255"/>
              <a:gd name="T3" fmla="*/ 126 h 1645"/>
              <a:gd name="T4" fmla="*/ 0 w 3255"/>
              <a:gd name="T5" fmla="*/ 42 h 1645"/>
              <a:gd name="T6" fmla="*/ 336 w 3255"/>
              <a:gd name="T7" fmla="*/ 398 h 1645"/>
              <a:gd name="T8" fmla="*/ 809 w 3255"/>
              <a:gd name="T9" fmla="*/ 61 h 1645"/>
              <a:gd name="T10" fmla="*/ 713 w 3255"/>
              <a:gd name="T11" fmla="*/ 22 h 1645"/>
              <a:gd name="T12" fmla="*/ 706 w 3255"/>
              <a:gd name="T13" fmla="*/ 203 h 1645"/>
              <a:gd name="T14" fmla="*/ 1067 w 3255"/>
              <a:gd name="T15" fmla="*/ 617 h 1645"/>
              <a:gd name="T16" fmla="*/ 969 w 3255"/>
              <a:gd name="T17" fmla="*/ 221 h 1645"/>
              <a:gd name="T18" fmla="*/ 1089 w 3255"/>
              <a:gd name="T19" fmla="*/ 268 h 1645"/>
              <a:gd name="T20" fmla="*/ 1134 w 3255"/>
              <a:gd name="T21" fmla="*/ 534 h 1645"/>
              <a:gd name="T22" fmla="*/ 1448 w 3255"/>
              <a:gd name="T23" fmla="*/ 278 h 1645"/>
              <a:gd name="T24" fmla="*/ 1269 w 3255"/>
              <a:gd name="T25" fmla="*/ 203 h 1645"/>
              <a:gd name="T26" fmla="*/ 1465 w 3255"/>
              <a:gd name="T27" fmla="*/ 196 h 1645"/>
              <a:gd name="T28" fmla="*/ 1736 w 3255"/>
              <a:gd name="T29" fmla="*/ 617 h 1645"/>
              <a:gd name="T30" fmla="*/ 1893 w 3255"/>
              <a:gd name="T31" fmla="*/ 249 h 1645"/>
              <a:gd name="T32" fmla="*/ 1656 w 3255"/>
              <a:gd name="T33" fmla="*/ 304 h 1645"/>
              <a:gd name="T34" fmla="*/ 1852 w 3255"/>
              <a:gd name="T35" fmla="*/ 405 h 1645"/>
              <a:gd name="T36" fmla="*/ 1991 w 3255"/>
              <a:gd name="T37" fmla="*/ 595 h 1645"/>
              <a:gd name="T38" fmla="*/ 2159 w 3255"/>
              <a:gd name="T39" fmla="*/ 478 h 1645"/>
              <a:gd name="T40" fmla="*/ 1991 w 3255"/>
              <a:gd name="T41" fmla="*/ 317 h 1645"/>
              <a:gd name="T42" fmla="*/ 2236 w 3255"/>
              <a:gd name="T43" fmla="*/ 293 h 1645"/>
              <a:gd name="T44" fmla="*/ 2096 w 3255"/>
              <a:gd name="T45" fmla="*/ 342 h 1645"/>
              <a:gd name="T46" fmla="*/ 2667 w 3255"/>
              <a:gd name="T47" fmla="*/ 559 h 1645"/>
              <a:gd name="T48" fmla="*/ 2522 w 3255"/>
              <a:gd name="T49" fmla="*/ 194 h 1645"/>
              <a:gd name="T50" fmla="*/ 2517 w 3255"/>
              <a:gd name="T51" fmla="*/ 268 h 1645"/>
              <a:gd name="T52" fmla="*/ 2601 w 3255"/>
              <a:gd name="T53" fmla="*/ 508 h 1645"/>
              <a:gd name="T54" fmla="*/ 2910 w 3255"/>
              <a:gd name="T55" fmla="*/ 149 h 1645"/>
              <a:gd name="T56" fmla="*/ 2910 w 3255"/>
              <a:gd name="T57" fmla="*/ 607 h 1645"/>
              <a:gd name="T58" fmla="*/ 2818 w 3255"/>
              <a:gd name="T59" fmla="*/ 203 h 1645"/>
              <a:gd name="T60" fmla="*/ 3017 w 3255"/>
              <a:gd name="T61" fmla="*/ 7 h 1645"/>
              <a:gd name="T62" fmla="*/ 3066 w 3255"/>
              <a:gd name="T63" fmla="*/ 489 h 1645"/>
              <a:gd name="T64" fmla="*/ 3066 w 3255"/>
              <a:gd name="T65" fmla="*/ 110 h 1645"/>
              <a:gd name="T66" fmla="*/ 3158 w 3255"/>
              <a:gd name="T67" fmla="*/ 277 h 1645"/>
              <a:gd name="T68" fmla="*/ 3255 w 3255"/>
              <a:gd name="T69" fmla="*/ 530 h 1645"/>
              <a:gd name="T70" fmla="*/ 94 w 3255"/>
              <a:gd name="T71" fmla="*/ 1226 h 1645"/>
              <a:gd name="T72" fmla="*/ 321 w 3255"/>
              <a:gd name="T73" fmla="*/ 930 h 1645"/>
              <a:gd name="T74" fmla="*/ 281 w 3255"/>
              <a:gd name="T75" fmla="*/ 1227 h 1645"/>
              <a:gd name="T76" fmla="*/ 244 w 3255"/>
              <a:gd name="T77" fmla="*/ 990 h 1645"/>
              <a:gd name="T78" fmla="*/ 242 w 3255"/>
              <a:gd name="T79" fmla="*/ 1120 h 1645"/>
              <a:gd name="T80" fmla="*/ 672 w 3255"/>
              <a:gd name="T81" fmla="*/ 1382 h 1645"/>
              <a:gd name="T82" fmla="*/ 442 w 3255"/>
              <a:gd name="T83" fmla="*/ 1410 h 1645"/>
              <a:gd name="T84" fmla="*/ 714 w 3255"/>
              <a:gd name="T85" fmla="*/ 1093 h 1645"/>
              <a:gd name="T86" fmla="*/ 647 w 3255"/>
              <a:gd name="T87" fmla="*/ 1138 h 1645"/>
              <a:gd name="T88" fmla="*/ 1037 w 3255"/>
              <a:gd name="T89" fmla="*/ 1455 h 1645"/>
              <a:gd name="T90" fmla="*/ 787 w 3255"/>
              <a:gd name="T91" fmla="*/ 1345 h 1645"/>
              <a:gd name="T92" fmla="*/ 889 w 3255"/>
              <a:gd name="T93" fmla="*/ 1125 h 1645"/>
              <a:gd name="T94" fmla="*/ 1087 w 3255"/>
              <a:gd name="T95" fmla="*/ 1082 h 1645"/>
              <a:gd name="T96" fmla="*/ 896 w 3255"/>
              <a:gd name="T97" fmla="*/ 1378 h 1645"/>
              <a:gd name="T98" fmla="*/ 950 w 3255"/>
              <a:gd name="T99" fmla="*/ 1270 h 1645"/>
              <a:gd name="T100" fmla="*/ 1476 w 3255"/>
              <a:gd name="T101" fmla="*/ 1392 h 1645"/>
              <a:gd name="T102" fmla="*/ 1362 w 3255"/>
              <a:gd name="T103" fmla="*/ 1042 h 1645"/>
              <a:gd name="T104" fmla="*/ 1569 w 3255"/>
              <a:gd name="T105" fmla="*/ 857 h 1645"/>
              <a:gd name="T106" fmla="*/ 1379 w 3255"/>
              <a:gd name="T107" fmla="*/ 1116 h 1645"/>
              <a:gd name="T108" fmla="*/ 1449 w 3255"/>
              <a:gd name="T109" fmla="*/ 1356 h 1645"/>
              <a:gd name="T110" fmla="*/ 1628 w 3255"/>
              <a:gd name="T111" fmla="*/ 1561 h 1645"/>
              <a:gd name="T112" fmla="*/ 1712 w 3255"/>
              <a:gd name="T113" fmla="*/ 1051 h 1645"/>
              <a:gd name="T114" fmla="*/ 1925 w 3255"/>
              <a:gd name="T115" fmla="*/ 1051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5" h="1645">
                <a:moveTo>
                  <a:pt x="520" y="607"/>
                </a:moveTo>
                <a:cubicBezTo>
                  <a:pt x="520" y="247"/>
                  <a:pt x="520" y="247"/>
                  <a:pt x="520" y="247"/>
                </a:cubicBezTo>
                <a:cubicBezTo>
                  <a:pt x="520" y="220"/>
                  <a:pt x="521" y="179"/>
                  <a:pt x="525" y="126"/>
                </a:cubicBezTo>
                <a:cubicBezTo>
                  <a:pt x="523" y="126"/>
                  <a:pt x="523" y="126"/>
                  <a:pt x="523" y="126"/>
                </a:cubicBezTo>
                <a:cubicBezTo>
                  <a:pt x="518" y="154"/>
                  <a:pt x="512" y="175"/>
                  <a:pt x="507" y="189"/>
                </a:cubicBezTo>
                <a:cubicBezTo>
                  <a:pt x="336" y="607"/>
                  <a:pt x="336" y="607"/>
                  <a:pt x="336" y="607"/>
                </a:cubicBezTo>
                <a:cubicBezTo>
                  <a:pt x="274" y="607"/>
                  <a:pt x="274" y="607"/>
                  <a:pt x="274" y="607"/>
                </a:cubicBezTo>
                <a:cubicBezTo>
                  <a:pt x="102" y="193"/>
                  <a:pt x="102" y="193"/>
                  <a:pt x="102" y="193"/>
                </a:cubicBezTo>
                <a:cubicBezTo>
                  <a:pt x="98" y="179"/>
                  <a:pt x="92" y="156"/>
                  <a:pt x="86" y="126"/>
                </a:cubicBezTo>
                <a:cubicBezTo>
                  <a:pt x="84" y="126"/>
                  <a:pt x="84" y="126"/>
                  <a:pt x="84" y="126"/>
                </a:cubicBezTo>
                <a:cubicBezTo>
                  <a:pt x="84" y="133"/>
                  <a:pt x="85" y="151"/>
                  <a:pt x="86" y="181"/>
                </a:cubicBezTo>
                <a:cubicBezTo>
                  <a:pt x="87" y="211"/>
                  <a:pt x="87" y="237"/>
                  <a:pt x="87" y="259"/>
                </a:cubicBezTo>
                <a:cubicBezTo>
                  <a:pt x="87" y="607"/>
                  <a:pt x="87" y="607"/>
                  <a:pt x="87" y="607"/>
                </a:cubicBezTo>
                <a:cubicBezTo>
                  <a:pt x="0" y="607"/>
                  <a:pt x="0" y="607"/>
                  <a:pt x="0" y="607"/>
                </a:cubicBezTo>
                <a:cubicBezTo>
                  <a:pt x="0" y="42"/>
                  <a:pt x="0" y="42"/>
                  <a:pt x="0" y="42"/>
                </a:cubicBezTo>
                <a:cubicBezTo>
                  <a:pt x="134" y="42"/>
                  <a:pt x="134" y="42"/>
                  <a:pt x="134" y="42"/>
                </a:cubicBezTo>
                <a:cubicBezTo>
                  <a:pt x="278" y="399"/>
                  <a:pt x="278" y="399"/>
                  <a:pt x="278" y="399"/>
                </a:cubicBezTo>
                <a:cubicBezTo>
                  <a:pt x="292" y="434"/>
                  <a:pt x="301" y="460"/>
                  <a:pt x="304" y="477"/>
                </a:cubicBezTo>
                <a:cubicBezTo>
                  <a:pt x="306" y="477"/>
                  <a:pt x="306" y="477"/>
                  <a:pt x="306" y="477"/>
                </a:cubicBezTo>
                <a:cubicBezTo>
                  <a:pt x="336" y="398"/>
                  <a:pt x="336" y="398"/>
                  <a:pt x="336" y="398"/>
                </a:cubicBezTo>
                <a:cubicBezTo>
                  <a:pt x="484" y="42"/>
                  <a:pt x="484" y="42"/>
                  <a:pt x="484" y="42"/>
                </a:cubicBezTo>
                <a:cubicBezTo>
                  <a:pt x="613" y="42"/>
                  <a:pt x="613" y="42"/>
                  <a:pt x="613" y="42"/>
                </a:cubicBezTo>
                <a:cubicBezTo>
                  <a:pt x="613" y="607"/>
                  <a:pt x="613" y="607"/>
                  <a:pt x="613" y="607"/>
                </a:cubicBezTo>
                <a:lnTo>
                  <a:pt x="520" y="607"/>
                </a:lnTo>
                <a:close/>
                <a:moveTo>
                  <a:pt x="809" y="61"/>
                </a:moveTo>
                <a:cubicBezTo>
                  <a:pt x="809" y="76"/>
                  <a:pt x="803" y="88"/>
                  <a:pt x="792" y="98"/>
                </a:cubicBezTo>
                <a:cubicBezTo>
                  <a:pt x="781" y="108"/>
                  <a:pt x="768" y="113"/>
                  <a:pt x="752" y="113"/>
                </a:cubicBezTo>
                <a:cubicBezTo>
                  <a:pt x="737" y="113"/>
                  <a:pt x="724" y="108"/>
                  <a:pt x="713" y="98"/>
                </a:cubicBezTo>
                <a:cubicBezTo>
                  <a:pt x="702" y="88"/>
                  <a:pt x="697" y="76"/>
                  <a:pt x="697" y="61"/>
                </a:cubicBezTo>
                <a:cubicBezTo>
                  <a:pt x="697" y="45"/>
                  <a:pt x="702" y="33"/>
                  <a:pt x="713" y="22"/>
                </a:cubicBezTo>
                <a:cubicBezTo>
                  <a:pt x="724" y="12"/>
                  <a:pt x="737" y="7"/>
                  <a:pt x="752" y="7"/>
                </a:cubicBezTo>
                <a:cubicBezTo>
                  <a:pt x="769" y="7"/>
                  <a:pt x="782" y="12"/>
                  <a:pt x="793" y="23"/>
                </a:cubicBezTo>
                <a:cubicBezTo>
                  <a:pt x="803" y="33"/>
                  <a:pt x="809" y="46"/>
                  <a:pt x="809" y="61"/>
                </a:cubicBezTo>
                <a:close/>
                <a:moveTo>
                  <a:pt x="706" y="607"/>
                </a:moveTo>
                <a:cubicBezTo>
                  <a:pt x="706" y="203"/>
                  <a:pt x="706" y="203"/>
                  <a:pt x="706" y="203"/>
                </a:cubicBezTo>
                <a:cubicBezTo>
                  <a:pt x="797" y="203"/>
                  <a:pt x="797" y="203"/>
                  <a:pt x="797" y="203"/>
                </a:cubicBezTo>
                <a:cubicBezTo>
                  <a:pt x="797" y="607"/>
                  <a:pt x="797" y="607"/>
                  <a:pt x="797" y="607"/>
                </a:cubicBezTo>
                <a:lnTo>
                  <a:pt x="706" y="607"/>
                </a:lnTo>
                <a:close/>
                <a:moveTo>
                  <a:pt x="1182" y="590"/>
                </a:moveTo>
                <a:cubicBezTo>
                  <a:pt x="1151" y="608"/>
                  <a:pt x="1113" y="617"/>
                  <a:pt x="1067" y="617"/>
                </a:cubicBezTo>
                <a:cubicBezTo>
                  <a:pt x="1028" y="617"/>
                  <a:pt x="994" y="609"/>
                  <a:pt x="963" y="592"/>
                </a:cubicBezTo>
                <a:cubicBezTo>
                  <a:pt x="933" y="575"/>
                  <a:pt x="909" y="551"/>
                  <a:pt x="892" y="520"/>
                </a:cubicBezTo>
                <a:cubicBezTo>
                  <a:pt x="875" y="489"/>
                  <a:pt x="867" y="454"/>
                  <a:pt x="867" y="416"/>
                </a:cubicBezTo>
                <a:cubicBezTo>
                  <a:pt x="867" y="372"/>
                  <a:pt x="875" y="333"/>
                  <a:pt x="893" y="300"/>
                </a:cubicBezTo>
                <a:cubicBezTo>
                  <a:pt x="910" y="266"/>
                  <a:pt x="936" y="240"/>
                  <a:pt x="969" y="221"/>
                </a:cubicBezTo>
                <a:cubicBezTo>
                  <a:pt x="1002" y="203"/>
                  <a:pt x="1041" y="194"/>
                  <a:pt x="1085" y="194"/>
                </a:cubicBezTo>
                <a:cubicBezTo>
                  <a:pt x="1102" y="194"/>
                  <a:pt x="1120" y="195"/>
                  <a:pt x="1138" y="199"/>
                </a:cubicBezTo>
                <a:cubicBezTo>
                  <a:pt x="1157" y="203"/>
                  <a:pt x="1171" y="208"/>
                  <a:pt x="1182" y="214"/>
                </a:cubicBezTo>
                <a:cubicBezTo>
                  <a:pt x="1182" y="300"/>
                  <a:pt x="1182" y="300"/>
                  <a:pt x="1182" y="300"/>
                </a:cubicBezTo>
                <a:cubicBezTo>
                  <a:pt x="1152" y="279"/>
                  <a:pt x="1121" y="268"/>
                  <a:pt x="1089" y="268"/>
                </a:cubicBezTo>
                <a:cubicBezTo>
                  <a:pt x="1051" y="268"/>
                  <a:pt x="1020" y="281"/>
                  <a:pt x="997" y="306"/>
                </a:cubicBezTo>
                <a:cubicBezTo>
                  <a:pt x="973" y="332"/>
                  <a:pt x="961" y="365"/>
                  <a:pt x="961" y="408"/>
                </a:cubicBezTo>
                <a:cubicBezTo>
                  <a:pt x="961" y="450"/>
                  <a:pt x="973" y="483"/>
                  <a:pt x="995" y="507"/>
                </a:cubicBezTo>
                <a:cubicBezTo>
                  <a:pt x="1018" y="531"/>
                  <a:pt x="1049" y="543"/>
                  <a:pt x="1087" y="543"/>
                </a:cubicBezTo>
                <a:cubicBezTo>
                  <a:pt x="1101" y="543"/>
                  <a:pt x="1117" y="540"/>
                  <a:pt x="1134" y="534"/>
                </a:cubicBezTo>
                <a:cubicBezTo>
                  <a:pt x="1152" y="528"/>
                  <a:pt x="1167" y="519"/>
                  <a:pt x="1182" y="509"/>
                </a:cubicBezTo>
                <a:lnTo>
                  <a:pt x="1182" y="590"/>
                </a:lnTo>
                <a:close/>
                <a:moveTo>
                  <a:pt x="1501" y="292"/>
                </a:moveTo>
                <a:cubicBezTo>
                  <a:pt x="1497" y="289"/>
                  <a:pt x="1489" y="286"/>
                  <a:pt x="1478" y="283"/>
                </a:cubicBezTo>
                <a:cubicBezTo>
                  <a:pt x="1467" y="280"/>
                  <a:pt x="1457" y="278"/>
                  <a:pt x="1448" y="278"/>
                </a:cubicBezTo>
                <a:cubicBezTo>
                  <a:pt x="1422" y="278"/>
                  <a:pt x="1400" y="290"/>
                  <a:pt x="1384" y="312"/>
                </a:cubicBezTo>
                <a:cubicBezTo>
                  <a:pt x="1368" y="335"/>
                  <a:pt x="1360" y="364"/>
                  <a:pt x="1360" y="401"/>
                </a:cubicBezTo>
                <a:cubicBezTo>
                  <a:pt x="1360" y="607"/>
                  <a:pt x="1360" y="607"/>
                  <a:pt x="1360" y="607"/>
                </a:cubicBezTo>
                <a:cubicBezTo>
                  <a:pt x="1269" y="607"/>
                  <a:pt x="1269" y="607"/>
                  <a:pt x="1269" y="607"/>
                </a:cubicBezTo>
                <a:cubicBezTo>
                  <a:pt x="1269" y="203"/>
                  <a:pt x="1269" y="203"/>
                  <a:pt x="1269" y="203"/>
                </a:cubicBezTo>
                <a:cubicBezTo>
                  <a:pt x="1360" y="203"/>
                  <a:pt x="1360" y="203"/>
                  <a:pt x="1360" y="203"/>
                </a:cubicBezTo>
                <a:cubicBezTo>
                  <a:pt x="1360" y="282"/>
                  <a:pt x="1360" y="282"/>
                  <a:pt x="1360" y="282"/>
                </a:cubicBezTo>
                <a:cubicBezTo>
                  <a:pt x="1361" y="282"/>
                  <a:pt x="1361" y="282"/>
                  <a:pt x="1361" y="282"/>
                </a:cubicBezTo>
                <a:cubicBezTo>
                  <a:pt x="1370" y="255"/>
                  <a:pt x="1384" y="234"/>
                  <a:pt x="1402" y="219"/>
                </a:cubicBezTo>
                <a:cubicBezTo>
                  <a:pt x="1420" y="204"/>
                  <a:pt x="1441" y="196"/>
                  <a:pt x="1465" y="196"/>
                </a:cubicBezTo>
                <a:cubicBezTo>
                  <a:pt x="1480" y="196"/>
                  <a:pt x="1493" y="198"/>
                  <a:pt x="1501" y="202"/>
                </a:cubicBezTo>
                <a:lnTo>
                  <a:pt x="1501" y="292"/>
                </a:lnTo>
                <a:close/>
                <a:moveTo>
                  <a:pt x="1947" y="401"/>
                </a:moveTo>
                <a:cubicBezTo>
                  <a:pt x="1947" y="467"/>
                  <a:pt x="1928" y="519"/>
                  <a:pt x="1890" y="559"/>
                </a:cubicBezTo>
                <a:cubicBezTo>
                  <a:pt x="1852" y="598"/>
                  <a:pt x="1801" y="617"/>
                  <a:pt x="1736" y="617"/>
                </a:cubicBezTo>
                <a:cubicBezTo>
                  <a:pt x="1673" y="617"/>
                  <a:pt x="1624" y="599"/>
                  <a:pt x="1587" y="561"/>
                </a:cubicBezTo>
                <a:cubicBezTo>
                  <a:pt x="1550" y="524"/>
                  <a:pt x="1531" y="474"/>
                  <a:pt x="1531" y="410"/>
                </a:cubicBezTo>
                <a:cubicBezTo>
                  <a:pt x="1531" y="343"/>
                  <a:pt x="1550" y="290"/>
                  <a:pt x="1588" y="252"/>
                </a:cubicBezTo>
                <a:cubicBezTo>
                  <a:pt x="1626" y="213"/>
                  <a:pt x="1678" y="194"/>
                  <a:pt x="1745" y="194"/>
                </a:cubicBezTo>
                <a:cubicBezTo>
                  <a:pt x="1809" y="194"/>
                  <a:pt x="1858" y="212"/>
                  <a:pt x="1893" y="249"/>
                </a:cubicBezTo>
                <a:cubicBezTo>
                  <a:pt x="1929" y="286"/>
                  <a:pt x="1947" y="337"/>
                  <a:pt x="1947" y="401"/>
                </a:cubicBezTo>
                <a:close/>
                <a:moveTo>
                  <a:pt x="1852" y="405"/>
                </a:moveTo>
                <a:cubicBezTo>
                  <a:pt x="1852" y="360"/>
                  <a:pt x="1842" y="326"/>
                  <a:pt x="1822" y="303"/>
                </a:cubicBezTo>
                <a:cubicBezTo>
                  <a:pt x="1802" y="280"/>
                  <a:pt x="1775" y="268"/>
                  <a:pt x="1740" y="268"/>
                </a:cubicBezTo>
                <a:cubicBezTo>
                  <a:pt x="1704" y="268"/>
                  <a:pt x="1676" y="280"/>
                  <a:pt x="1656" y="304"/>
                </a:cubicBezTo>
                <a:cubicBezTo>
                  <a:pt x="1636" y="329"/>
                  <a:pt x="1626" y="363"/>
                  <a:pt x="1626" y="407"/>
                </a:cubicBezTo>
                <a:cubicBezTo>
                  <a:pt x="1626" y="450"/>
                  <a:pt x="1636" y="483"/>
                  <a:pt x="1656" y="507"/>
                </a:cubicBezTo>
                <a:cubicBezTo>
                  <a:pt x="1676" y="531"/>
                  <a:pt x="1705" y="543"/>
                  <a:pt x="1741" y="543"/>
                </a:cubicBezTo>
                <a:cubicBezTo>
                  <a:pt x="1778" y="543"/>
                  <a:pt x="1805" y="531"/>
                  <a:pt x="1824" y="508"/>
                </a:cubicBezTo>
                <a:cubicBezTo>
                  <a:pt x="1843" y="484"/>
                  <a:pt x="1852" y="450"/>
                  <a:pt x="1852" y="405"/>
                </a:cubicBezTo>
                <a:close/>
                <a:moveTo>
                  <a:pt x="2258" y="492"/>
                </a:moveTo>
                <a:cubicBezTo>
                  <a:pt x="2258" y="529"/>
                  <a:pt x="2243" y="560"/>
                  <a:pt x="2214" y="583"/>
                </a:cubicBezTo>
                <a:cubicBezTo>
                  <a:pt x="2185" y="606"/>
                  <a:pt x="2146" y="617"/>
                  <a:pt x="2097" y="617"/>
                </a:cubicBezTo>
                <a:cubicBezTo>
                  <a:pt x="2081" y="617"/>
                  <a:pt x="2062" y="615"/>
                  <a:pt x="2042" y="611"/>
                </a:cubicBezTo>
                <a:cubicBezTo>
                  <a:pt x="2022" y="607"/>
                  <a:pt x="2005" y="602"/>
                  <a:pt x="1991" y="595"/>
                </a:cubicBezTo>
                <a:cubicBezTo>
                  <a:pt x="1991" y="508"/>
                  <a:pt x="1991" y="508"/>
                  <a:pt x="1991" y="508"/>
                </a:cubicBezTo>
                <a:cubicBezTo>
                  <a:pt x="2008" y="520"/>
                  <a:pt x="2026" y="529"/>
                  <a:pt x="2046" y="536"/>
                </a:cubicBezTo>
                <a:cubicBezTo>
                  <a:pt x="2066" y="543"/>
                  <a:pt x="2084" y="546"/>
                  <a:pt x="2100" y="546"/>
                </a:cubicBezTo>
                <a:cubicBezTo>
                  <a:pt x="2144" y="546"/>
                  <a:pt x="2166" y="531"/>
                  <a:pt x="2166" y="502"/>
                </a:cubicBezTo>
                <a:cubicBezTo>
                  <a:pt x="2166" y="492"/>
                  <a:pt x="2164" y="484"/>
                  <a:pt x="2159" y="478"/>
                </a:cubicBezTo>
                <a:cubicBezTo>
                  <a:pt x="2155" y="472"/>
                  <a:pt x="2147" y="465"/>
                  <a:pt x="2137" y="459"/>
                </a:cubicBezTo>
                <a:cubicBezTo>
                  <a:pt x="2126" y="453"/>
                  <a:pt x="2110" y="445"/>
                  <a:pt x="2087" y="436"/>
                </a:cubicBezTo>
                <a:cubicBezTo>
                  <a:pt x="2061" y="425"/>
                  <a:pt x="2041" y="414"/>
                  <a:pt x="2029" y="403"/>
                </a:cubicBezTo>
                <a:cubicBezTo>
                  <a:pt x="2016" y="393"/>
                  <a:pt x="2006" y="381"/>
                  <a:pt x="2000" y="366"/>
                </a:cubicBezTo>
                <a:cubicBezTo>
                  <a:pt x="1994" y="352"/>
                  <a:pt x="1991" y="336"/>
                  <a:pt x="1991" y="317"/>
                </a:cubicBezTo>
                <a:cubicBezTo>
                  <a:pt x="1991" y="280"/>
                  <a:pt x="2005" y="251"/>
                  <a:pt x="2034" y="228"/>
                </a:cubicBezTo>
                <a:cubicBezTo>
                  <a:pt x="2063" y="205"/>
                  <a:pt x="2100" y="194"/>
                  <a:pt x="2145" y="194"/>
                </a:cubicBezTo>
                <a:cubicBezTo>
                  <a:pt x="2159" y="194"/>
                  <a:pt x="2175" y="195"/>
                  <a:pt x="2193" y="198"/>
                </a:cubicBezTo>
                <a:cubicBezTo>
                  <a:pt x="2211" y="202"/>
                  <a:pt x="2225" y="206"/>
                  <a:pt x="2236" y="211"/>
                </a:cubicBezTo>
                <a:cubicBezTo>
                  <a:pt x="2236" y="293"/>
                  <a:pt x="2236" y="293"/>
                  <a:pt x="2236" y="293"/>
                </a:cubicBezTo>
                <a:cubicBezTo>
                  <a:pt x="2224" y="285"/>
                  <a:pt x="2209" y="278"/>
                  <a:pt x="2192" y="273"/>
                </a:cubicBezTo>
                <a:cubicBezTo>
                  <a:pt x="2175" y="268"/>
                  <a:pt x="2159" y="265"/>
                  <a:pt x="2142" y="265"/>
                </a:cubicBezTo>
                <a:cubicBezTo>
                  <a:pt x="2124" y="265"/>
                  <a:pt x="2110" y="269"/>
                  <a:pt x="2099" y="277"/>
                </a:cubicBezTo>
                <a:cubicBezTo>
                  <a:pt x="2089" y="285"/>
                  <a:pt x="2083" y="296"/>
                  <a:pt x="2083" y="308"/>
                </a:cubicBezTo>
                <a:cubicBezTo>
                  <a:pt x="2083" y="323"/>
                  <a:pt x="2087" y="334"/>
                  <a:pt x="2096" y="342"/>
                </a:cubicBezTo>
                <a:cubicBezTo>
                  <a:pt x="2104" y="350"/>
                  <a:pt x="2124" y="360"/>
                  <a:pt x="2154" y="372"/>
                </a:cubicBezTo>
                <a:cubicBezTo>
                  <a:pt x="2192" y="388"/>
                  <a:pt x="2219" y="405"/>
                  <a:pt x="2234" y="423"/>
                </a:cubicBezTo>
                <a:cubicBezTo>
                  <a:pt x="2250" y="442"/>
                  <a:pt x="2258" y="465"/>
                  <a:pt x="2258" y="492"/>
                </a:cubicBezTo>
                <a:close/>
                <a:moveTo>
                  <a:pt x="2723" y="401"/>
                </a:moveTo>
                <a:cubicBezTo>
                  <a:pt x="2723" y="467"/>
                  <a:pt x="2705" y="519"/>
                  <a:pt x="2667" y="559"/>
                </a:cubicBezTo>
                <a:cubicBezTo>
                  <a:pt x="2629" y="598"/>
                  <a:pt x="2577" y="617"/>
                  <a:pt x="2512" y="617"/>
                </a:cubicBezTo>
                <a:cubicBezTo>
                  <a:pt x="2450" y="617"/>
                  <a:pt x="2400" y="599"/>
                  <a:pt x="2363" y="561"/>
                </a:cubicBezTo>
                <a:cubicBezTo>
                  <a:pt x="2327" y="524"/>
                  <a:pt x="2308" y="474"/>
                  <a:pt x="2308" y="410"/>
                </a:cubicBezTo>
                <a:cubicBezTo>
                  <a:pt x="2308" y="343"/>
                  <a:pt x="2327" y="290"/>
                  <a:pt x="2365" y="252"/>
                </a:cubicBezTo>
                <a:cubicBezTo>
                  <a:pt x="2403" y="213"/>
                  <a:pt x="2455" y="194"/>
                  <a:pt x="2522" y="194"/>
                </a:cubicBezTo>
                <a:cubicBezTo>
                  <a:pt x="2585" y="194"/>
                  <a:pt x="2635" y="212"/>
                  <a:pt x="2670" y="249"/>
                </a:cubicBezTo>
                <a:cubicBezTo>
                  <a:pt x="2706" y="286"/>
                  <a:pt x="2723" y="337"/>
                  <a:pt x="2723" y="401"/>
                </a:cubicBezTo>
                <a:close/>
                <a:moveTo>
                  <a:pt x="2629" y="405"/>
                </a:moveTo>
                <a:cubicBezTo>
                  <a:pt x="2629" y="360"/>
                  <a:pt x="2619" y="326"/>
                  <a:pt x="2599" y="303"/>
                </a:cubicBezTo>
                <a:cubicBezTo>
                  <a:pt x="2579" y="280"/>
                  <a:pt x="2552" y="268"/>
                  <a:pt x="2517" y="268"/>
                </a:cubicBezTo>
                <a:cubicBezTo>
                  <a:pt x="2481" y="268"/>
                  <a:pt x="2453" y="280"/>
                  <a:pt x="2433" y="304"/>
                </a:cubicBezTo>
                <a:cubicBezTo>
                  <a:pt x="2413" y="329"/>
                  <a:pt x="2403" y="363"/>
                  <a:pt x="2403" y="407"/>
                </a:cubicBezTo>
                <a:cubicBezTo>
                  <a:pt x="2403" y="450"/>
                  <a:pt x="2413" y="483"/>
                  <a:pt x="2433" y="507"/>
                </a:cubicBezTo>
                <a:cubicBezTo>
                  <a:pt x="2453" y="531"/>
                  <a:pt x="2482" y="543"/>
                  <a:pt x="2518" y="543"/>
                </a:cubicBezTo>
                <a:cubicBezTo>
                  <a:pt x="2554" y="543"/>
                  <a:pt x="2582" y="531"/>
                  <a:pt x="2601" y="508"/>
                </a:cubicBezTo>
                <a:cubicBezTo>
                  <a:pt x="2619" y="484"/>
                  <a:pt x="2629" y="450"/>
                  <a:pt x="2629" y="405"/>
                </a:cubicBezTo>
                <a:close/>
                <a:moveTo>
                  <a:pt x="3017" y="84"/>
                </a:moveTo>
                <a:cubicBezTo>
                  <a:pt x="3002" y="77"/>
                  <a:pt x="2988" y="74"/>
                  <a:pt x="2973" y="74"/>
                </a:cubicBezTo>
                <a:cubicBezTo>
                  <a:pt x="2953" y="74"/>
                  <a:pt x="2938" y="80"/>
                  <a:pt x="2927" y="93"/>
                </a:cubicBezTo>
                <a:cubicBezTo>
                  <a:pt x="2916" y="106"/>
                  <a:pt x="2910" y="125"/>
                  <a:pt x="2910" y="149"/>
                </a:cubicBezTo>
                <a:cubicBezTo>
                  <a:pt x="2910" y="203"/>
                  <a:pt x="2910" y="203"/>
                  <a:pt x="2910" y="203"/>
                </a:cubicBezTo>
                <a:cubicBezTo>
                  <a:pt x="3001" y="203"/>
                  <a:pt x="3001" y="203"/>
                  <a:pt x="3001" y="203"/>
                </a:cubicBezTo>
                <a:cubicBezTo>
                  <a:pt x="3001" y="277"/>
                  <a:pt x="3001" y="277"/>
                  <a:pt x="3001" y="277"/>
                </a:cubicBezTo>
                <a:cubicBezTo>
                  <a:pt x="2910" y="277"/>
                  <a:pt x="2910" y="277"/>
                  <a:pt x="2910" y="277"/>
                </a:cubicBezTo>
                <a:cubicBezTo>
                  <a:pt x="2910" y="607"/>
                  <a:pt x="2910" y="607"/>
                  <a:pt x="2910" y="607"/>
                </a:cubicBezTo>
                <a:cubicBezTo>
                  <a:pt x="2818" y="607"/>
                  <a:pt x="2818" y="607"/>
                  <a:pt x="2818" y="607"/>
                </a:cubicBezTo>
                <a:cubicBezTo>
                  <a:pt x="2818" y="277"/>
                  <a:pt x="2818" y="277"/>
                  <a:pt x="2818" y="277"/>
                </a:cubicBezTo>
                <a:cubicBezTo>
                  <a:pt x="2750" y="277"/>
                  <a:pt x="2750" y="277"/>
                  <a:pt x="2750" y="277"/>
                </a:cubicBezTo>
                <a:cubicBezTo>
                  <a:pt x="2750" y="203"/>
                  <a:pt x="2750" y="203"/>
                  <a:pt x="2750" y="203"/>
                </a:cubicBezTo>
                <a:cubicBezTo>
                  <a:pt x="2818" y="203"/>
                  <a:pt x="2818" y="203"/>
                  <a:pt x="2818" y="203"/>
                </a:cubicBezTo>
                <a:cubicBezTo>
                  <a:pt x="2818" y="144"/>
                  <a:pt x="2818" y="144"/>
                  <a:pt x="2818" y="144"/>
                </a:cubicBezTo>
                <a:cubicBezTo>
                  <a:pt x="2818" y="116"/>
                  <a:pt x="2824" y="91"/>
                  <a:pt x="2836" y="69"/>
                </a:cubicBezTo>
                <a:cubicBezTo>
                  <a:pt x="2848" y="47"/>
                  <a:pt x="2866" y="30"/>
                  <a:pt x="2888" y="18"/>
                </a:cubicBezTo>
                <a:cubicBezTo>
                  <a:pt x="2910" y="6"/>
                  <a:pt x="2935" y="0"/>
                  <a:pt x="2963" y="0"/>
                </a:cubicBezTo>
                <a:cubicBezTo>
                  <a:pt x="2986" y="0"/>
                  <a:pt x="3004" y="2"/>
                  <a:pt x="3017" y="7"/>
                </a:cubicBezTo>
                <a:lnTo>
                  <a:pt x="3017" y="84"/>
                </a:lnTo>
                <a:close/>
                <a:moveTo>
                  <a:pt x="3255" y="603"/>
                </a:moveTo>
                <a:cubicBezTo>
                  <a:pt x="3250" y="607"/>
                  <a:pt x="3240" y="610"/>
                  <a:pt x="3226" y="613"/>
                </a:cubicBezTo>
                <a:cubicBezTo>
                  <a:pt x="3212" y="616"/>
                  <a:pt x="3198" y="617"/>
                  <a:pt x="3185" y="617"/>
                </a:cubicBezTo>
                <a:cubicBezTo>
                  <a:pt x="3106" y="617"/>
                  <a:pt x="3066" y="575"/>
                  <a:pt x="3066" y="489"/>
                </a:cubicBezTo>
                <a:cubicBezTo>
                  <a:pt x="3066" y="277"/>
                  <a:pt x="3066" y="277"/>
                  <a:pt x="3066" y="277"/>
                </a:cubicBezTo>
                <a:cubicBezTo>
                  <a:pt x="2999" y="277"/>
                  <a:pt x="2999" y="277"/>
                  <a:pt x="2999" y="277"/>
                </a:cubicBezTo>
                <a:cubicBezTo>
                  <a:pt x="2999" y="203"/>
                  <a:pt x="2999" y="203"/>
                  <a:pt x="2999" y="203"/>
                </a:cubicBezTo>
                <a:cubicBezTo>
                  <a:pt x="3066" y="203"/>
                  <a:pt x="3066" y="203"/>
                  <a:pt x="3066" y="203"/>
                </a:cubicBezTo>
                <a:cubicBezTo>
                  <a:pt x="3066" y="110"/>
                  <a:pt x="3066" y="110"/>
                  <a:pt x="3066" y="110"/>
                </a:cubicBezTo>
                <a:cubicBezTo>
                  <a:pt x="3158" y="82"/>
                  <a:pt x="3158" y="82"/>
                  <a:pt x="3158" y="82"/>
                </a:cubicBezTo>
                <a:cubicBezTo>
                  <a:pt x="3158" y="203"/>
                  <a:pt x="3158" y="203"/>
                  <a:pt x="3158" y="203"/>
                </a:cubicBezTo>
                <a:cubicBezTo>
                  <a:pt x="3255" y="203"/>
                  <a:pt x="3255" y="203"/>
                  <a:pt x="3255" y="203"/>
                </a:cubicBezTo>
                <a:cubicBezTo>
                  <a:pt x="3255" y="277"/>
                  <a:pt x="3255" y="277"/>
                  <a:pt x="3255" y="277"/>
                </a:cubicBezTo>
                <a:cubicBezTo>
                  <a:pt x="3158" y="277"/>
                  <a:pt x="3158" y="277"/>
                  <a:pt x="3158" y="277"/>
                </a:cubicBezTo>
                <a:cubicBezTo>
                  <a:pt x="3158" y="472"/>
                  <a:pt x="3158" y="472"/>
                  <a:pt x="3158" y="472"/>
                </a:cubicBezTo>
                <a:cubicBezTo>
                  <a:pt x="3158" y="498"/>
                  <a:pt x="3162" y="516"/>
                  <a:pt x="3172" y="527"/>
                </a:cubicBezTo>
                <a:cubicBezTo>
                  <a:pt x="3181" y="537"/>
                  <a:pt x="3195" y="543"/>
                  <a:pt x="3215" y="543"/>
                </a:cubicBezTo>
                <a:cubicBezTo>
                  <a:pt x="3220" y="543"/>
                  <a:pt x="3227" y="542"/>
                  <a:pt x="3235" y="539"/>
                </a:cubicBezTo>
                <a:cubicBezTo>
                  <a:pt x="3243" y="537"/>
                  <a:pt x="3250" y="534"/>
                  <a:pt x="3255" y="530"/>
                </a:cubicBezTo>
                <a:lnTo>
                  <a:pt x="3255" y="603"/>
                </a:lnTo>
                <a:close/>
                <a:moveTo>
                  <a:pt x="284" y="1455"/>
                </a:moveTo>
                <a:cubicBezTo>
                  <a:pt x="215" y="1292"/>
                  <a:pt x="215" y="1292"/>
                  <a:pt x="215" y="1292"/>
                </a:cubicBezTo>
                <a:cubicBezTo>
                  <a:pt x="197" y="1248"/>
                  <a:pt x="171" y="1226"/>
                  <a:pt x="138" y="1226"/>
                </a:cubicBezTo>
                <a:cubicBezTo>
                  <a:pt x="94" y="1226"/>
                  <a:pt x="94" y="1226"/>
                  <a:pt x="94" y="1226"/>
                </a:cubicBezTo>
                <a:cubicBezTo>
                  <a:pt x="94" y="1455"/>
                  <a:pt x="94" y="1455"/>
                  <a:pt x="94" y="1455"/>
                </a:cubicBezTo>
                <a:cubicBezTo>
                  <a:pt x="0" y="1455"/>
                  <a:pt x="0" y="1455"/>
                  <a:pt x="0" y="1455"/>
                </a:cubicBezTo>
                <a:cubicBezTo>
                  <a:pt x="0" y="890"/>
                  <a:pt x="0" y="890"/>
                  <a:pt x="0" y="890"/>
                </a:cubicBezTo>
                <a:cubicBezTo>
                  <a:pt x="183" y="890"/>
                  <a:pt x="183" y="890"/>
                  <a:pt x="183" y="890"/>
                </a:cubicBezTo>
                <a:cubicBezTo>
                  <a:pt x="242" y="890"/>
                  <a:pt x="288" y="903"/>
                  <a:pt x="321" y="930"/>
                </a:cubicBezTo>
                <a:cubicBezTo>
                  <a:pt x="353" y="957"/>
                  <a:pt x="370" y="994"/>
                  <a:pt x="370" y="1042"/>
                </a:cubicBezTo>
                <a:cubicBezTo>
                  <a:pt x="370" y="1082"/>
                  <a:pt x="359" y="1115"/>
                  <a:pt x="337" y="1142"/>
                </a:cubicBezTo>
                <a:cubicBezTo>
                  <a:pt x="315" y="1170"/>
                  <a:pt x="284" y="1189"/>
                  <a:pt x="245" y="1199"/>
                </a:cubicBezTo>
                <a:cubicBezTo>
                  <a:pt x="245" y="1200"/>
                  <a:pt x="245" y="1200"/>
                  <a:pt x="245" y="1200"/>
                </a:cubicBezTo>
                <a:cubicBezTo>
                  <a:pt x="257" y="1204"/>
                  <a:pt x="269" y="1213"/>
                  <a:pt x="281" y="1227"/>
                </a:cubicBezTo>
                <a:cubicBezTo>
                  <a:pt x="293" y="1241"/>
                  <a:pt x="303" y="1255"/>
                  <a:pt x="309" y="1270"/>
                </a:cubicBezTo>
                <a:cubicBezTo>
                  <a:pt x="396" y="1455"/>
                  <a:pt x="396" y="1455"/>
                  <a:pt x="396" y="1455"/>
                </a:cubicBezTo>
                <a:lnTo>
                  <a:pt x="284" y="1455"/>
                </a:lnTo>
                <a:close/>
                <a:moveTo>
                  <a:pt x="271" y="1051"/>
                </a:moveTo>
                <a:cubicBezTo>
                  <a:pt x="271" y="1025"/>
                  <a:pt x="262" y="1005"/>
                  <a:pt x="244" y="990"/>
                </a:cubicBezTo>
                <a:cubicBezTo>
                  <a:pt x="227" y="975"/>
                  <a:pt x="201" y="968"/>
                  <a:pt x="169" y="968"/>
                </a:cubicBezTo>
                <a:cubicBezTo>
                  <a:pt x="94" y="968"/>
                  <a:pt x="94" y="968"/>
                  <a:pt x="94" y="968"/>
                </a:cubicBezTo>
                <a:cubicBezTo>
                  <a:pt x="94" y="1147"/>
                  <a:pt x="94" y="1147"/>
                  <a:pt x="94" y="1147"/>
                </a:cubicBezTo>
                <a:cubicBezTo>
                  <a:pt x="168" y="1147"/>
                  <a:pt x="168" y="1147"/>
                  <a:pt x="168" y="1147"/>
                </a:cubicBezTo>
                <a:cubicBezTo>
                  <a:pt x="198" y="1147"/>
                  <a:pt x="223" y="1138"/>
                  <a:pt x="242" y="1120"/>
                </a:cubicBezTo>
                <a:cubicBezTo>
                  <a:pt x="261" y="1103"/>
                  <a:pt x="271" y="1080"/>
                  <a:pt x="271" y="1051"/>
                </a:cubicBezTo>
                <a:close/>
                <a:moveTo>
                  <a:pt x="485" y="1280"/>
                </a:moveTo>
                <a:cubicBezTo>
                  <a:pt x="487" y="1317"/>
                  <a:pt x="498" y="1345"/>
                  <a:pt x="519" y="1364"/>
                </a:cubicBezTo>
                <a:cubicBezTo>
                  <a:pt x="539" y="1383"/>
                  <a:pt x="568" y="1393"/>
                  <a:pt x="606" y="1393"/>
                </a:cubicBezTo>
                <a:cubicBezTo>
                  <a:pt x="629" y="1393"/>
                  <a:pt x="651" y="1389"/>
                  <a:pt x="672" y="1382"/>
                </a:cubicBezTo>
                <a:cubicBezTo>
                  <a:pt x="693" y="1375"/>
                  <a:pt x="712" y="1366"/>
                  <a:pt x="728" y="1354"/>
                </a:cubicBezTo>
                <a:cubicBezTo>
                  <a:pt x="728" y="1431"/>
                  <a:pt x="728" y="1431"/>
                  <a:pt x="728" y="1431"/>
                </a:cubicBezTo>
                <a:cubicBezTo>
                  <a:pt x="712" y="1441"/>
                  <a:pt x="692" y="1450"/>
                  <a:pt x="666" y="1456"/>
                </a:cubicBezTo>
                <a:cubicBezTo>
                  <a:pt x="640" y="1462"/>
                  <a:pt x="613" y="1465"/>
                  <a:pt x="584" y="1465"/>
                </a:cubicBezTo>
                <a:cubicBezTo>
                  <a:pt x="523" y="1465"/>
                  <a:pt x="476" y="1447"/>
                  <a:pt x="442" y="1410"/>
                </a:cubicBezTo>
                <a:cubicBezTo>
                  <a:pt x="408" y="1374"/>
                  <a:pt x="391" y="1323"/>
                  <a:pt x="391" y="1257"/>
                </a:cubicBezTo>
                <a:cubicBezTo>
                  <a:pt x="391" y="1214"/>
                  <a:pt x="400" y="1176"/>
                  <a:pt x="417" y="1144"/>
                </a:cubicBezTo>
                <a:cubicBezTo>
                  <a:pt x="433" y="1112"/>
                  <a:pt x="456" y="1087"/>
                  <a:pt x="486" y="1069"/>
                </a:cubicBezTo>
                <a:cubicBezTo>
                  <a:pt x="516" y="1051"/>
                  <a:pt x="548" y="1042"/>
                  <a:pt x="584" y="1042"/>
                </a:cubicBezTo>
                <a:cubicBezTo>
                  <a:pt x="639" y="1042"/>
                  <a:pt x="683" y="1059"/>
                  <a:pt x="714" y="1093"/>
                </a:cubicBezTo>
                <a:cubicBezTo>
                  <a:pt x="745" y="1127"/>
                  <a:pt x="760" y="1174"/>
                  <a:pt x="760" y="1235"/>
                </a:cubicBezTo>
                <a:cubicBezTo>
                  <a:pt x="760" y="1280"/>
                  <a:pt x="760" y="1280"/>
                  <a:pt x="760" y="1280"/>
                </a:cubicBezTo>
                <a:lnTo>
                  <a:pt x="485" y="1280"/>
                </a:lnTo>
                <a:close/>
                <a:moveTo>
                  <a:pt x="669" y="1212"/>
                </a:moveTo>
                <a:cubicBezTo>
                  <a:pt x="669" y="1180"/>
                  <a:pt x="662" y="1155"/>
                  <a:pt x="647" y="1138"/>
                </a:cubicBezTo>
                <a:cubicBezTo>
                  <a:pt x="632" y="1121"/>
                  <a:pt x="611" y="1113"/>
                  <a:pt x="584" y="1113"/>
                </a:cubicBezTo>
                <a:cubicBezTo>
                  <a:pt x="559" y="1113"/>
                  <a:pt x="537" y="1122"/>
                  <a:pt x="519" y="1140"/>
                </a:cubicBezTo>
                <a:cubicBezTo>
                  <a:pt x="501" y="1159"/>
                  <a:pt x="490" y="1182"/>
                  <a:pt x="485" y="1212"/>
                </a:cubicBezTo>
                <a:lnTo>
                  <a:pt x="669" y="1212"/>
                </a:lnTo>
                <a:close/>
                <a:moveTo>
                  <a:pt x="1037" y="1455"/>
                </a:moveTo>
                <a:cubicBezTo>
                  <a:pt x="1037" y="1400"/>
                  <a:pt x="1037" y="1400"/>
                  <a:pt x="1037" y="1400"/>
                </a:cubicBezTo>
                <a:cubicBezTo>
                  <a:pt x="1035" y="1400"/>
                  <a:pt x="1035" y="1400"/>
                  <a:pt x="1035" y="1400"/>
                </a:cubicBezTo>
                <a:cubicBezTo>
                  <a:pt x="1007" y="1443"/>
                  <a:pt x="967" y="1465"/>
                  <a:pt x="916" y="1465"/>
                </a:cubicBezTo>
                <a:cubicBezTo>
                  <a:pt x="876" y="1465"/>
                  <a:pt x="845" y="1455"/>
                  <a:pt x="822" y="1433"/>
                </a:cubicBezTo>
                <a:cubicBezTo>
                  <a:pt x="799" y="1411"/>
                  <a:pt x="787" y="1382"/>
                  <a:pt x="787" y="1345"/>
                </a:cubicBezTo>
                <a:cubicBezTo>
                  <a:pt x="787" y="1307"/>
                  <a:pt x="799" y="1277"/>
                  <a:pt x="821" y="1254"/>
                </a:cubicBezTo>
                <a:cubicBezTo>
                  <a:pt x="843" y="1231"/>
                  <a:pt x="876" y="1217"/>
                  <a:pt x="920" y="1212"/>
                </a:cubicBezTo>
                <a:cubicBezTo>
                  <a:pt x="1038" y="1195"/>
                  <a:pt x="1038" y="1195"/>
                  <a:pt x="1038" y="1195"/>
                </a:cubicBezTo>
                <a:cubicBezTo>
                  <a:pt x="1038" y="1140"/>
                  <a:pt x="1012" y="1113"/>
                  <a:pt x="961" y="1113"/>
                </a:cubicBezTo>
                <a:cubicBezTo>
                  <a:pt x="936" y="1113"/>
                  <a:pt x="912" y="1117"/>
                  <a:pt x="889" y="1125"/>
                </a:cubicBezTo>
                <a:cubicBezTo>
                  <a:pt x="866" y="1133"/>
                  <a:pt x="845" y="1144"/>
                  <a:pt x="827" y="1158"/>
                </a:cubicBezTo>
                <a:cubicBezTo>
                  <a:pt x="827" y="1077"/>
                  <a:pt x="827" y="1077"/>
                  <a:pt x="827" y="1077"/>
                </a:cubicBezTo>
                <a:cubicBezTo>
                  <a:pt x="841" y="1068"/>
                  <a:pt x="863" y="1060"/>
                  <a:pt x="892" y="1053"/>
                </a:cubicBezTo>
                <a:cubicBezTo>
                  <a:pt x="921" y="1045"/>
                  <a:pt x="947" y="1042"/>
                  <a:pt x="970" y="1042"/>
                </a:cubicBezTo>
                <a:cubicBezTo>
                  <a:pt x="1022" y="1042"/>
                  <a:pt x="1061" y="1055"/>
                  <a:pt x="1087" y="1082"/>
                </a:cubicBezTo>
                <a:cubicBezTo>
                  <a:pt x="1114" y="1109"/>
                  <a:pt x="1127" y="1148"/>
                  <a:pt x="1127" y="1199"/>
                </a:cubicBezTo>
                <a:cubicBezTo>
                  <a:pt x="1127" y="1455"/>
                  <a:pt x="1127" y="1455"/>
                  <a:pt x="1127" y="1455"/>
                </a:cubicBezTo>
                <a:lnTo>
                  <a:pt x="1037" y="1455"/>
                </a:lnTo>
                <a:close/>
                <a:moveTo>
                  <a:pt x="877" y="1336"/>
                </a:moveTo>
                <a:cubicBezTo>
                  <a:pt x="877" y="1353"/>
                  <a:pt x="883" y="1367"/>
                  <a:pt x="896" y="1378"/>
                </a:cubicBezTo>
                <a:cubicBezTo>
                  <a:pt x="909" y="1388"/>
                  <a:pt x="925" y="1393"/>
                  <a:pt x="944" y="1393"/>
                </a:cubicBezTo>
                <a:cubicBezTo>
                  <a:pt x="971" y="1393"/>
                  <a:pt x="993" y="1384"/>
                  <a:pt x="1011" y="1365"/>
                </a:cubicBezTo>
                <a:cubicBezTo>
                  <a:pt x="1029" y="1347"/>
                  <a:pt x="1038" y="1323"/>
                  <a:pt x="1038" y="1295"/>
                </a:cubicBezTo>
                <a:cubicBezTo>
                  <a:pt x="1038" y="1259"/>
                  <a:pt x="1038" y="1259"/>
                  <a:pt x="1038" y="1259"/>
                </a:cubicBezTo>
                <a:cubicBezTo>
                  <a:pt x="950" y="1270"/>
                  <a:pt x="950" y="1270"/>
                  <a:pt x="950" y="1270"/>
                </a:cubicBezTo>
                <a:cubicBezTo>
                  <a:pt x="923" y="1274"/>
                  <a:pt x="904" y="1281"/>
                  <a:pt x="893" y="1291"/>
                </a:cubicBezTo>
                <a:cubicBezTo>
                  <a:pt x="882" y="1301"/>
                  <a:pt x="877" y="1316"/>
                  <a:pt x="877" y="1336"/>
                </a:cubicBezTo>
                <a:close/>
                <a:moveTo>
                  <a:pt x="1478" y="1455"/>
                </a:moveTo>
                <a:cubicBezTo>
                  <a:pt x="1478" y="1392"/>
                  <a:pt x="1478" y="1392"/>
                  <a:pt x="1478" y="1392"/>
                </a:cubicBezTo>
                <a:cubicBezTo>
                  <a:pt x="1476" y="1392"/>
                  <a:pt x="1476" y="1392"/>
                  <a:pt x="1476" y="1392"/>
                </a:cubicBezTo>
                <a:cubicBezTo>
                  <a:pt x="1448" y="1441"/>
                  <a:pt x="1403" y="1465"/>
                  <a:pt x="1344" y="1465"/>
                </a:cubicBezTo>
                <a:cubicBezTo>
                  <a:pt x="1293" y="1465"/>
                  <a:pt x="1252" y="1447"/>
                  <a:pt x="1222" y="1411"/>
                </a:cubicBezTo>
                <a:cubicBezTo>
                  <a:pt x="1192" y="1375"/>
                  <a:pt x="1177" y="1325"/>
                  <a:pt x="1177" y="1263"/>
                </a:cubicBezTo>
                <a:cubicBezTo>
                  <a:pt x="1177" y="1196"/>
                  <a:pt x="1193" y="1142"/>
                  <a:pt x="1227" y="1102"/>
                </a:cubicBezTo>
                <a:cubicBezTo>
                  <a:pt x="1260" y="1062"/>
                  <a:pt x="1305" y="1042"/>
                  <a:pt x="1362" y="1042"/>
                </a:cubicBezTo>
                <a:cubicBezTo>
                  <a:pt x="1387" y="1042"/>
                  <a:pt x="1410" y="1047"/>
                  <a:pt x="1430" y="1057"/>
                </a:cubicBezTo>
                <a:cubicBezTo>
                  <a:pt x="1449" y="1067"/>
                  <a:pt x="1465" y="1082"/>
                  <a:pt x="1476" y="1102"/>
                </a:cubicBezTo>
                <a:cubicBezTo>
                  <a:pt x="1478" y="1102"/>
                  <a:pt x="1478" y="1102"/>
                  <a:pt x="1478" y="1102"/>
                </a:cubicBezTo>
                <a:cubicBezTo>
                  <a:pt x="1478" y="857"/>
                  <a:pt x="1478" y="857"/>
                  <a:pt x="1478" y="857"/>
                </a:cubicBezTo>
                <a:cubicBezTo>
                  <a:pt x="1569" y="857"/>
                  <a:pt x="1569" y="857"/>
                  <a:pt x="1569" y="857"/>
                </a:cubicBezTo>
                <a:cubicBezTo>
                  <a:pt x="1569" y="1455"/>
                  <a:pt x="1569" y="1455"/>
                  <a:pt x="1569" y="1455"/>
                </a:cubicBezTo>
                <a:lnTo>
                  <a:pt x="1478" y="1455"/>
                </a:lnTo>
                <a:close/>
                <a:moveTo>
                  <a:pt x="1479" y="1219"/>
                </a:moveTo>
                <a:cubicBezTo>
                  <a:pt x="1479" y="1191"/>
                  <a:pt x="1469" y="1167"/>
                  <a:pt x="1450" y="1147"/>
                </a:cubicBezTo>
                <a:cubicBezTo>
                  <a:pt x="1431" y="1126"/>
                  <a:pt x="1408" y="1116"/>
                  <a:pt x="1379" y="1116"/>
                </a:cubicBezTo>
                <a:cubicBezTo>
                  <a:pt x="1345" y="1116"/>
                  <a:pt x="1318" y="1129"/>
                  <a:pt x="1300" y="1154"/>
                </a:cubicBezTo>
                <a:cubicBezTo>
                  <a:pt x="1281" y="1179"/>
                  <a:pt x="1271" y="1215"/>
                  <a:pt x="1271" y="1261"/>
                </a:cubicBezTo>
                <a:cubicBezTo>
                  <a:pt x="1271" y="1301"/>
                  <a:pt x="1281" y="1333"/>
                  <a:pt x="1299" y="1356"/>
                </a:cubicBezTo>
                <a:cubicBezTo>
                  <a:pt x="1318" y="1379"/>
                  <a:pt x="1343" y="1391"/>
                  <a:pt x="1375" y="1391"/>
                </a:cubicBezTo>
                <a:cubicBezTo>
                  <a:pt x="1404" y="1391"/>
                  <a:pt x="1429" y="1379"/>
                  <a:pt x="1449" y="1356"/>
                </a:cubicBezTo>
                <a:cubicBezTo>
                  <a:pt x="1469" y="1333"/>
                  <a:pt x="1479" y="1302"/>
                  <a:pt x="1479" y="1265"/>
                </a:cubicBezTo>
                <a:lnTo>
                  <a:pt x="1479" y="1219"/>
                </a:lnTo>
                <a:close/>
                <a:moveTo>
                  <a:pt x="1684" y="1645"/>
                </a:moveTo>
                <a:cubicBezTo>
                  <a:pt x="1662" y="1645"/>
                  <a:pt x="1643" y="1643"/>
                  <a:pt x="1628" y="1639"/>
                </a:cubicBezTo>
                <a:cubicBezTo>
                  <a:pt x="1628" y="1561"/>
                  <a:pt x="1628" y="1561"/>
                  <a:pt x="1628" y="1561"/>
                </a:cubicBezTo>
                <a:cubicBezTo>
                  <a:pt x="1643" y="1568"/>
                  <a:pt x="1658" y="1571"/>
                  <a:pt x="1673" y="1571"/>
                </a:cubicBezTo>
                <a:cubicBezTo>
                  <a:pt x="1705" y="1571"/>
                  <a:pt x="1729" y="1554"/>
                  <a:pt x="1744" y="1519"/>
                </a:cubicBezTo>
                <a:cubicBezTo>
                  <a:pt x="1771" y="1455"/>
                  <a:pt x="1771" y="1455"/>
                  <a:pt x="1771" y="1455"/>
                </a:cubicBezTo>
                <a:cubicBezTo>
                  <a:pt x="1610" y="1051"/>
                  <a:pt x="1610" y="1051"/>
                  <a:pt x="1610" y="1051"/>
                </a:cubicBezTo>
                <a:cubicBezTo>
                  <a:pt x="1712" y="1051"/>
                  <a:pt x="1712" y="1051"/>
                  <a:pt x="1712" y="1051"/>
                </a:cubicBezTo>
                <a:cubicBezTo>
                  <a:pt x="1807" y="1336"/>
                  <a:pt x="1807" y="1336"/>
                  <a:pt x="1807" y="1336"/>
                </a:cubicBezTo>
                <a:cubicBezTo>
                  <a:pt x="1810" y="1346"/>
                  <a:pt x="1813" y="1359"/>
                  <a:pt x="1816" y="1375"/>
                </a:cubicBezTo>
                <a:cubicBezTo>
                  <a:pt x="1817" y="1375"/>
                  <a:pt x="1817" y="1375"/>
                  <a:pt x="1817" y="1375"/>
                </a:cubicBezTo>
                <a:cubicBezTo>
                  <a:pt x="1827" y="1336"/>
                  <a:pt x="1827" y="1336"/>
                  <a:pt x="1827" y="1336"/>
                </a:cubicBezTo>
                <a:cubicBezTo>
                  <a:pt x="1925" y="1051"/>
                  <a:pt x="1925" y="1051"/>
                  <a:pt x="1925" y="1051"/>
                </a:cubicBezTo>
                <a:cubicBezTo>
                  <a:pt x="2018" y="1051"/>
                  <a:pt x="2018" y="1051"/>
                  <a:pt x="2018" y="1051"/>
                </a:cubicBezTo>
                <a:cubicBezTo>
                  <a:pt x="1842" y="1504"/>
                  <a:pt x="1842" y="1504"/>
                  <a:pt x="1842" y="1504"/>
                </a:cubicBezTo>
                <a:cubicBezTo>
                  <a:pt x="1824" y="1553"/>
                  <a:pt x="1802" y="1589"/>
                  <a:pt x="1775" y="1611"/>
                </a:cubicBezTo>
                <a:cubicBezTo>
                  <a:pt x="1749" y="1634"/>
                  <a:pt x="1719" y="1645"/>
                  <a:pt x="1684" y="16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414AD803-1FD5-4461-AD35-4D4DB70E3A09}"/>
              </a:ext>
              <a:ext uri="{C183D7F6-B498-43B3-948B-1728B52AA6E4}">
                <adec:decorative xmlns:adec="http://schemas.microsoft.com/office/drawing/2017/decorative" val="1"/>
              </a:ext>
            </a:extLst>
          </p:cNvPr>
          <p:cNvPicPr>
            <a:picLocks noChangeAspect="1"/>
          </p:cNvPicPr>
          <p:nvPr userDrawn="1"/>
        </p:nvPicPr>
        <p:blipFill rotWithShape="1">
          <a:blip r:embed="rId3"/>
          <a:srcRect t="11809" r="3579" b="17467"/>
          <a:stretch/>
        </p:blipFill>
        <p:spPr>
          <a:xfrm>
            <a:off x="5958586" y="-1"/>
            <a:ext cx="6233414" cy="6858001"/>
          </a:xfrm>
          <a:prstGeom prst="rect">
            <a:avLst/>
          </a:prstGeom>
        </p:spPr>
      </p:pic>
    </p:spTree>
    <p:extLst>
      <p:ext uri="{BB962C8B-B14F-4D97-AF65-F5344CB8AC3E}">
        <p14:creationId xmlns:p14="http://schemas.microsoft.com/office/powerpoint/2010/main" val="3383871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B1A530C8-2C73-4ADC-AF39-34FB5781FF59}"/>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2947031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4228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8051059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762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6092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191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2703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80660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229029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9661444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545534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6100"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5682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7306982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95135299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0555811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01494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24682539"/>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01256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0241870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06132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902044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93121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5770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06155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2511634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29724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60695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05398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951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9161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03338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184455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188172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5992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2811359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50499389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814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Title with photo and ti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FE9F41-A39A-463B-86DC-24DEA46BC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 y="0"/>
            <a:ext cx="12190271" cy="6858000"/>
          </a:xfrm>
          <a:prstGeom prst="rect">
            <a:avLst/>
          </a:prstGeom>
        </p:spPr>
      </p:pic>
      <p:sp>
        <p:nvSpPr>
          <p:cNvPr id="10" name="Rectangle 9"/>
          <p:cNvSpPr/>
          <p:nvPr/>
        </p:nvSpPr>
        <p:spPr bwMode="auto">
          <a:xfrm>
            <a:off x="1" y="0"/>
            <a:ext cx="8205112" cy="6858000"/>
          </a:xfrm>
          <a:prstGeom prst="rect">
            <a:avLst/>
          </a:prstGeom>
          <a:gradFill flip="none" rotWithShape="1">
            <a:gsLst>
              <a:gs pos="22000">
                <a:srgbClr val="000000">
                  <a:alpha val="49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648455"/>
            <a:ext cx="6274911" cy="1793104"/>
          </a:xfrm>
          <a:no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27398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_Title with photo and ti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3E2C8-2E29-4072-B66C-45FEF7A95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 y="0"/>
            <a:ext cx="12190271" cy="6858000"/>
          </a:xfrm>
          <a:prstGeom prst="rect">
            <a:avLst/>
          </a:prstGeom>
        </p:spPr>
      </p:pic>
      <p:sp>
        <p:nvSpPr>
          <p:cNvPr id="10" name="Rectangle 9"/>
          <p:cNvSpPr/>
          <p:nvPr/>
        </p:nvSpPr>
        <p:spPr bwMode="auto">
          <a:xfrm>
            <a:off x="2" y="0"/>
            <a:ext cx="6912430" cy="6858000"/>
          </a:xfrm>
          <a:prstGeom prst="rect">
            <a:avLst/>
          </a:prstGeom>
          <a:gradFill flip="none" rotWithShape="1">
            <a:gsLst>
              <a:gs pos="22000">
                <a:srgbClr val="000000">
                  <a:alpha val="47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648455"/>
            <a:ext cx="6274911" cy="1793104"/>
          </a:xfrm>
          <a:no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38031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_Title with photo and ti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BD886-EC6B-4E8A-AC69-C592123D4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0271" cy="6858000"/>
          </a:xfrm>
          <a:prstGeom prst="rect">
            <a:avLst/>
          </a:prstGeom>
        </p:spPr>
      </p:pic>
      <p:sp>
        <p:nvSpPr>
          <p:cNvPr id="6" name="Rectangle 5">
            <a:extLst>
              <a:ext uri="{FF2B5EF4-FFF2-40B4-BE49-F238E27FC236}">
                <a16:creationId xmlns:a16="http://schemas.microsoft.com/office/drawing/2014/main" id="{8628F4D0-D08E-493B-9C54-C42ECB8CFC63}"/>
              </a:ext>
            </a:extLst>
          </p:cNvPr>
          <p:cNvSpPr/>
          <p:nvPr/>
        </p:nvSpPr>
        <p:spPr bwMode="auto">
          <a:xfrm>
            <a:off x="0" y="0"/>
            <a:ext cx="12192000" cy="6858000"/>
          </a:xfrm>
          <a:prstGeom prst="rect">
            <a:avLst/>
          </a:prstGeom>
          <a:gradFill>
            <a:gsLst>
              <a:gs pos="32000">
                <a:schemeClr val="bg1">
                  <a:lumMod val="50000"/>
                  <a:alpha val="63000"/>
                </a:schemeClr>
              </a:gs>
              <a:gs pos="100000">
                <a:schemeClr val="tx1">
                  <a:alpha val="0"/>
                </a:schemeClr>
              </a:gs>
            </a:gsLst>
            <a:lin ang="0" scaled="0"/>
          </a:gradFill>
        </p:spPr>
        <p:txBody>
          <a:bodyPr vert="horz" wrap="square" lIns="627408" tIns="717038" rIns="134445" bIns="1075558" rtlCol="0" anchor="t" anchorCtr="0">
            <a:noAutofit/>
          </a:bodyPr>
          <a:lstStyle/>
          <a:p>
            <a:pPr lvl="0">
              <a:lnSpc>
                <a:spcPct val="90000"/>
              </a:lnSpc>
              <a:spcBef>
                <a:spcPct val="0"/>
              </a:spcBef>
            </a:pPr>
            <a:endParaRPr lang="en-US" sz="5996" spc="-100">
              <a:ln w="3175">
                <a:noFill/>
              </a:ln>
              <a:solidFill>
                <a:srgbClr val="FFFFFF"/>
              </a:solidFill>
              <a:latin typeface="Segoe UI Light"/>
              <a:cs typeface="Segoe UI" pitchFamily="34" charset="0"/>
            </a:endParaRPr>
          </a:p>
        </p:txBody>
      </p:sp>
      <p:graphicFrame>
        <p:nvGraphicFramePr>
          <p:cNvPr id="2" name="Object 1" hidden="1">
            <a:extLst>
              <a:ext uri="{FF2B5EF4-FFF2-40B4-BE49-F238E27FC236}">
                <a16:creationId xmlns:a16="http://schemas.microsoft.com/office/drawing/2014/main" id="{C272618F-75D9-496B-BDF0-1167E830F434}"/>
              </a:ext>
            </a:extLst>
          </p:cNvPr>
          <p:cNvGraphicFramePr>
            <a:graphicFrameLocks noChangeAspect="1"/>
          </p:cNvGraphicFramePr>
          <p:nvPr>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76129" name="think-cell Slide" r:id="rId5" imgW="378" imgH="379" progId="TCLayout.ActiveDocument.1">
                  <p:embed/>
                </p:oleObj>
              </mc:Choice>
              <mc:Fallback>
                <p:oleObj name="think-cell Slide" r:id="rId5" imgW="378" imgH="379" progId="TCLayout.ActiveDocument.1">
                  <p:embed/>
                  <p:pic>
                    <p:nvPicPr>
                      <p:cNvPr id="2" name="Object 1" hidden="1">
                        <a:extLst>
                          <a:ext uri="{FF2B5EF4-FFF2-40B4-BE49-F238E27FC236}">
                            <a16:creationId xmlns:a16="http://schemas.microsoft.com/office/drawing/2014/main" id="{C272618F-75D9-496B-BDF0-1167E830F434}"/>
                          </a:ext>
                        </a:extLst>
                      </p:cNvPr>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bwMode="auto">
          <a:xfrm>
            <a:off x="269303" y="2648455"/>
            <a:ext cx="6274911" cy="1793104"/>
          </a:xfrm>
          <a:no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tx1"/>
                </a:solidFill>
                <a:latin typeface="+mn-lt"/>
              </a:defRPr>
            </a:lvl1pPr>
          </a:lstStyle>
          <a:p>
            <a:pPr lvl="0"/>
            <a:r>
              <a:rPr lang="en-US"/>
              <a:t>Speaker name</a:t>
            </a:r>
          </a:p>
        </p:txBody>
      </p:sp>
      <p:pic>
        <p:nvPicPr>
          <p:cNvPr id="8" name="MS logo white - EM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black">
          <a:xfrm>
            <a:off x="451634" y="6111775"/>
            <a:ext cx="1423303" cy="304828"/>
          </a:xfrm>
          <a:prstGeom prst="rect">
            <a:avLst/>
          </a:prstGeom>
        </p:spPr>
      </p:pic>
    </p:spTree>
    <p:extLst>
      <p:ext uri="{BB962C8B-B14F-4D97-AF65-F5344CB8AC3E}">
        <p14:creationId xmlns:p14="http://schemas.microsoft.com/office/powerpoint/2010/main" val="292599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1098347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6111775"/>
            <a:ext cx="1423303" cy="304828"/>
          </a:xfrm>
          <a:prstGeom prst="rect">
            <a:avLst/>
          </a:prstGeom>
        </p:spPr>
      </p:pic>
      <p:pic>
        <p:nvPicPr>
          <p:cNvPr id="2" name="Picture 1">
            <a:extLst>
              <a:ext uri="{FF2B5EF4-FFF2-40B4-BE49-F238E27FC236}">
                <a16:creationId xmlns:a16="http://schemas.microsoft.com/office/drawing/2014/main" id="{05C1E944-ED65-45EE-9E5F-898CC5FE9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73" y="0"/>
            <a:ext cx="6857027" cy="6858000"/>
          </a:xfrm>
          <a:prstGeom prst="rect">
            <a:avLst/>
          </a:prstGeom>
        </p:spPr>
      </p:pic>
    </p:spTree>
    <p:extLst>
      <p:ext uri="{BB962C8B-B14F-4D97-AF65-F5344CB8AC3E}">
        <p14:creationId xmlns:p14="http://schemas.microsoft.com/office/powerpoint/2010/main" val="668278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092100"/>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7708"/>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59028060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4098564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20290967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69"/>
            <a:ext cx="4795873" cy="1484704"/>
          </a:xfrm>
        </p:spPr>
        <p:txBody>
          <a:bodyPr wrap="square" anchor="t">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pic>
        <p:nvPicPr>
          <p:cNvPr id="3" name="Picture 2">
            <a:extLst>
              <a:ext uri="{FF2B5EF4-FFF2-40B4-BE49-F238E27FC236}">
                <a16:creationId xmlns:a16="http://schemas.microsoft.com/office/drawing/2014/main" id="{251711FF-E44A-4E3A-870A-640719FC5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973" y="0"/>
            <a:ext cx="6857027" cy="6858000"/>
          </a:xfrm>
          <a:prstGeom prst="rect">
            <a:avLst/>
          </a:prstGeom>
        </p:spPr>
      </p:pic>
    </p:spTree>
    <p:extLst>
      <p:ext uri="{BB962C8B-B14F-4D97-AF65-F5344CB8AC3E}">
        <p14:creationId xmlns:p14="http://schemas.microsoft.com/office/powerpoint/2010/main" val="75257833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29278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257669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126111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6" name="Picture Placeholder 5"/>
          <p:cNvSpPr>
            <a:spLocks noGrp="1"/>
          </p:cNvSpPr>
          <p:nvPr>
            <p:ph type="pic" sz="quarter" idx="11" hasCustomPrompt="1"/>
          </p:nvPr>
        </p:nvSpPr>
        <p:spPr>
          <a:xfrm>
            <a:off x="0" y="-1"/>
            <a:ext cx="12192000" cy="6858001"/>
          </a:xfrm>
        </p:spPr>
        <p:txBody>
          <a:bodyPr>
            <a:noAutofit/>
          </a:bodyPr>
          <a:lstStyle>
            <a:lvl1pPr marL="0" indent="0">
              <a:buNone/>
              <a:defRPr>
                <a:solidFill>
                  <a:schemeClr val="bg1"/>
                </a:solidFill>
              </a:defRPr>
            </a:lvl1pPr>
          </a:lstStyle>
          <a:p>
            <a:r>
              <a:rPr lang="en-US"/>
              <a:t>Click icon to add picture then send to back.</a:t>
            </a:r>
          </a:p>
        </p:txBody>
      </p:sp>
      <p:sp>
        <p:nvSpPr>
          <p:cNvPr id="15" name="Text Placeholder 14"/>
          <p:cNvSpPr>
            <a:spLocks noGrp="1"/>
          </p:cNvSpPr>
          <p:nvPr>
            <p:ph type="body" sz="quarter" idx="12" hasCustomPrompt="1"/>
          </p:nvPr>
        </p:nvSpPr>
        <p:spPr>
          <a:xfrm>
            <a:off x="4722813" y="2095671"/>
            <a:ext cx="2743200" cy="914400"/>
          </a:xfrm>
        </p:spPr>
        <p:txBody>
          <a:bodyPr>
            <a:normAutofit/>
          </a:bodyPr>
          <a:lstStyle>
            <a:lvl1pPr marL="0" marR="0" indent="0" algn="ctr" defTabSz="914225" rtl="0" eaLnBrk="1" fontAlgn="auto" latinLnBrk="0" hangingPunct="1">
              <a:lnSpc>
                <a:spcPct val="100000"/>
              </a:lnSpc>
              <a:spcBef>
                <a:spcPts val="0"/>
              </a:spcBef>
              <a:spcAft>
                <a:spcPts val="0"/>
              </a:spcAft>
              <a:buClrTx/>
              <a:buSzTx/>
              <a:buFont typeface="Wingdings" pitchFamily="2" charset="2"/>
              <a:buNone/>
              <a:tabLst/>
              <a:defRPr lang="en-US" sz="5998"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225"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3702933148"/>
      </p:ext>
    </p:extLst>
  </p:cSld>
  <p:clrMapOvr>
    <a:masterClrMapping/>
  </p:clrMapOvr>
  <p:transition>
    <p:fade/>
  </p:transition>
  <p:extLst>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81862"/>
          </a:xfrm>
          <a:noFill/>
        </p:spPr>
        <p:txBody>
          <a:bodyPr tIns="91440" bIns="91440" anchor="t" anchorCtr="0">
            <a:spAutoFit/>
          </a:bodyPr>
          <a:lstStyle>
            <a:lvl1pPr>
              <a:defRPr sz="720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3988966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81862"/>
          </a:xfrm>
          <a:noFill/>
        </p:spPr>
        <p:txBody>
          <a:bodyPr tIns="91440" bIns="91440" anchor="t" anchorCtr="0">
            <a:spAutoFit/>
          </a:bodyPr>
          <a:lstStyle>
            <a:lvl1pPr>
              <a:defRPr sz="7200" spc="-98" baseline="0">
                <a:solidFill>
                  <a:schemeClr val="tx1"/>
                </a:solidFill>
              </a:defRPr>
            </a:lvl1pPr>
          </a:lstStyle>
          <a:p>
            <a:r>
              <a:rPr lang="en-US"/>
              <a:t>Section title</a:t>
            </a:r>
          </a:p>
        </p:txBody>
      </p:sp>
    </p:spTree>
    <p:extLst>
      <p:ext uri="{BB962C8B-B14F-4D97-AF65-F5344CB8AC3E}">
        <p14:creationId xmlns:p14="http://schemas.microsoft.com/office/powerpoint/2010/main" val="234682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193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724610"/>
          </a:xfrm>
        </p:spPr>
        <p:txBody>
          <a:bodyPr/>
          <a:lstStyle>
            <a:lvl1pPr marL="0" indent="0">
              <a:buNone/>
              <a:defRPr sz="3235">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1pPr>
            <a:lvl2pPr marL="339726"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2pPr>
            <a:lvl3pPr marL="573090"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3pPr>
            <a:lvl4pPr marL="798516"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4pPr>
            <a:lvl5pPr marL="1030292"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76118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0561057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9608033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2" y="3302732"/>
            <a:ext cx="1423303" cy="304828"/>
          </a:xfrm>
          <a:prstGeom prst="rect">
            <a:avLst/>
          </a:prstGeom>
        </p:spPr>
      </p:pic>
    </p:spTree>
    <p:extLst>
      <p:ext uri="{BB962C8B-B14F-4D97-AF65-F5344CB8AC3E}">
        <p14:creationId xmlns:p14="http://schemas.microsoft.com/office/powerpoint/2010/main" val="95810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89"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41"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5031"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128"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27271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cSld name="Blank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95585" name="think-cell Slide" r:id="rId4" imgW="378" imgH="379" progId="TCLayout.ActiveDocument.1">
                  <p:embed/>
                </p:oleObj>
              </mc:Choice>
              <mc:Fallback>
                <p:oleObj name="think-cell Slide" r:id="rId4" imgW="378" imgH="379"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426822557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92" y="1592"/>
          <a:ext cx="1587" cy="1587"/>
        </p:xfrm>
        <a:graphic>
          <a:graphicData uri="http://schemas.openxmlformats.org/presentationml/2006/ole">
            <mc:AlternateContent xmlns:mc="http://schemas.openxmlformats.org/markup-compatibility/2006">
              <mc:Choice xmlns:v="urn:schemas-microsoft-com:vml" Requires="v">
                <p:oleObj spid="_x0000_s196609" name="think-cell Slide" r:id="rId4" imgW="425" imgH="426" progId="TCLayout.ActiveDocument.1">
                  <p:embed/>
                </p:oleObj>
              </mc:Choice>
              <mc:Fallback>
                <p:oleObj name="think-cell Slide" r:id="rId4" imgW="425" imgH="426" progId="TCLayout.ActiveDocument.1">
                  <p:embed/>
                  <p:pic>
                    <p:nvPicPr>
                      <p:cNvPr id="3" name="Object 2" hidden="1"/>
                      <p:cNvPicPr/>
                      <p:nvPr/>
                    </p:nvPicPr>
                    <p:blipFill>
                      <a:blip r:embed="rId5"/>
                      <a:stretch>
                        <a:fillRect/>
                      </a:stretch>
                    </p:blipFill>
                    <p:spPr>
                      <a:xfrm>
                        <a:off x="1592" y="1592"/>
                        <a:ext cx="1587" cy="1587"/>
                      </a:xfrm>
                      <a:prstGeom prst="rect">
                        <a:avLst/>
                      </a:prstGeom>
                    </p:spPr>
                  </p:pic>
                </p:oleObj>
              </mc:Fallback>
            </mc:AlternateContent>
          </a:graphicData>
        </a:graphic>
      </p:graphicFrame>
      <p:sp>
        <p:nvSpPr>
          <p:cNvPr id="2" name="Title 1"/>
          <p:cNvSpPr>
            <a:spLocks noGrp="1"/>
          </p:cNvSpPr>
          <p:nvPr>
            <p:ph type="title"/>
          </p:nvPr>
        </p:nvSpPr>
        <p:spPr>
          <a:xfrm>
            <a:off x="335280" y="599440"/>
            <a:ext cx="11551920" cy="812800"/>
          </a:xfrm>
          <a:prstGeom prst="rect">
            <a:avLst/>
          </a:prstGeom>
        </p:spPr>
        <p:txBody>
          <a:bodyPr lIns="90980" tIns="45491" rIns="90980" bIns="45491"/>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85216231"/>
      </p:ext>
    </p:extLst>
  </p:cSld>
  <p:clrMapOvr>
    <a:masterClrMapping/>
  </p:clrMapOvr>
  <p:transition>
    <p:fade/>
  </p:transition>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822678"/>
          </a:xfrm>
        </p:spPr>
        <p:txBody>
          <a:bodyPr>
            <a:spAutoFit/>
          </a:bodyPr>
          <a:lstStyle>
            <a:lvl1pPr>
              <a:defRPr sz="392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1"/>
          </p:nvPr>
        </p:nvSpPr>
        <p:spPr/>
        <p:txBody>
          <a:bodyPr/>
          <a:lstStyle/>
          <a:p>
            <a:fld id="{D209E94F-C58A-3B49-927F-823F73B04A0D}" type="slidenum">
              <a:rPr lang="en-US" smtClean="0"/>
              <a:t>‹#›</a:t>
            </a:fld>
            <a:endParaRPr lang="en-US"/>
          </a:p>
        </p:txBody>
      </p:sp>
    </p:spTree>
    <p:extLst>
      <p:ext uri="{BB962C8B-B14F-4D97-AF65-F5344CB8AC3E}">
        <p14:creationId xmlns:p14="http://schemas.microsoft.com/office/powerpoint/2010/main" val="205060536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_Divider_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355739" y="618028"/>
            <a:ext cx="7544947" cy="1637890"/>
          </a:xfrm>
        </p:spPr>
        <p:txBody>
          <a:bodyPr wrap="square" anchor="t">
            <a:spAutoFit/>
          </a:bodyPr>
          <a:lstStyle>
            <a:lvl1pPr algn="l">
              <a:lnSpc>
                <a:spcPct val="80000"/>
              </a:lnSpc>
              <a:spcBef>
                <a:spcPts val="0"/>
              </a:spcBef>
              <a:defRPr sz="4399" b="0" cap="all" baseline="0">
                <a:solidFill>
                  <a:schemeClr val="tx1"/>
                </a:solidFill>
                <a:latin typeface="Arial Black" panose="020B0A04020102020204" pitchFamily="34" charset="0"/>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a:t>INSERT STATEMENT TEXT at 44pt minimum 36pt AS DOLESTOTATE</a:t>
            </a:r>
          </a:p>
        </p:txBody>
      </p:sp>
      <p:sp>
        <p:nvSpPr>
          <p:cNvPr id="4" name="Footer Placeholder 3"/>
          <p:cNvSpPr>
            <a:spLocks noGrp="1"/>
          </p:cNvSpPr>
          <p:nvPr>
            <p:ph type="ftr" sz="quarter" idx="34"/>
          </p:nvPr>
        </p:nvSpPr>
        <p:spPr/>
        <p:txBody>
          <a:bodyPr/>
          <a:lstStyle/>
          <a:p>
            <a:r>
              <a:rPr lang="en-US"/>
              <a:t>Copyright © 2017 Accenture. All rights reserved.</a:t>
            </a:r>
            <a:endParaRPr lang="en-AU"/>
          </a:p>
        </p:txBody>
      </p:sp>
      <p:sp>
        <p:nvSpPr>
          <p:cNvPr id="7" name="Slide Number Placeholder 6"/>
          <p:cNvSpPr>
            <a:spLocks noGrp="1"/>
          </p:cNvSpPr>
          <p:nvPr>
            <p:ph type="sldNum" sz="quarter" idx="35"/>
          </p:nvPr>
        </p:nvSpPr>
        <p:spPr/>
        <p:txBody>
          <a:bodyPr/>
          <a:lstStyle/>
          <a:p>
            <a:pPr>
              <a:defRPr/>
            </a:pPr>
            <a:fld id="{90CBDC3A-D49F-4631-A8C7-55D59B33E5FA}" type="slidenum">
              <a:rPr lang="en-US" smtClean="0"/>
              <a:pPr>
                <a:defRPr/>
              </a:pPr>
              <a:t>‹#›</a:t>
            </a:fld>
            <a:endParaRPr lang="en-US"/>
          </a:p>
        </p:txBody>
      </p:sp>
    </p:spTree>
    <p:extLst>
      <p:ext uri="{BB962C8B-B14F-4D97-AF65-F5344CB8AC3E}">
        <p14:creationId xmlns:p14="http://schemas.microsoft.com/office/powerpoint/2010/main" val="30390472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20716" y="1305289"/>
            <a:ext cx="1135059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076873-DA3B-4CF6-B9FA-85E8134901EE}"/>
              </a:ext>
            </a:extLst>
          </p:cNvPr>
          <p:cNvSpPr>
            <a:spLocks noGrp="1"/>
          </p:cNvSpPr>
          <p:nvPr>
            <p:ph type="sldNum" sz="quarter" idx="4"/>
          </p:nvPr>
        </p:nvSpPr>
        <p:spPr>
          <a:xfrm>
            <a:off x="11271508" y="6356350"/>
            <a:ext cx="502093" cy="365125"/>
          </a:xfrm>
          <a:prstGeom prst="rect">
            <a:avLst/>
          </a:prstGeom>
        </p:spPr>
        <p:txBody>
          <a:bodyPr anchor="ctr"/>
          <a:lstStyle>
            <a:lvl1pPr algn="r">
              <a:defRPr sz="1200"/>
            </a:lvl1pPr>
          </a:lstStyle>
          <a:p>
            <a:fld id="{31908D21-9EAC-4D56-BDD5-B9D761CF76EA}" type="slidenum">
              <a:rPr lang="en-US" smtClean="0"/>
              <a:pPr/>
              <a:t>‹#›</a:t>
            </a:fld>
            <a:endParaRPr lang="en-US"/>
          </a:p>
        </p:txBody>
      </p:sp>
    </p:spTree>
    <p:extLst>
      <p:ext uri="{BB962C8B-B14F-4D97-AF65-F5344CB8AC3E}">
        <p14:creationId xmlns:p14="http://schemas.microsoft.com/office/powerpoint/2010/main" val="98869284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770DB3-BACD-4526-A927-C4487CD04A1F}"/>
              </a:ext>
            </a:extLst>
          </p:cNvPr>
          <p:cNvSpPr>
            <a:spLocks noGrp="1"/>
          </p:cNvSpPr>
          <p:nvPr>
            <p:ph type="title"/>
          </p:nvPr>
        </p:nvSpPr>
        <p:spPr>
          <a:xfrm>
            <a:off x="91146" y="69850"/>
            <a:ext cx="6775937" cy="899665"/>
          </a:xfr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Segoe UI Semilight" panose="020B0402040204020203" pitchFamily="34" charset="0"/>
                <a:ea typeface="+mn-ea"/>
                <a:cs typeface="Segoe UI Semilight" panose="020B0402040204020203" pitchFamily="34" charset="0"/>
              </a:defRPr>
            </a:lvl1pPr>
          </a:lstStyle>
          <a:p>
            <a:r>
              <a:rPr lang="en-US"/>
              <a:t>Click to edit Master title style</a:t>
            </a:r>
          </a:p>
        </p:txBody>
      </p:sp>
      <p:graphicFrame>
        <p:nvGraphicFramePr>
          <p:cNvPr id="6" name="Table 5">
            <a:extLst>
              <a:ext uri="{FF2B5EF4-FFF2-40B4-BE49-F238E27FC236}">
                <a16:creationId xmlns:a16="http://schemas.microsoft.com/office/drawing/2014/main" id="{3A9BE89B-7AA1-409C-93CD-1D467314BF69}"/>
              </a:ext>
            </a:extLst>
          </p:cNvPr>
          <p:cNvGraphicFramePr>
            <a:graphicFrameLocks noGrp="1"/>
          </p:cNvGraphicFramePr>
          <p:nvPr userDrawn="1"/>
        </p:nvGraphicFramePr>
        <p:xfrm>
          <a:off x="72978" y="1069194"/>
          <a:ext cx="2340864" cy="5736469"/>
        </p:xfrm>
        <a:graphic>
          <a:graphicData uri="http://schemas.openxmlformats.org/drawingml/2006/table">
            <a:tbl>
              <a:tblPr firstRow="1" firstCol="1">
                <a:tableStyleId>{5C22544A-7EE6-4342-B048-85BDC9FD1C3A}</a:tableStyleId>
              </a:tblPr>
              <a:tblGrid>
                <a:gridCol w="731520">
                  <a:extLst>
                    <a:ext uri="{9D8B030D-6E8A-4147-A177-3AD203B41FA5}">
                      <a16:colId xmlns:a16="http://schemas.microsoft.com/office/drawing/2014/main" val="3308710427"/>
                    </a:ext>
                  </a:extLst>
                </a:gridCol>
                <a:gridCol w="777240">
                  <a:extLst>
                    <a:ext uri="{9D8B030D-6E8A-4147-A177-3AD203B41FA5}">
                      <a16:colId xmlns:a16="http://schemas.microsoft.com/office/drawing/2014/main" val="1498915151"/>
                    </a:ext>
                  </a:extLst>
                </a:gridCol>
                <a:gridCol w="832104">
                  <a:extLst>
                    <a:ext uri="{9D8B030D-6E8A-4147-A177-3AD203B41FA5}">
                      <a16:colId xmlns:a16="http://schemas.microsoft.com/office/drawing/2014/main" val="20000"/>
                    </a:ext>
                  </a:extLst>
                </a:gridCol>
              </a:tblGrid>
              <a:tr h="196972">
                <a:tc>
                  <a:txBody>
                    <a:bodyPr/>
                    <a:lstStyle/>
                    <a:p>
                      <a:pPr marL="0" algn="l" defTabSz="914367" rtl="0" eaLnBrk="1" latinLnBrk="0" hangingPunct="1"/>
                      <a:endParaRPr lang="en-US" sz="1000" b="0" kern="1200" baseline="0">
                        <a:solidFill>
                          <a:schemeClr val="accent1"/>
                        </a:solidFill>
                        <a:latin typeface="+mj-lt"/>
                        <a:ea typeface="+mn-ea"/>
                        <a:cs typeface="Segoe UI Semilight" panose="020B0402040204020203" pitchFamily="34" charset="0"/>
                      </a:endParaRPr>
                    </a:p>
                  </a:txBody>
                  <a:tcPr marL="45720" marR="0" marT="31173" marB="31173" anchor="b">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Sub-workstream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33860312"/>
                  </a:ext>
                </a:extLst>
              </a:tr>
              <a:tr h="226015">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lnB w="12700" cmpd="sng">
                      <a:noFill/>
                    </a:lnB>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extLst>
                  <a:ext uri="{0D108BD9-81ED-4DB2-BD59-A6C34878D82A}">
                    <a16:rowId xmlns:a16="http://schemas.microsoft.com/office/drawing/2014/main" val="385588680"/>
                  </a:ext>
                </a:extLst>
              </a:tr>
              <a:tr h="481428">
                <a:tc rowSpan="11">
                  <a:txBody>
                    <a:bodyPr/>
                    <a:lstStyle/>
                    <a:p>
                      <a:pPr marL="0" algn="ctr" defTabSz="914367" rtl="0" eaLnBrk="1" latinLnBrk="0" hangingPunct="1"/>
                      <a:r>
                        <a:rPr lang="en-US" sz="1000" b="0" kern="1200" baseline="0">
                          <a:solidFill>
                            <a:schemeClr val="bg1"/>
                          </a:solidFill>
                          <a:latin typeface="Segoe UI Semibold" panose="020B0702040204020203" pitchFamily="34" charset="0"/>
                          <a:ea typeface="+mn-ea"/>
                          <a:cs typeface="Segoe UI Semibold" panose="020B0702040204020203" pitchFamily="34" charset="0"/>
                        </a:rPr>
                        <a:t>First-party offers strategy and execution</a:t>
                      </a: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Framework development</a:t>
                      </a:r>
                    </a:p>
                  </a:txBody>
                  <a:tcPr marL="45720" marR="31484" marT="31173" marB="31173" anchor="ctr">
                    <a:lnL w="12700"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FD-01: Executive engagement</a:t>
                      </a:r>
                    </a:p>
                  </a:txBody>
                  <a:tcPr marL="45720" marR="31484" marT="31173" marB="31173" anchor="ctr">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10093430"/>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FD-02: Offers strategy v-team</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54170147"/>
                  </a:ext>
                </a:extLst>
              </a:tr>
              <a:tr h="481428">
                <a:tc vMerge="1">
                  <a:txBody>
                    <a:bodyPr/>
                    <a:lstStyle/>
                    <a:p>
                      <a:endParaRPr lang="en-US"/>
                    </a:p>
                  </a:txBody>
                  <a:tcPr>
                    <a:lnT w="12700" cmpd="sng">
                      <a:noFill/>
                    </a:lnT>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Offer evaluation and review </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OE-01: Offer data aggregation</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04781979"/>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Offer assessment</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18071676"/>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Offer decision review</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01290269"/>
                  </a:ext>
                </a:extLst>
              </a:tr>
              <a:tr h="481428">
                <a:tc vMerge="1">
                  <a:txBody>
                    <a:bodyPr/>
                    <a:lstStyle/>
                    <a:p>
                      <a:pPr marL="0" algn="l" defTabSz="914367" rtl="0" eaLnBrk="1" latinLnBrk="0" hangingPunct="1"/>
                      <a:endParaRPr lang="en-US" sz="1000" b="0" kern="1200" baseline="0">
                        <a:solidFill>
                          <a:schemeClr val="bg2">
                            <a:lumMod val="10000"/>
                          </a:schemeClr>
                        </a:solidFill>
                        <a:latin typeface="+mj-lt"/>
                        <a:ea typeface="+mn-ea"/>
                        <a:cs typeface="Segoe UI Semilight" panose="020B0402040204020203" pitchFamily="34" charset="0"/>
                      </a:endParaRPr>
                    </a:p>
                  </a:txBody>
                  <a:tcPr marL="45720" marR="31484" marT="31173" marB="31173" anchor="ctr">
                    <a:solidFill>
                      <a:schemeClr val="accent2"/>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Initiative communications</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IC-01: Internal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20965238"/>
                  </a:ext>
                </a:extLst>
              </a:tr>
              <a:tr h="481428">
                <a:tc vMerge="1">
                  <a:txBody>
                    <a:bodyPr/>
                    <a:lstStyle/>
                    <a:p>
                      <a:endParaRPr lang="en-US"/>
                    </a:p>
                  </a:txBody>
                  <a:tcPr/>
                </a:tc>
                <a:tc vMerge="1">
                  <a:txBody>
                    <a:bodyPr/>
                    <a:lstStyle/>
                    <a:p>
                      <a:pPr marL="0" algn="l" defTabSz="914367" rtl="0" eaLnBrk="1" latinLnBrk="0" hangingPunct="1"/>
                      <a:endParaRPr lang="en-US" sz="700" b="1"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IC-01: External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23650726"/>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Operations and engineering </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OE-01: AppSource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72592352"/>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Azure Marketplace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78919531"/>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Store for Business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15953212"/>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Project management</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PM-01: General PMO</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22004859"/>
                  </a:ext>
                </a:extLst>
              </a:tr>
            </a:tbl>
          </a:graphicData>
        </a:graphic>
      </p:graphicFrame>
      <p:graphicFrame>
        <p:nvGraphicFramePr>
          <p:cNvPr id="4" name="Table 3">
            <a:extLst>
              <a:ext uri="{FF2B5EF4-FFF2-40B4-BE49-F238E27FC236}">
                <a16:creationId xmlns:a16="http://schemas.microsoft.com/office/drawing/2014/main" id="{97E08112-CACD-44C2-A650-14D635D8B3DF}"/>
              </a:ext>
            </a:extLst>
          </p:cNvPr>
          <p:cNvGraphicFramePr>
            <a:graphicFrameLocks noGrp="1"/>
          </p:cNvGraphicFramePr>
          <p:nvPr userDrawn="1"/>
        </p:nvGraphicFramePr>
        <p:xfrm>
          <a:off x="2413842" y="1069194"/>
          <a:ext cx="9705181" cy="5736472"/>
        </p:xfrm>
        <a:graphic>
          <a:graphicData uri="http://schemas.openxmlformats.org/drawingml/2006/table">
            <a:tbl>
              <a:tblPr firstRow="1" firstCol="1">
                <a:tableStyleId>{5C22544A-7EE6-4342-B048-85BDC9FD1C3A}</a:tableStyleId>
              </a:tblPr>
              <a:tblGrid>
                <a:gridCol w="372901">
                  <a:extLst>
                    <a:ext uri="{9D8B030D-6E8A-4147-A177-3AD203B41FA5}">
                      <a16:colId xmlns:a16="http://schemas.microsoft.com/office/drawing/2014/main" val="2797068579"/>
                    </a:ext>
                  </a:extLst>
                </a:gridCol>
                <a:gridCol w="388845">
                  <a:extLst>
                    <a:ext uri="{9D8B030D-6E8A-4147-A177-3AD203B41FA5}">
                      <a16:colId xmlns:a16="http://schemas.microsoft.com/office/drawing/2014/main" val="2130599912"/>
                    </a:ext>
                  </a:extLst>
                </a:gridCol>
                <a:gridCol w="388845">
                  <a:extLst>
                    <a:ext uri="{9D8B030D-6E8A-4147-A177-3AD203B41FA5}">
                      <a16:colId xmlns:a16="http://schemas.microsoft.com/office/drawing/2014/main" val="1406171169"/>
                    </a:ext>
                  </a:extLst>
                </a:gridCol>
                <a:gridCol w="388845">
                  <a:extLst>
                    <a:ext uri="{9D8B030D-6E8A-4147-A177-3AD203B41FA5}">
                      <a16:colId xmlns:a16="http://schemas.microsoft.com/office/drawing/2014/main" val="2115653950"/>
                    </a:ext>
                  </a:extLst>
                </a:gridCol>
                <a:gridCol w="388845">
                  <a:extLst>
                    <a:ext uri="{9D8B030D-6E8A-4147-A177-3AD203B41FA5}">
                      <a16:colId xmlns:a16="http://schemas.microsoft.com/office/drawing/2014/main" val="1589432526"/>
                    </a:ext>
                  </a:extLst>
                </a:gridCol>
                <a:gridCol w="388845">
                  <a:extLst>
                    <a:ext uri="{9D8B030D-6E8A-4147-A177-3AD203B41FA5}">
                      <a16:colId xmlns:a16="http://schemas.microsoft.com/office/drawing/2014/main" val="3064937867"/>
                    </a:ext>
                  </a:extLst>
                </a:gridCol>
                <a:gridCol w="388845">
                  <a:extLst>
                    <a:ext uri="{9D8B030D-6E8A-4147-A177-3AD203B41FA5}">
                      <a16:colId xmlns:a16="http://schemas.microsoft.com/office/drawing/2014/main" val="990787641"/>
                    </a:ext>
                  </a:extLst>
                </a:gridCol>
                <a:gridCol w="388845">
                  <a:extLst>
                    <a:ext uri="{9D8B030D-6E8A-4147-A177-3AD203B41FA5}">
                      <a16:colId xmlns:a16="http://schemas.microsoft.com/office/drawing/2014/main" val="719483242"/>
                    </a:ext>
                  </a:extLst>
                </a:gridCol>
                <a:gridCol w="388845">
                  <a:extLst>
                    <a:ext uri="{9D8B030D-6E8A-4147-A177-3AD203B41FA5}">
                      <a16:colId xmlns:a16="http://schemas.microsoft.com/office/drawing/2014/main" val="1465732525"/>
                    </a:ext>
                  </a:extLst>
                </a:gridCol>
                <a:gridCol w="388845">
                  <a:extLst>
                    <a:ext uri="{9D8B030D-6E8A-4147-A177-3AD203B41FA5}">
                      <a16:colId xmlns:a16="http://schemas.microsoft.com/office/drawing/2014/main" val="4194362949"/>
                    </a:ext>
                  </a:extLst>
                </a:gridCol>
                <a:gridCol w="388845">
                  <a:extLst>
                    <a:ext uri="{9D8B030D-6E8A-4147-A177-3AD203B41FA5}">
                      <a16:colId xmlns:a16="http://schemas.microsoft.com/office/drawing/2014/main" val="658537199"/>
                    </a:ext>
                  </a:extLst>
                </a:gridCol>
                <a:gridCol w="388845">
                  <a:extLst>
                    <a:ext uri="{9D8B030D-6E8A-4147-A177-3AD203B41FA5}">
                      <a16:colId xmlns:a16="http://schemas.microsoft.com/office/drawing/2014/main" val="2765020771"/>
                    </a:ext>
                  </a:extLst>
                </a:gridCol>
                <a:gridCol w="388845">
                  <a:extLst>
                    <a:ext uri="{9D8B030D-6E8A-4147-A177-3AD203B41FA5}">
                      <a16:colId xmlns:a16="http://schemas.microsoft.com/office/drawing/2014/main" val="1955557946"/>
                    </a:ext>
                  </a:extLst>
                </a:gridCol>
                <a:gridCol w="388845">
                  <a:extLst>
                    <a:ext uri="{9D8B030D-6E8A-4147-A177-3AD203B41FA5}">
                      <a16:colId xmlns:a16="http://schemas.microsoft.com/office/drawing/2014/main" val="667003139"/>
                    </a:ext>
                  </a:extLst>
                </a:gridCol>
                <a:gridCol w="388845">
                  <a:extLst>
                    <a:ext uri="{9D8B030D-6E8A-4147-A177-3AD203B41FA5}">
                      <a16:colId xmlns:a16="http://schemas.microsoft.com/office/drawing/2014/main" val="1588275220"/>
                    </a:ext>
                  </a:extLst>
                </a:gridCol>
                <a:gridCol w="388845">
                  <a:extLst>
                    <a:ext uri="{9D8B030D-6E8A-4147-A177-3AD203B41FA5}">
                      <a16:colId xmlns:a16="http://schemas.microsoft.com/office/drawing/2014/main" val="1268477565"/>
                    </a:ext>
                  </a:extLst>
                </a:gridCol>
                <a:gridCol w="388845">
                  <a:extLst>
                    <a:ext uri="{9D8B030D-6E8A-4147-A177-3AD203B41FA5}">
                      <a16:colId xmlns:a16="http://schemas.microsoft.com/office/drawing/2014/main" val="459921335"/>
                    </a:ext>
                  </a:extLst>
                </a:gridCol>
                <a:gridCol w="388845">
                  <a:extLst>
                    <a:ext uri="{9D8B030D-6E8A-4147-A177-3AD203B41FA5}">
                      <a16:colId xmlns:a16="http://schemas.microsoft.com/office/drawing/2014/main" val="22019749"/>
                    </a:ext>
                  </a:extLst>
                </a:gridCol>
                <a:gridCol w="388845">
                  <a:extLst>
                    <a:ext uri="{9D8B030D-6E8A-4147-A177-3AD203B41FA5}">
                      <a16:colId xmlns:a16="http://schemas.microsoft.com/office/drawing/2014/main" val="3074692161"/>
                    </a:ext>
                  </a:extLst>
                </a:gridCol>
                <a:gridCol w="388845">
                  <a:extLst>
                    <a:ext uri="{9D8B030D-6E8A-4147-A177-3AD203B41FA5}">
                      <a16:colId xmlns:a16="http://schemas.microsoft.com/office/drawing/2014/main" val="2402949007"/>
                    </a:ext>
                  </a:extLst>
                </a:gridCol>
                <a:gridCol w="388845">
                  <a:extLst>
                    <a:ext uri="{9D8B030D-6E8A-4147-A177-3AD203B41FA5}">
                      <a16:colId xmlns:a16="http://schemas.microsoft.com/office/drawing/2014/main" val="2486520570"/>
                    </a:ext>
                  </a:extLst>
                </a:gridCol>
                <a:gridCol w="388845">
                  <a:extLst>
                    <a:ext uri="{9D8B030D-6E8A-4147-A177-3AD203B41FA5}">
                      <a16:colId xmlns:a16="http://schemas.microsoft.com/office/drawing/2014/main" val="3597984162"/>
                    </a:ext>
                  </a:extLst>
                </a:gridCol>
                <a:gridCol w="388845">
                  <a:extLst>
                    <a:ext uri="{9D8B030D-6E8A-4147-A177-3AD203B41FA5}">
                      <a16:colId xmlns:a16="http://schemas.microsoft.com/office/drawing/2014/main" val="3594557219"/>
                    </a:ext>
                  </a:extLst>
                </a:gridCol>
                <a:gridCol w="388845">
                  <a:extLst>
                    <a:ext uri="{9D8B030D-6E8A-4147-A177-3AD203B41FA5}">
                      <a16:colId xmlns:a16="http://schemas.microsoft.com/office/drawing/2014/main" val="2606967845"/>
                    </a:ext>
                  </a:extLst>
                </a:gridCol>
                <a:gridCol w="388845">
                  <a:extLst>
                    <a:ext uri="{9D8B030D-6E8A-4147-A177-3AD203B41FA5}">
                      <a16:colId xmlns:a16="http://schemas.microsoft.com/office/drawing/2014/main" val="3522766295"/>
                    </a:ext>
                  </a:extLst>
                </a:gridCol>
              </a:tblGrid>
              <a:tr h="213177">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mj-lt"/>
                          <a:ea typeface="+mn-ea"/>
                          <a:cs typeface="Segoe UI Semilight" panose="020B0402040204020203" pitchFamily="34" charset="0"/>
                        </a:rPr>
                        <a:t>          </a:t>
                      </a:r>
                    </a:p>
                  </a:txBody>
                  <a:tcPr marL="182880" marR="0" marT="0" anchor="b">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April</a:t>
                      </a:r>
                    </a:p>
                  </a:txBody>
                  <a:tcPr marL="0" marR="0" marT="0" marB="0" anchor="ctr">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May </a:t>
                      </a:r>
                    </a:p>
                  </a:txBody>
                  <a:tcPr marL="0" marR="0" marT="0" marB="0" anchor="ctr">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June</a:t>
                      </a:r>
                    </a:p>
                  </a:txBody>
                  <a:tcPr marL="0" marR="0" marT="0" marB="0" anchor="ctr">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July</a:t>
                      </a:r>
                    </a:p>
                  </a:txBody>
                  <a:tcPr marL="0" marR="0" marT="0" marB="0" anchor="ctr">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August</a:t>
                      </a:r>
                    </a:p>
                  </a:txBody>
                  <a:tcPr marL="0" marR="0" marT="0" marB="0" anchor="ctr">
                    <a:lnL w="12700" cmpd="sng">
                      <a:noFill/>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1137271"/>
                  </a:ext>
                </a:extLst>
              </a:tr>
              <a:tr h="242998">
                <a:tc>
                  <a:txBody>
                    <a:bodyPr/>
                    <a:lstStyle/>
                    <a:p>
                      <a:pPr marL="0" algn="ctr" defTabSz="914367" rtl="0" eaLnBrk="1" latinLnBrk="0" hangingPunct="1"/>
                      <a:r>
                        <a:rPr lang="en-US" sz="900" b="0" kern="1200">
                          <a:solidFill>
                            <a:schemeClr val="accent1"/>
                          </a:solidFill>
                          <a:latin typeface="Segoe UI Semibold" panose="020B0702040204020203" pitchFamily="34" charset="0"/>
                          <a:ea typeface="+mn-ea"/>
                          <a:cs typeface="Segoe UI Semibold" panose="020B0702040204020203" pitchFamily="34" charset="0"/>
                        </a:rPr>
                        <a:t>Status</a:t>
                      </a:r>
                    </a:p>
                  </a:txBody>
                  <a:tcPr marL="0" marR="0" anchor="ctr">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a:solidFill>
                            <a:schemeClr val="accent1"/>
                          </a:solidFill>
                          <a:latin typeface="+mn-lt"/>
                          <a:ea typeface="+mn-ea"/>
                          <a:cs typeface="Segoe UI Semibold" panose="020B0702040204020203" pitchFamily="34" charset="0"/>
                        </a:rPr>
                        <a:t>15-19</a:t>
                      </a:r>
                      <a:endParaRPr lang="en-US" sz="900" b="0" kern="1200">
                        <a:solidFill>
                          <a:schemeClr val="accent1"/>
                        </a:solidFill>
                        <a:latin typeface="Segoe UI Semibold" panose="020B0702040204020203" pitchFamily="34" charset="0"/>
                        <a:ea typeface="+mn-ea"/>
                        <a:cs typeface="Segoe UI Semibold" panose="020B0702040204020203" pitchFamily="34" charset="0"/>
                      </a:endParaRP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29-30</a:t>
                      </a:r>
                    </a:p>
                  </a:txBody>
                  <a:tcPr marL="0" marR="0" anchor="ctr">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1-3</a:t>
                      </a: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6-10</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13-17</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20-24</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27-31</a:t>
                      </a:r>
                    </a:p>
                  </a:txBody>
                  <a:tcPr marL="0" marR="0" anchor="ctr">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3-7</a:t>
                      </a: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10-14</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17-21</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24-28</a:t>
                      </a:r>
                    </a:p>
                  </a:txBody>
                  <a:tcPr marL="0" marR="0" anchor="ctr">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15-19</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29-31</a:t>
                      </a:r>
                    </a:p>
                  </a:txBody>
                  <a:tcPr marL="0" marR="0" anchor="ctr">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1-2</a:t>
                      </a: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5-9</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12-16</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19-23</a:t>
                      </a:r>
                    </a:p>
                  </a:txBody>
                  <a:tcPr marL="0" marR="0" anchor="ctr">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26-30</a:t>
                      </a:r>
                    </a:p>
                  </a:txBody>
                  <a:tcPr marL="0" marR="0" anchor="ctr">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extLst>
                  <a:ext uri="{0D108BD9-81ED-4DB2-BD59-A6C34878D82A}">
                    <a16:rowId xmlns:a16="http://schemas.microsoft.com/office/drawing/2014/main" val="536795539"/>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44055998"/>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3498186"/>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9080817"/>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28768"/>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49861706"/>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3038966"/>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618376"/>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7777052"/>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838966"/>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8386790"/>
                  </a:ext>
                </a:extLst>
              </a:tr>
              <a:tr h="480027">
                <a:tc>
                  <a:txBody>
                    <a:bodyPr/>
                    <a:lstStyle/>
                    <a:p>
                      <a:endParaRPr lang="en-US"/>
                    </a:p>
                  </a:txBody>
                  <a:tcPr marL="0" marR="0" marT="0" marB="0">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5">
                          <a:lumMod val="40000"/>
                          <a:lumOff val="6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7181068"/>
                  </a:ext>
                </a:extLst>
              </a:tr>
            </a:tbl>
          </a:graphicData>
        </a:graphic>
      </p:graphicFrame>
    </p:spTree>
    <p:extLst>
      <p:ext uri="{BB962C8B-B14F-4D97-AF65-F5344CB8AC3E}">
        <p14:creationId xmlns:p14="http://schemas.microsoft.com/office/powerpoint/2010/main" val="256145187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770DB3-BACD-4526-A927-C4487CD04A1F}"/>
              </a:ext>
            </a:extLst>
          </p:cNvPr>
          <p:cNvSpPr>
            <a:spLocks noGrp="1"/>
          </p:cNvSpPr>
          <p:nvPr>
            <p:ph type="title"/>
          </p:nvPr>
        </p:nvSpPr>
        <p:spPr>
          <a:xfrm>
            <a:off x="91146" y="69850"/>
            <a:ext cx="6775937" cy="899665"/>
          </a:xfr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Segoe UI Semilight" panose="020B0402040204020203" pitchFamily="34" charset="0"/>
                <a:ea typeface="+mn-ea"/>
                <a:cs typeface="Segoe UI Semilight" panose="020B0402040204020203" pitchFamily="34" charset="0"/>
              </a:defRPr>
            </a:lvl1pPr>
          </a:lstStyle>
          <a:p>
            <a:r>
              <a:rPr lang="en-US"/>
              <a:t>Click to edit Master title style</a:t>
            </a:r>
          </a:p>
        </p:txBody>
      </p:sp>
      <p:graphicFrame>
        <p:nvGraphicFramePr>
          <p:cNvPr id="6" name="Table 5">
            <a:extLst>
              <a:ext uri="{FF2B5EF4-FFF2-40B4-BE49-F238E27FC236}">
                <a16:creationId xmlns:a16="http://schemas.microsoft.com/office/drawing/2014/main" id="{3A9BE89B-7AA1-409C-93CD-1D467314BF69}"/>
              </a:ext>
            </a:extLst>
          </p:cNvPr>
          <p:cNvGraphicFramePr>
            <a:graphicFrameLocks noGrp="1"/>
          </p:cNvGraphicFramePr>
          <p:nvPr userDrawn="1"/>
        </p:nvGraphicFramePr>
        <p:xfrm>
          <a:off x="72978" y="1069194"/>
          <a:ext cx="2340864" cy="5736469"/>
        </p:xfrm>
        <a:graphic>
          <a:graphicData uri="http://schemas.openxmlformats.org/drawingml/2006/table">
            <a:tbl>
              <a:tblPr firstRow="1" firstCol="1">
                <a:tableStyleId>{5C22544A-7EE6-4342-B048-85BDC9FD1C3A}</a:tableStyleId>
              </a:tblPr>
              <a:tblGrid>
                <a:gridCol w="731520">
                  <a:extLst>
                    <a:ext uri="{9D8B030D-6E8A-4147-A177-3AD203B41FA5}">
                      <a16:colId xmlns:a16="http://schemas.microsoft.com/office/drawing/2014/main" val="3308710427"/>
                    </a:ext>
                  </a:extLst>
                </a:gridCol>
                <a:gridCol w="777240">
                  <a:extLst>
                    <a:ext uri="{9D8B030D-6E8A-4147-A177-3AD203B41FA5}">
                      <a16:colId xmlns:a16="http://schemas.microsoft.com/office/drawing/2014/main" val="1498915151"/>
                    </a:ext>
                  </a:extLst>
                </a:gridCol>
                <a:gridCol w="832104">
                  <a:extLst>
                    <a:ext uri="{9D8B030D-6E8A-4147-A177-3AD203B41FA5}">
                      <a16:colId xmlns:a16="http://schemas.microsoft.com/office/drawing/2014/main" val="20000"/>
                    </a:ext>
                  </a:extLst>
                </a:gridCol>
              </a:tblGrid>
              <a:tr h="196972">
                <a:tc>
                  <a:txBody>
                    <a:bodyPr/>
                    <a:lstStyle/>
                    <a:p>
                      <a:pPr marL="0" algn="l" defTabSz="914367" rtl="0" eaLnBrk="1" latinLnBrk="0" hangingPunct="1"/>
                      <a:endParaRPr lang="en-US" sz="1000" b="0" kern="1200" baseline="0">
                        <a:solidFill>
                          <a:schemeClr val="accent1"/>
                        </a:solidFill>
                        <a:latin typeface="+mj-lt"/>
                        <a:ea typeface="+mn-ea"/>
                        <a:cs typeface="Segoe UI Semilight" panose="020B0402040204020203" pitchFamily="34" charset="0"/>
                      </a:endParaRPr>
                    </a:p>
                  </a:txBody>
                  <a:tcPr marL="45720" marR="0" marT="31173" marB="31173" anchor="b">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Sub-workstream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33860312"/>
                  </a:ext>
                </a:extLst>
              </a:tr>
              <a:tr h="226015">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lnB w="12700" cmpd="sng">
                      <a:noFill/>
                    </a:lnB>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extLst>
                  <a:ext uri="{0D108BD9-81ED-4DB2-BD59-A6C34878D82A}">
                    <a16:rowId xmlns:a16="http://schemas.microsoft.com/office/drawing/2014/main" val="385588680"/>
                  </a:ext>
                </a:extLst>
              </a:tr>
              <a:tr h="481428">
                <a:tc rowSpan="11">
                  <a:txBody>
                    <a:bodyPr/>
                    <a:lstStyle/>
                    <a:p>
                      <a:pPr marL="0" algn="ctr" defTabSz="914367" rtl="0" eaLnBrk="1" latinLnBrk="0" hangingPunct="1"/>
                      <a:r>
                        <a:rPr lang="en-US" sz="1000" b="0" kern="1200" baseline="0">
                          <a:solidFill>
                            <a:schemeClr val="bg1"/>
                          </a:solidFill>
                          <a:latin typeface="Segoe UI Semibold" panose="020B0702040204020203" pitchFamily="34" charset="0"/>
                          <a:ea typeface="+mn-ea"/>
                          <a:cs typeface="Segoe UI Semibold" panose="020B0702040204020203" pitchFamily="34" charset="0"/>
                        </a:rPr>
                        <a:t>First-party offers strategy and execution</a:t>
                      </a: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Framework development</a:t>
                      </a:r>
                    </a:p>
                  </a:txBody>
                  <a:tcPr marL="45720" marR="31484" marT="31173" marB="31173" anchor="ctr">
                    <a:lnL w="12700"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FD-01: Executive engagement</a:t>
                      </a:r>
                    </a:p>
                  </a:txBody>
                  <a:tcPr marL="45720" marR="31484" marT="31173" marB="31173" anchor="ctr">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10093430"/>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FD-02: Offers strategy v-team</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54170147"/>
                  </a:ext>
                </a:extLst>
              </a:tr>
              <a:tr h="481428">
                <a:tc vMerge="1">
                  <a:txBody>
                    <a:bodyPr/>
                    <a:lstStyle/>
                    <a:p>
                      <a:endParaRPr lang="en-US"/>
                    </a:p>
                  </a:txBody>
                  <a:tcPr>
                    <a:lnT w="12700" cmpd="sng">
                      <a:noFill/>
                    </a:lnT>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Offer evaluation and review </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OE-01: Offer data aggregation</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04781979"/>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Offer assessment</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18071676"/>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Offer decision review</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01290269"/>
                  </a:ext>
                </a:extLst>
              </a:tr>
              <a:tr h="481428">
                <a:tc vMerge="1">
                  <a:txBody>
                    <a:bodyPr/>
                    <a:lstStyle/>
                    <a:p>
                      <a:pPr marL="0" algn="l" defTabSz="914367" rtl="0" eaLnBrk="1" latinLnBrk="0" hangingPunct="1"/>
                      <a:endParaRPr lang="en-US" sz="1000" b="0" kern="1200" baseline="0">
                        <a:solidFill>
                          <a:schemeClr val="bg2">
                            <a:lumMod val="10000"/>
                          </a:schemeClr>
                        </a:solidFill>
                        <a:latin typeface="+mj-lt"/>
                        <a:ea typeface="+mn-ea"/>
                        <a:cs typeface="Segoe UI Semilight" panose="020B0402040204020203" pitchFamily="34" charset="0"/>
                      </a:endParaRPr>
                    </a:p>
                  </a:txBody>
                  <a:tcPr marL="45720" marR="31484" marT="31173" marB="31173" anchor="ctr">
                    <a:solidFill>
                      <a:schemeClr val="accent2"/>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Initiative communications</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IC-01: Internal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20965238"/>
                  </a:ext>
                </a:extLst>
              </a:tr>
              <a:tr h="481428">
                <a:tc vMerge="1">
                  <a:txBody>
                    <a:bodyPr/>
                    <a:lstStyle/>
                    <a:p>
                      <a:endParaRPr lang="en-US"/>
                    </a:p>
                  </a:txBody>
                  <a:tcPr/>
                </a:tc>
                <a:tc vMerge="1">
                  <a:txBody>
                    <a:bodyPr/>
                    <a:lstStyle/>
                    <a:p>
                      <a:pPr marL="0" algn="l" defTabSz="914367" rtl="0" eaLnBrk="1" latinLnBrk="0" hangingPunct="1"/>
                      <a:endParaRPr lang="en-US" sz="700" b="1"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IC-01: External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23650726"/>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Operations and engineering </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OE-01: AppSource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72592352"/>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Azure Marketplace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78919531"/>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Store for Business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15953212"/>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Project management</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PM-01: General PMO</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22004859"/>
                  </a:ext>
                </a:extLst>
              </a:tr>
            </a:tbl>
          </a:graphicData>
        </a:graphic>
      </p:graphicFrame>
      <p:graphicFrame>
        <p:nvGraphicFramePr>
          <p:cNvPr id="4" name="Table 3">
            <a:extLst>
              <a:ext uri="{FF2B5EF4-FFF2-40B4-BE49-F238E27FC236}">
                <a16:creationId xmlns:a16="http://schemas.microsoft.com/office/drawing/2014/main" id="{97E08112-CACD-44C2-A650-14D635D8B3DF}"/>
              </a:ext>
            </a:extLst>
          </p:cNvPr>
          <p:cNvGraphicFramePr>
            <a:graphicFrameLocks noGrp="1"/>
          </p:cNvGraphicFramePr>
          <p:nvPr userDrawn="1"/>
        </p:nvGraphicFramePr>
        <p:xfrm>
          <a:off x="2413841" y="1069194"/>
          <a:ext cx="9635288" cy="5736472"/>
        </p:xfrm>
        <a:graphic>
          <a:graphicData uri="http://schemas.openxmlformats.org/drawingml/2006/table">
            <a:tbl>
              <a:tblPr firstRow="1" firstCol="1">
                <a:tableStyleId>{5C22544A-7EE6-4342-B048-85BDC9FD1C3A}</a:tableStyleId>
              </a:tblPr>
              <a:tblGrid>
                <a:gridCol w="427112">
                  <a:extLst>
                    <a:ext uri="{9D8B030D-6E8A-4147-A177-3AD203B41FA5}">
                      <a16:colId xmlns:a16="http://schemas.microsoft.com/office/drawing/2014/main" val="2797068579"/>
                    </a:ext>
                  </a:extLst>
                </a:gridCol>
                <a:gridCol w="418932">
                  <a:extLst>
                    <a:ext uri="{9D8B030D-6E8A-4147-A177-3AD203B41FA5}">
                      <a16:colId xmlns:a16="http://schemas.microsoft.com/office/drawing/2014/main" val="2130599912"/>
                    </a:ext>
                  </a:extLst>
                </a:gridCol>
                <a:gridCol w="418932">
                  <a:extLst>
                    <a:ext uri="{9D8B030D-6E8A-4147-A177-3AD203B41FA5}">
                      <a16:colId xmlns:a16="http://schemas.microsoft.com/office/drawing/2014/main" val="1406171169"/>
                    </a:ext>
                  </a:extLst>
                </a:gridCol>
                <a:gridCol w="418932">
                  <a:extLst>
                    <a:ext uri="{9D8B030D-6E8A-4147-A177-3AD203B41FA5}">
                      <a16:colId xmlns:a16="http://schemas.microsoft.com/office/drawing/2014/main" val="2115653950"/>
                    </a:ext>
                  </a:extLst>
                </a:gridCol>
                <a:gridCol w="418932">
                  <a:extLst>
                    <a:ext uri="{9D8B030D-6E8A-4147-A177-3AD203B41FA5}">
                      <a16:colId xmlns:a16="http://schemas.microsoft.com/office/drawing/2014/main" val="1589432526"/>
                    </a:ext>
                  </a:extLst>
                </a:gridCol>
                <a:gridCol w="207384">
                  <a:extLst>
                    <a:ext uri="{9D8B030D-6E8A-4147-A177-3AD203B41FA5}">
                      <a16:colId xmlns:a16="http://schemas.microsoft.com/office/drawing/2014/main" val="3064937867"/>
                    </a:ext>
                  </a:extLst>
                </a:gridCol>
                <a:gridCol w="207384">
                  <a:extLst>
                    <a:ext uri="{9D8B030D-6E8A-4147-A177-3AD203B41FA5}">
                      <a16:colId xmlns:a16="http://schemas.microsoft.com/office/drawing/2014/main" val="990787641"/>
                    </a:ext>
                  </a:extLst>
                </a:gridCol>
                <a:gridCol w="418932">
                  <a:extLst>
                    <a:ext uri="{9D8B030D-6E8A-4147-A177-3AD203B41FA5}">
                      <a16:colId xmlns:a16="http://schemas.microsoft.com/office/drawing/2014/main" val="719483242"/>
                    </a:ext>
                  </a:extLst>
                </a:gridCol>
                <a:gridCol w="418932">
                  <a:extLst>
                    <a:ext uri="{9D8B030D-6E8A-4147-A177-3AD203B41FA5}">
                      <a16:colId xmlns:a16="http://schemas.microsoft.com/office/drawing/2014/main" val="1465732525"/>
                    </a:ext>
                  </a:extLst>
                </a:gridCol>
                <a:gridCol w="418932">
                  <a:extLst>
                    <a:ext uri="{9D8B030D-6E8A-4147-A177-3AD203B41FA5}">
                      <a16:colId xmlns:a16="http://schemas.microsoft.com/office/drawing/2014/main" val="4194362949"/>
                    </a:ext>
                  </a:extLst>
                </a:gridCol>
                <a:gridCol w="418932">
                  <a:extLst>
                    <a:ext uri="{9D8B030D-6E8A-4147-A177-3AD203B41FA5}">
                      <a16:colId xmlns:a16="http://schemas.microsoft.com/office/drawing/2014/main" val="658537199"/>
                    </a:ext>
                  </a:extLst>
                </a:gridCol>
                <a:gridCol w="418932">
                  <a:extLst>
                    <a:ext uri="{9D8B030D-6E8A-4147-A177-3AD203B41FA5}">
                      <a16:colId xmlns:a16="http://schemas.microsoft.com/office/drawing/2014/main" val="2765020771"/>
                    </a:ext>
                  </a:extLst>
                </a:gridCol>
                <a:gridCol w="418932">
                  <a:extLst>
                    <a:ext uri="{9D8B030D-6E8A-4147-A177-3AD203B41FA5}">
                      <a16:colId xmlns:a16="http://schemas.microsoft.com/office/drawing/2014/main" val="1955557946"/>
                    </a:ext>
                  </a:extLst>
                </a:gridCol>
                <a:gridCol w="418932">
                  <a:extLst>
                    <a:ext uri="{9D8B030D-6E8A-4147-A177-3AD203B41FA5}">
                      <a16:colId xmlns:a16="http://schemas.microsoft.com/office/drawing/2014/main" val="667003139"/>
                    </a:ext>
                  </a:extLst>
                </a:gridCol>
                <a:gridCol w="418932">
                  <a:extLst>
                    <a:ext uri="{9D8B030D-6E8A-4147-A177-3AD203B41FA5}">
                      <a16:colId xmlns:a16="http://schemas.microsoft.com/office/drawing/2014/main" val="1588275220"/>
                    </a:ext>
                  </a:extLst>
                </a:gridCol>
                <a:gridCol w="418932">
                  <a:extLst>
                    <a:ext uri="{9D8B030D-6E8A-4147-A177-3AD203B41FA5}">
                      <a16:colId xmlns:a16="http://schemas.microsoft.com/office/drawing/2014/main" val="1268477565"/>
                    </a:ext>
                  </a:extLst>
                </a:gridCol>
                <a:gridCol w="418932">
                  <a:extLst>
                    <a:ext uri="{9D8B030D-6E8A-4147-A177-3AD203B41FA5}">
                      <a16:colId xmlns:a16="http://schemas.microsoft.com/office/drawing/2014/main" val="459921335"/>
                    </a:ext>
                  </a:extLst>
                </a:gridCol>
                <a:gridCol w="418932">
                  <a:extLst>
                    <a:ext uri="{9D8B030D-6E8A-4147-A177-3AD203B41FA5}">
                      <a16:colId xmlns:a16="http://schemas.microsoft.com/office/drawing/2014/main" val="22019749"/>
                    </a:ext>
                  </a:extLst>
                </a:gridCol>
                <a:gridCol w="418932">
                  <a:extLst>
                    <a:ext uri="{9D8B030D-6E8A-4147-A177-3AD203B41FA5}">
                      <a16:colId xmlns:a16="http://schemas.microsoft.com/office/drawing/2014/main" val="3074692161"/>
                    </a:ext>
                  </a:extLst>
                </a:gridCol>
                <a:gridCol w="207384">
                  <a:extLst>
                    <a:ext uri="{9D8B030D-6E8A-4147-A177-3AD203B41FA5}">
                      <a16:colId xmlns:a16="http://schemas.microsoft.com/office/drawing/2014/main" val="2402949007"/>
                    </a:ext>
                  </a:extLst>
                </a:gridCol>
                <a:gridCol w="207384">
                  <a:extLst>
                    <a:ext uri="{9D8B030D-6E8A-4147-A177-3AD203B41FA5}">
                      <a16:colId xmlns:a16="http://schemas.microsoft.com/office/drawing/2014/main" val="2486520570"/>
                    </a:ext>
                  </a:extLst>
                </a:gridCol>
                <a:gridCol w="418932">
                  <a:extLst>
                    <a:ext uri="{9D8B030D-6E8A-4147-A177-3AD203B41FA5}">
                      <a16:colId xmlns:a16="http://schemas.microsoft.com/office/drawing/2014/main" val="3597984162"/>
                    </a:ext>
                  </a:extLst>
                </a:gridCol>
                <a:gridCol w="418932">
                  <a:extLst>
                    <a:ext uri="{9D8B030D-6E8A-4147-A177-3AD203B41FA5}">
                      <a16:colId xmlns:a16="http://schemas.microsoft.com/office/drawing/2014/main" val="3594557219"/>
                    </a:ext>
                  </a:extLst>
                </a:gridCol>
                <a:gridCol w="418932">
                  <a:extLst>
                    <a:ext uri="{9D8B030D-6E8A-4147-A177-3AD203B41FA5}">
                      <a16:colId xmlns:a16="http://schemas.microsoft.com/office/drawing/2014/main" val="2606967845"/>
                    </a:ext>
                  </a:extLst>
                </a:gridCol>
                <a:gridCol w="418932">
                  <a:extLst>
                    <a:ext uri="{9D8B030D-6E8A-4147-A177-3AD203B41FA5}">
                      <a16:colId xmlns:a16="http://schemas.microsoft.com/office/drawing/2014/main" val="3522766295"/>
                    </a:ext>
                  </a:extLst>
                </a:gridCol>
              </a:tblGrid>
              <a:tr h="213177">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mj-lt"/>
                          <a:ea typeface="+mn-ea"/>
                          <a:cs typeface="Segoe UI Semilight" panose="020B0402040204020203" pitchFamily="34" charset="0"/>
                        </a:rPr>
                        <a:t>          </a:t>
                      </a:r>
                    </a:p>
                  </a:txBody>
                  <a:tcPr marL="182880" marR="0" marT="0" anchor="b">
                    <a:lnL w="12700" cmpd="sng">
                      <a:noFill/>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April</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May </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June</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July</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August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1137271"/>
                  </a:ext>
                </a:extLst>
              </a:tr>
              <a:tr h="242998">
                <a:tc>
                  <a:txBody>
                    <a:bodyPr/>
                    <a:lstStyle/>
                    <a:p>
                      <a:pPr marL="0" algn="ctr" defTabSz="914367" rtl="0" eaLnBrk="1" latinLnBrk="0" hangingPunct="1"/>
                      <a:r>
                        <a:rPr lang="en-US" sz="900" b="0" kern="1200">
                          <a:solidFill>
                            <a:schemeClr val="accent1"/>
                          </a:solidFill>
                          <a:latin typeface="Segoe UI Semibold" panose="020B0702040204020203" pitchFamily="34" charset="0"/>
                          <a:ea typeface="+mn-ea"/>
                          <a:cs typeface="Segoe UI Semibold" panose="020B0702040204020203" pitchFamily="34" charset="0"/>
                        </a:rPr>
                        <a:t>Status</a:t>
                      </a:r>
                    </a:p>
                  </a:txBody>
                  <a:tcPr marL="0" marR="0" anchor="ctr">
                    <a:lnR w="1905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a:solidFill>
                            <a:schemeClr val="accent1"/>
                          </a:solidFill>
                          <a:latin typeface="+mn-lt"/>
                          <a:ea typeface="+mn-ea"/>
                          <a:cs typeface="Segoe UI Semibold" panose="020B0702040204020203" pitchFamily="34" charset="0"/>
                        </a:rPr>
                        <a:t>15-19</a:t>
                      </a:r>
                      <a:endParaRPr lang="en-US" sz="900" b="0" kern="1200">
                        <a:solidFill>
                          <a:schemeClr val="accent1"/>
                        </a:solidFill>
                        <a:latin typeface="Segoe UI Semibold" panose="020B0702040204020203" pitchFamily="34" charset="0"/>
                        <a:ea typeface="+mn-ea"/>
                        <a:cs typeface="Segoe UI Semibold" panose="020B0702040204020203" pitchFamily="34" charset="0"/>
                      </a:endParaRP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gridSpan="2">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29-3</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hMerge="1">
                  <a:txBody>
                    <a:bodyPr/>
                    <a:lstStyle/>
                    <a:p>
                      <a:pPr marL="0" algn="ctr" defTabSz="914367" rtl="0" eaLnBrk="1" latinLnBrk="0" hangingPunct="1"/>
                      <a:endParaRPr lang="en-US" sz="900" b="0" kern="1200">
                        <a:solidFill>
                          <a:schemeClr val="accent1"/>
                        </a:solidFill>
                        <a:latin typeface="+mn-lt"/>
                        <a:ea typeface="+mn-ea"/>
                        <a:cs typeface="Segoe UI Semibold" panose="020B0702040204020203" pitchFamily="34" charset="0"/>
                      </a:endParaRP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6-10</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13-17</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20-24</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27-31</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3-7</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10-14</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17-21</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24-28</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15-19</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gridSpan="2">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hMerge="1">
                  <a:txBody>
                    <a:bodyPr/>
                    <a:lstStyle/>
                    <a:p>
                      <a:pPr marL="0" algn="ctr" defTabSz="914367" rtl="0" eaLnBrk="1" latinLnBrk="0" hangingPunct="1"/>
                      <a:endParaRPr lang="en-US" sz="900" b="0" kern="1200">
                        <a:solidFill>
                          <a:schemeClr val="accent1"/>
                        </a:solidFill>
                        <a:latin typeface="+mn-lt"/>
                        <a:ea typeface="+mn-ea"/>
                        <a:cs typeface="Segoe UI Semibold" panose="020B0702040204020203" pitchFamily="34" charset="0"/>
                      </a:endParaRP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5-9</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12-16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19-23</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26-30</a:t>
                      </a:r>
                    </a:p>
                  </a:txBody>
                  <a:tcPr marL="0" marR="0" anchor="ctr">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extLst>
                  <a:ext uri="{0D108BD9-81ED-4DB2-BD59-A6C34878D82A}">
                    <a16:rowId xmlns:a16="http://schemas.microsoft.com/office/drawing/2014/main" val="536795539"/>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44055998"/>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349818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9080817"/>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28768"/>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4986170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303896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61837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7777052"/>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83896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8386790"/>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7181068"/>
                  </a:ext>
                </a:extLst>
              </a:tr>
            </a:tbl>
          </a:graphicData>
        </a:graphic>
      </p:graphicFrame>
    </p:spTree>
    <p:extLst>
      <p:ext uri="{BB962C8B-B14F-4D97-AF65-F5344CB8AC3E}">
        <p14:creationId xmlns:p14="http://schemas.microsoft.com/office/powerpoint/2010/main" val="30125849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770DB3-BACD-4526-A927-C4487CD04A1F}"/>
              </a:ext>
            </a:extLst>
          </p:cNvPr>
          <p:cNvSpPr>
            <a:spLocks noGrp="1"/>
          </p:cNvSpPr>
          <p:nvPr>
            <p:ph type="title"/>
          </p:nvPr>
        </p:nvSpPr>
        <p:spPr>
          <a:xfrm>
            <a:off x="91146" y="69850"/>
            <a:ext cx="6775937" cy="899665"/>
          </a:xfr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Segoe UI Semilight" panose="020B0402040204020203" pitchFamily="34" charset="0"/>
                <a:ea typeface="+mn-ea"/>
                <a:cs typeface="Segoe UI Semilight" panose="020B0402040204020203" pitchFamily="34" charset="0"/>
              </a:defRPr>
            </a:lvl1pPr>
          </a:lstStyle>
          <a:p>
            <a:r>
              <a:rPr lang="en-US"/>
              <a:t>Click to edit Master title style</a:t>
            </a:r>
          </a:p>
        </p:txBody>
      </p:sp>
      <p:graphicFrame>
        <p:nvGraphicFramePr>
          <p:cNvPr id="6" name="Table 5">
            <a:extLst>
              <a:ext uri="{FF2B5EF4-FFF2-40B4-BE49-F238E27FC236}">
                <a16:creationId xmlns:a16="http://schemas.microsoft.com/office/drawing/2014/main" id="{3A9BE89B-7AA1-409C-93CD-1D467314BF69}"/>
              </a:ext>
            </a:extLst>
          </p:cNvPr>
          <p:cNvGraphicFramePr>
            <a:graphicFrameLocks noGrp="1"/>
          </p:cNvGraphicFramePr>
          <p:nvPr userDrawn="1"/>
        </p:nvGraphicFramePr>
        <p:xfrm>
          <a:off x="72978" y="1069194"/>
          <a:ext cx="2340864" cy="5736469"/>
        </p:xfrm>
        <a:graphic>
          <a:graphicData uri="http://schemas.openxmlformats.org/drawingml/2006/table">
            <a:tbl>
              <a:tblPr firstRow="1" firstCol="1">
                <a:tableStyleId>{5C22544A-7EE6-4342-B048-85BDC9FD1C3A}</a:tableStyleId>
              </a:tblPr>
              <a:tblGrid>
                <a:gridCol w="731520">
                  <a:extLst>
                    <a:ext uri="{9D8B030D-6E8A-4147-A177-3AD203B41FA5}">
                      <a16:colId xmlns:a16="http://schemas.microsoft.com/office/drawing/2014/main" val="3308710427"/>
                    </a:ext>
                  </a:extLst>
                </a:gridCol>
                <a:gridCol w="777240">
                  <a:extLst>
                    <a:ext uri="{9D8B030D-6E8A-4147-A177-3AD203B41FA5}">
                      <a16:colId xmlns:a16="http://schemas.microsoft.com/office/drawing/2014/main" val="1498915151"/>
                    </a:ext>
                  </a:extLst>
                </a:gridCol>
                <a:gridCol w="832104">
                  <a:extLst>
                    <a:ext uri="{9D8B030D-6E8A-4147-A177-3AD203B41FA5}">
                      <a16:colId xmlns:a16="http://schemas.microsoft.com/office/drawing/2014/main" val="20000"/>
                    </a:ext>
                  </a:extLst>
                </a:gridCol>
              </a:tblGrid>
              <a:tr h="196972">
                <a:tc>
                  <a:txBody>
                    <a:bodyPr/>
                    <a:lstStyle/>
                    <a:p>
                      <a:pPr marL="0" algn="l" defTabSz="914367" rtl="0" eaLnBrk="1" latinLnBrk="0" hangingPunct="1"/>
                      <a:endParaRPr lang="en-US" sz="1000" b="0" kern="1200" baseline="0">
                        <a:solidFill>
                          <a:schemeClr val="accent1"/>
                        </a:solidFill>
                        <a:latin typeface="+mj-lt"/>
                        <a:ea typeface="+mn-ea"/>
                        <a:cs typeface="Segoe UI Semilight" panose="020B0402040204020203" pitchFamily="34" charset="0"/>
                      </a:endParaRPr>
                    </a:p>
                  </a:txBody>
                  <a:tcPr marL="45720" marR="0" marT="31173" marB="31173" anchor="b">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tc>
                  <a:txBody>
                    <a:bodyPr/>
                    <a:lstStyle/>
                    <a:p>
                      <a:pPr algn="l"/>
                      <a:r>
                        <a:rPr lang="en-US" sz="900" b="0" kern="1200" baseline="0">
                          <a:solidFill>
                            <a:schemeClr val="accent1"/>
                          </a:solidFill>
                          <a:latin typeface="+mj-lt"/>
                          <a:ea typeface="+mn-ea"/>
                          <a:cs typeface="Segoe UI Semilight" panose="020B0402040204020203" pitchFamily="34" charset="0"/>
                        </a:rPr>
                        <a:t>Sub-workstream</a:t>
                      </a:r>
                    </a:p>
                  </a:txBody>
                  <a:tcPr marL="45720" marR="0" marT="31173" marB="31173" anchor="b">
                    <a:lnL w="12700" cmpd="sng">
                      <a:noFill/>
                    </a:lnL>
                    <a:lnR w="12700" cmpd="sng">
                      <a:noFill/>
                    </a:lnR>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33860312"/>
                  </a:ext>
                </a:extLst>
              </a:tr>
              <a:tr h="226015">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lnB w="12700" cmpd="sng">
                      <a:noFill/>
                    </a:lnB>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tc>
                  <a:txBody>
                    <a:bodyPr/>
                    <a:lstStyle/>
                    <a:p>
                      <a:pPr marL="0" algn="ctr" defTabSz="914367" rtl="0" eaLnBrk="1" latinLnBrk="0" hangingPunct="1"/>
                      <a:endParaRPr lang="en-US" sz="1000" kern="1200">
                        <a:solidFill>
                          <a:schemeClr val="accent2"/>
                        </a:solidFill>
                        <a:latin typeface="+mn-lt"/>
                        <a:ea typeface="+mn-ea"/>
                        <a:cs typeface="+mn-cs"/>
                      </a:endParaRPr>
                    </a:p>
                  </a:txBody>
                  <a:tcPr marL="45720" marR="31484" marT="31173" marB="31173" anchor="ctr">
                    <a:lnT w="28575" cap="flat" cmpd="sng" algn="ctr">
                      <a:solidFill>
                        <a:schemeClr val="accent1"/>
                      </a:solidFill>
                      <a:prstDash val="solid"/>
                      <a:round/>
                      <a:headEnd type="none" w="med" len="med"/>
                      <a:tailEnd type="none" w="med" len="med"/>
                    </a:lnT>
                    <a:solidFill>
                      <a:srgbClr val="F2F2F2"/>
                    </a:solidFill>
                  </a:tcPr>
                </a:tc>
                <a:extLst>
                  <a:ext uri="{0D108BD9-81ED-4DB2-BD59-A6C34878D82A}">
                    <a16:rowId xmlns:a16="http://schemas.microsoft.com/office/drawing/2014/main" val="385588680"/>
                  </a:ext>
                </a:extLst>
              </a:tr>
              <a:tr h="481428">
                <a:tc rowSpan="11">
                  <a:txBody>
                    <a:bodyPr/>
                    <a:lstStyle/>
                    <a:p>
                      <a:pPr marL="0" algn="ctr" defTabSz="914367" rtl="0" eaLnBrk="1" latinLnBrk="0" hangingPunct="1"/>
                      <a:r>
                        <a:rPr lang="en-US" sz="1000" b="0" kern="1200" baseline="0">
                          <a:solidFill>
                            <a:schemeClr val="bg1"/>
                          </a:solidFill>
                          <a:latin typeface="Segoe UI Semibold" panose="020B0702040204020203" pitchFamily="34" charset="0"/>
                          <a:ea typeface="+mn-ea"/>
                          <a:cs typeface="Segoe UI Semibold" panose="020B0702040204020203" pitchFamily="34" charset="0"/>
                        </a:rPr>
                        <a:t>First-party offers strategy and execution</a:t>
                      </a: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Framework development</a:t>
                      </a:r>
                    </a:p>
                  </a:txBody>
                  <a:tcPr marL="45720" marR="31484" marT="31173" marB="31173" anchor="ctr">
                    <a:lnL w="12700"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FD-01: Executive engagement</a:t>
                      </a:r>
                    </a:p>
                  </a:txBody>
                  <a:tcPr marL="45720" marR="31484" marT="31173" marB="31173" anchor="ctr">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10093430"/>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FD-02: Offers strategy v-team</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54170147"/>
                  </a:ext>
                </a:extLst>
              </a:tr>
              <a:tr h="481428">
                <a:tc vMerge="1">
                  <a:txBody>
                    <a:bodyPr/>
                    <a:lstStyle/>
                    <a:p>
                      <a:endParaRPr lang="en-US"/>
                    </a:p>
                  </a:txBody>
                  <a:tcPr>
                    <a:lnT w="12700" cmpd="sng">
                      <a:noFill/>
                    </a:lnT>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Offer evaluation and review </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OE-01: Offer data aggregation</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04781979"/>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Offer assessment</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18071676"/>
                  </a:ext>
                </a:extLst>
              </a:tr>
              <a:tr h="481428">
                <a:tc vMerge="1">
                  <a:txBody>
                    <a:bodyPr/>
                    <a:lstStyle/>
                    <a:p>
                      <a:endParaRPr lang="en-US"/>
                    </a:p>
                  </a:txBody>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Offer decision review</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01290269"/>
                  </a:ext>
                </a:extLst>
              </a:tr>
              <a:tr h="481428">
                <a:tc vMerge="1">
                  <a:txBody>
                    <a:bodyPr/>
                    <a:lstStyle/>
                    <a:p>
                      <a:pPr marL="0" algn="l" defTabSz="914367" rtl="0" eaLnBrk="1" latinLnBrk="0" hangingPunct="1"/>
                      <a:endParaRPr lang="en-US" sz="1000" b="0" kern="1200" baseline="0">
                        <a:solidFill>
                          <a:schemeClr val="bg2">
                            <a:lumMod val="10000"/>
                          </a:schemeClr>
                        </a:solidFill>
                        <a:latin typeface="+mj-lt"/>
                        <a:ea typeface="+mn-ea"/>
                        <a:cs typeface="Segoe UI Semilight" panose="020B0402040204020203" pitchFamily="34" charset="0"/>
                      </a:endParaRPr>
                    </a:p>
                  </a:txBody>
                  <a:tcPr marL="45720" marR="31484" marT="31173" marB="31173" anchor="ctr">
                    <a:solidFill>
                      <a:schemeClr val="accent2"/>
                    </a:solidFill>
                  </a:tcPr>
                </a:tc>
                <a:tc rowSpan="3">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Operations and engineering </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OE-01: AppSource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20965238"/>
                  </a:ext>
                </a:extLst>
              </a:tr>
              <a:tr h="481428">
                <a:tc vMerge="1">
                  <a:txBody>
                    <a:bodyPr/>
                    <a:lstStyle/>
                    <a:p>
                      <a:endParaRPr lang="en-US"/>
                    </a:p>
                  </a:txBody>
                  <a:tcPr/>
                </a:tc>
                <a:tc vMerge="1">
                  <a:txBody>
                    <a:bodyPr/>
                    <a:lstStyle/>
                    <a:p>
                      <a:pPr marL="0" algn="l" defTabSz="914367" rtl="0" eaLnBrk="1" latinLnBrk="0" hangingPunct="1"/>
                      <a:endParaRPr lang="en-US" sz="700" b="1"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OE-02: Azure Marketplace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23650726"/>
                  </a:ext>
                </a:extLst>
              </a:tr>
              <a:tr h="481428">
                <a:tc vMerge="1">
                  <a:txBody>
                    <a:bodyPr/>
                    <a:lstStyle/>
                    <a:p>
                      <a:endParaRPr lang="en-US"/>
                    </a:p>
                  </a:txBody>
                  <a:tcPr/>
                </a:tc>
                <a:tc vMerge="1">
                  <a:txBody>
                    <a:bodyPr/>
                    <a:lstStyle/>
                    <a:p>
                      <a:pPr marL="0" algn="l" defTabSz="914367" rtl="0" eaLnBrk="1" latinLnBrk="0" hangingPunct="1"/>
                      <a:endParaRPr lang="en-US" sz="700" b="1"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OE-03: Store for Business Updates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65603470"/>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rowSpan="2">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Communications and marketing</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algn="l" defTabSz="914367" rtl="0" eaLnBrk="1" latinLnBrk="0" hangingPunct="1"/>
                      <a:r>
                        <a:rPr lang="en-US" sz="700" b="1" u="none" kern="1200">
                          <a:solidFill>
                            <a:schemeClr val="bg1"/>
                          </a:solidFill>
                          <a:latin typeface="Segoe UI Semibold" panose="020B0702040204020203" pitchFamily="34" charset="0"/>
                          <a:ea typeface="+mn-ea"/>
                          <a:cs typeface="Segoe UI Semibold" panose="020B0702040204020203" pitchFamily="34" charset="0"/>
                        </a:rPr>
                        <a:t>CM-01: Internal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72592352"/>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vMerge="1">
                  <a:txBody>
                    <a:bodyPr/>
                    <a:lstStyle/>
                    <a:p>
                      <a:pPr marL="0" algn="l" defTabSz="914367" rtl="0" eaLnBrk="1" latinLnBrk="0" hangingPunct="1"/>
                      <a:endParaRPr lang="en-US" sz="700" b="0" kern="120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CM-02: External communications</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78919531"/>
                  </a:ext>
                </a:extLst>
              </a:tr>
              <a:tr h="481428">
                <a:tc vMerge="1">
                  <a:txBody>
                    <a:bodyPr/>
                    <a:lstStyle/>
                    <a:p>
                      <a:pPr marL="0" algn="ctr" defTabSz="914367" rtl="0" eaLnBrk="1" latinLnBrk="0" hangingPunct="1"/>
                      <a:endParaRPr lang="en-US" sz="1000" b="0" kern="1200" baseline="0">
                        <a:solidFill>
                          <a:schemeClr val="bg1"/>
                        </a:solidFill>
                        <a:latin typeface="Segoe UI Semibold" panose="020B0702040204020203" pitchFamily="34" charset="0"/>
                        <a:ea typeface="+mn-ea"/>
                        <a:cs typeface="Segoe UI Semibold" panose="020B0702040204020203" pitchFamily="34" charset="0"/>
                      </a:endParaRPr>
                    </a:p>
                  </a:txBody>
                  <a:tcPr marL="45720" marR="31484" marT="31173" marB="31173" vert="vert27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algn="l" defTabSz="914367" rtl="0" eaLnBrk="1" latinLnBrk="0" hangingPunct="1"/>
                      <a:r>
                        <a:rPr lang="en-US" sz="700" b="1" kern="1200">
                          <a:solidFill>
                            <a:schemeClr val="bg1"/>
                          </a:solidFill>
                          <a:latin typeface="Segoe UI Semibold" panose="020B0702040204020203" pitchFamily="34" charset="0"/>
                          <a:ea typeface="+mn-ea"/>
                          <a:cs typeface="Segoe UI Semibold" panose="020B0702040204020203" pitchFamily="34" charset="0"/>
                        </a:rPr>
                        <a:t>Project management</a:t>
                      </a:r>
                    </a:p>
                  </a:txBody>
                  <a:tcPr marL="45720" marR="31484" marT="31173" marB="31173" anchor="ctr">
                    <a:lnL w="12700"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700" b="1" u="none" kern="1200">
                          <a:solidFill>
                            <a:schemeClr val="bg1"/>
                          </a:solidFill>
                          <a:latin typeface="Segoe UI Semibold" panose="020B0702040204020203" pitchFamily="34" charset="0"/>
                          <a:ea typeface="+mn-ea"/>
                          <a:cs typeface="Segoe UI Semibold" panose="020B0702040204020203" pitchFamily="34" charset="0"/>
                        </a:rPr>
                        <a:t>PM-01: General PMO</a:t>
                      </a:r>
                    </a:p>
                  </a:txBody>
                  <a:tcPr marL="45720" marR="31484" marT="31173" marB="31173"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22004859"/>
                  </a:ext>
                </a:extLst>
              </a:tr>
            </a:tbl>
          </a:graphicData>
        </a:graphic>
      </p:graphicFrame>
      <p:graphicFrame>
        <p:nvGraphicFramePr>
          <p:cNvPr id="4" name="Table 3">
            <a:extLst>
              <a:ext uri="{FF2B5EF4-FFF2-40B4-BE49-F238E27FC236}">
                <a16:creationId xmlns:a16="http://schemas.microsoft.com/office/drawing/2014/main" id="{97E08112-CACD-44C2-A650-14D635D8B3DF}"/>
              </a:ext>
            </a:extLst>
          </p:cNvPr>
          <p:cNvGraphicFramePr>
            <a:graphicFrameLocks noGrp="1"/>
          </p:cNvGraphicFramePr>
          <p:nvPr userDrawn="1"/>
        </p:nvGraphicFramePr>
        <p:xfrm>
          <a:off x="2413841" y="1069194"/>
          <a:ext cx="9635288" cy="5736472"/>
        </p:xfrm>
        <a:graphic>
          <a:graphicData uri="http://schemas.openxmlformats.org/drawingml/2006/table">
            <a:tbl>
              <a:tblPr firstRow="1" firstCol="1">
                <a:tableStyleId>{5C22544A-7EE6-4342-B048-85BDC9FD1C3A}</a:tableStyleId>
              </a:tblPr>
              <a:tblGrid>
                <a:gridCol w="427112">
                  <a:extLst>
                    <a:ext uri="{9D8B030D-6E8A-4147-A177-3AD203B41FA5}">
                      <a16:colId xmlns:a16="http://schemas.microsoft.com/office/drawing/2014/main" val="2797068579"/>
                    </a:ext>
                  </a:extLst>
                </a:gridCol>
                <a:gridCol w="418932">
                  <a:extLst>
                    <a:ext uri="{9D8B030D-6E8A-4147-A177-3AD203B41FA5}">
                      <a16:colId xmlns:a16="http://schemas.microsoft.com/office/drawing/2014/main" val="2130599912"/>
                    </a:ext>
                  </a:extLst>
                </a:gridCol>
                <a:gridCol w="418932">
                  <a:extLst>
                    <a:ext uri="{9D8B030D-6E8A-4147-A177-3AD203B41FA5}">
                      <a16:colId xmlns:a16="http://schemas.microsoft.com/office/drawing/2014/main" val="1406171169"/>
                    </a:ext>
                  </a:extLst>
                </a:gridCol>
                <a:gridCol w="418932">
                  <a:extLst>
                    <a:ext uri="{9D8B030D-6E8A-4147-A177-3AD203B41FA5}">
                      <a16:colId xmlns:a16="http://schemas.microsoft.com/office/drawing/2014/main" val="2115653950"/>
                    </a:ext>
                  </a:extLst>
                </a:gridCol>
                <a:gridCol w="418932">
                  <a:extLst>
                    <a:ext uri="{9D8B030D-6E8A-4147-A177-3AD203B41FA5}">
                      <a16:colId xmlns:a16="http://schemas.microsoft.com/office/drawing/2014/main" val="1589432526"/>
                    </a:ext>
                  </a:extLst>
                </a:gridCol>
                <a:gridCol w="207384">
                  <a:extLst>
                    <a:ext uri="{9D8B030D-6E8A-4147-A177-3AD203B41FA5}">
                      <a16:colId xmlns:a16="http://schemas.microsoft.com/office/drawing/2014/main" val="3064937867"/>
                    </a:ext>
                  </a:extLst>
                </a:gridCol>
                <a:gridCol w="207384">
                  <a:extLst>
                    <a:ext uri="{9D8B030D-6E8A-4147-A177-3AD203B41FA5}">
                      <a16:colId xmlns:a16="http://schemas.microsoft.com/office/drawing/2014/main" val="990787641"/>
                    </a:ext>
                  </a:extLst>
                </a:gridCol>
                <a:gridCol w="418932">
                  <a:extLst>
                    <a:ext uri="{9D8B030D-6E8A-4147-A177-3AD203B41FA5}">
                      <a16:colId xmlns:a16="http://schemas.microsoft.com/office/drawing/2014/main" val="719483242"/>
                    </a:ext>
                  </a:extLst>
                </a:gridCol>
                <a:gridCol w="418932">
                  <a:extLst>
                    <a:ext uri="{9D8B030D-6E8A-4147-A177-3AD203B41FA5}">
                      <a16:colId xmlns:a16="http://schemas.microsoft.com/office/drawing/2014/main" val="1465732525"/>
                    </a:ext>
                  </a:extLst>
                </a:gridCol>
                <a:gridCol w="418932">
                  <a:extLst>
                    <a:ext uri="{9D8B030D-6E8A-4147-A177-3AD203B41FA5}">
                      <a16:colId xmlns:a16="http://schemas.microsoft.com/office/drawing/2014/main" val="4194362949"/>
                    </a:ext>
                  </a:extLst>
                </a:gridCol>
                <a:gridCol w="418932">
                  <a:extLst>
                    <a:ext uri="{9D8B030D-6E8A-4147-A177-3AD203B41FA5}">
                      <a16:colId xmlns:a16="http://schemas.microsoft.com/office/drawing/2014/main" val="658537199"/>
                    </a:ext>
                  </a:extLst>
                </a:gridCol>
                <a:gridCol w="418932">
                  <a:extLst>
                    <a:ext uri="{9D8B030D-6E8A-4147-A177-3AD203B41FA5}">
                      <a16:colId xmlns:a16="http://schemas.microsoft.com/office/drawing/2014/main" val="2765020771"/>
                    </a:ext>
                  </a:extLst>
                </a:gridCol>
                <a:gridCol w="418932">
                  <a:extLst>
                    <a:ext uri="{9D8B030D-6E8A-4147-A177-3AD203B41FA5}">
                      <a16:colId xmlns:a16="http://schemas.microsoft.com/office/drawing/2014/main" val="1955557946"/>
                    </a:ext>
                  </a:extLst>
                </a:gridCol>
                <a:gridCol w="418932">
                  <a:extLst>
                    <a:ext uri="{9D8B030D-6E8A-4147-A177-3AD203B41FA5}">
                      <a16:colId xmlns:a16="http://schemas.microsoft.com/office/drawing/2014/main" val="667003139"/>
                    </a:ext>
                  </a:extLst>
                </a:gridCol>
                <a:gridCol w="418932">
                  <a:extLst>
                    <a:ext uri="{9D8B030D-6E8A-4147-A177-3AD203B41FA5}">
                      <a16:colId xmlns:a16="http://schemas.microsoft.com/office/drawing/2014/main" val="1588275220"/>
                    </a:ext>
                  </a:extLst>
                </a:gridCol>
                <a:gridCol w="418932">
                  <a:extLst>
                    <a:ext uri="{9D8B030D-6E8A-4147-A177-3AD203B41FA5}">
                      <a16:colId xmlns:a16="http://schemas.microsoft.com/office/drawing/2014/main" val="1268477565"/>
                    </a:ext>
                  </a:extLst>
                </a:gridCol>
                <a:gridCol w="418932">
                  <a:extLst>
                    <a:ext uri="{9D8B030D-6E8A-4147-A177-3AD203B41FA5}">
                      <a16:colId xmlns:a16="http://schemas.microsoft.com/office/drawing/2014/main" val="459921335"/>
                    </a:ext>
                  </a:extLst>
                </a:gridCol>
                <a:gridCol w="418932">
                  <a:extLst>
                    <a:ext uri="{9D8B030D-6E8A-4147-A177-3AD203B41FA5}">
                      <a16:colId xmlns:a16="http://schemas.microsoft.com/office/drawing/2014/main" val="22019749"/>
                    </a:ext>
                  </a:extLst>
                </a:gridCol>
                <a:gridCol w="418932">
                  <a:extLst>
                    <a:ext uri="{9D8B030D-6E8A-4147-A177-3AD203B41FA5}">
                      <a16:colId xmlns:a16="http://schemas.microsoft.com/office/drawing/2014/main" val="3074692161"/>
                    </a:ext>
                  </a:extLst>
                </a:gridCol>
                <a:gridCol w="207384">
                  <a:extLst>
                    <a:ext uri="{9D8B030D-6E8A-4147-A177-3AD203B41FA5}">
                      <a16:colId xmlns:a16="http://schemas.microsoft.com/office/drawing/2014/main" val="2402949007"/>
                    </a:ext>
                  </a:extLst>
                </a:gridCol>
                <a:gridCol w="207384">
                  <a:extLst>
                    <a:ext uri="{9D8B030D-6E8A-4147-A177-3AD203B41FA5}">
                      <a16:colId xmlns:a16="http://schemas.microsoft.com/office/drawing/2014/main" val="2486520570"/>
                    </a:ext>
                  </a:extLst>
                </a:gridCol>
                <a:gridCol w="418932">
                  <a:extLst>
                    <a:ext uri="{9D8B030D-6E8A-4147-A177-3AD203B41FA5}">
                      <a16:colId xmlns:a16="http://schemas.microsoft.com/office/drawing/2014/main" val="3597984162"/>
                    </a:ext>
                  </a:extLst>
                </a:gridCol>
                <a:gridCol w="418932">
                  <a:extLst>
                    <a:ext uri="{9D8B030D-6E8A-4147-A177-3AD203B41FA5}">
                      <a16:colId xmlns:a16="http://schemas.microsoft.com/office/drawing/2014/main" val="3594557219"/>
                    </a:ext>
                  </a:extLst>
                </a:gridCol>
                <a:gridCol w="418932">
                  <a:extLst>
                    <a:ext uri="{9D8B030D-6E8A-4147-A177-3AD203B41FA5}">
                      <a16:colId xmlns:a16="http://schemas.microsoft.com/office/drawing/2014/main" val="2606967845"/>
                    </a:ext>
                  </a:extLst>
                </a:gridCol>
                <a:gridCol w="418932">
                  <a:extLst>
                    <a:ext uri="{9D8B030D-6E8A-4147-A177-3AD203B41FA5}">
                      <a16:colId xmlns:a16="http://schemas.microsoft.com/office/drawing/2014/main" val="3522766295"/>
                    </a:ext>
                  </a:extLst>
                </a:gridCol>
              </a:tblGrid>
              <a:tr h="213177">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mj-lt"/>
                          <a:ea typeface="+mn-ea"/>
                          <a:cs typeface="Segoe UI Semilight" panose="020B0402040204020203" pitchFamily="34" charset="0"/>
                        </a:rPr>
                        <a:t>          </a:t>
                      </a:r>
                    </a:p>
                  </a:txBody>
                  <a:tcPr marL="182880" marR="0" marT="0" anchor="b">
                    <a:lnL w="12700" cmpd="sng">
                      <a:noFill/>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April</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May </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June</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July</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baseline="0">
                          <a:solidFill>
                            <a:schemeClr val="accent1"/>
                          </a:solidFill>
                          <a:latin typeface="Segoe UI Semibold" panose="020B0702040204020203" pitchFamily="34" charset="0"/>
                          <a:ea typeface="+mn-ea"/>
                          <a:cs typeface="Segoe UI Semibold" panose="020B0702040204020203" pitchFamily="34" charset="0"/>
                        </a:rPr>
                        <a:t>August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1137271"/>
                  </a:ext>
                </a:extLst>
              </a:tr>
              <a:tr h="242998">
                <a:tc>
                  <a:txBody>
                    <a:bodyPr/>
                    <a:lstStyle/>
                    <a:p>
                      <a:pPr marL="0" algn="ctr" defTabSz="914367" rtl="0" eaLnBrk="1" latinLnBrk="0" hangingPunct="1"/>
                      <a:r>
                        <a:rPr lang="en-US" sz="900" b="0" kern="1200">
                          <a:solidFill>
                            <a:schemeClr val="accent1"/>
                          </a:solidFill>
                          <a:latin typeface="Segoe UI Semibold" panose="020B0702040204020203" pitchFamily="34" charset="0"/>
                          <a:ea typeface="+mn-ea"/>
                          <a:cs typeface="Segoe UI Semibold" panose="020B0702040204020203" pitchFamily="34" charset="0"/>
                        </a:rPr>
                        <a:t>Status</a:t>
                      </a:r>
                    </a:p>
                  </a:txBody>
                  <a:tcPr marL="0" marR="0" anchor="ctr">
                    <a:lnR w="1905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0" kern="1200">
                          <a:solidFill>
                            <a:schemeClr val="accent1"/>
                          </a:solidFill>
                          <a:latin typeface="+mn-lt"/>
                          <a:ea typeface="+mn-ea"/>
                          <a:cs typeface="Segoe UI Semibold" panose="020B0702040204020203" pitchFamily="34" charset="0"/>
                        </a:rPr>
                        <a:t>15-19</a:t>
                      </a:r>
                      <a:endParaRPr lang="en-US" sz="900" b="0" kern="1200">
                        <a:solidFill>
                          <a:schemeClr val="accent1"/>
                        </a:solidFill>
                        <a:latin typeface="Segoe UI Semibold" panose="020B0702040204020203" pitchFamily="34" charset="0"/>
                        <a:ea typeface="+mn-ea"/>
                        <a:cs typeface="Segoe UI Semibold" panose="020B0702040204020203" pitchFamily="34" charset="0"/>
                      </a:endParaRP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gridSpan="2">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29-3</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hMerge="1">
                  <a:txBody>
                    <a:bodyPr/>
                    <a:lstStyle/>
                    <a:p>
                      <a:pPr marL="0" algn="ctr" defTabSz="914367" rtl="0" eaLnBrk="1" latinLnBrk="0" hangingPunct="1"/>
                      <a:endParaRPr lang="en-US" sz="900" b="0" kern="1200">
                        <a:solidFill>
                          <a:schemeClr val="accent1"/>
                        </a:solidFill>
                        <a:latin typeface="+mn-lt"/>
                        <a:ea typeface="+mn-ea"/>
                        <a:cs typeface="Segoe UI Semibold" panose="020B0702040204020203" pitchFamily="34" charset="0"/>
                      </a:endParaRP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6-10</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13-17</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20-24</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27-31</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3-7</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10-14</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17-21</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24-28</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7D7D7"/>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8-12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15-19</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22-26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gridSpan="2">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29-2</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hMerge="1">
                  <a:txBody>
                    <a:bodyPr/>
                    <a:lstStyle/>
                    <a:p>
                      <a:pPr marL="0" algn="ctr" defTabSz="914367" rtl="0" eaLnBrk="1" latinLnBrk="0" hangingPunct="1"/>
                      <a:endParaRPr lang="en-US" sz="900" b="0" kern="1200">
                        <a:solidFill>
                          <a:schemeClr val="accent1"/>
                        </a:solidFill>
                        <a:latin typeface="+mn-lt"/>
                        <a:ea typeface="+mn-ea"/>
                        <a:cs typeface="Segoe UI Semibold" panose="020B0702040204020203" pitchFamily="34" charset="0"/>
                      </a:endParaRPr>
                    </a:p>
                  </a:txBody>
                  <a:tcPr marL="0" marR="0" anchor="ctr">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5-9</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12-16</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19-23</a:t>
                      </a:r>
                    </a:p>
                  </a:txBody>
                  <a:tcPr marL="0"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914367" rtl="0" eaLnBrk="1" latinLnBrk="0" hangingPunct="1"/>
                      <a:r>
                        <a:rPr lang="en-US" sz="900" b="0" kern="1200">
                          <a:solidFill>
                            <a:schemeClr val="accent1"/>
                          </a:solidFill>
                          <a:latin typeface="+mn-lt"/>
                          <a:ea typeface="+mn-ea"/>
                          <a:cs typeface="Segoe UI Semibold" panose="020B0702040204020203" pitchFamily="34" charset="0"/>
                        </a:rPr>
                        <a:t>26-30</a:t>
                      </a:r>
                    </a:p>
                  </a:txBody>
                  <a:tcPr marL="0" marR="0" anchor="ctr">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extLst>
                  <a:ext uri="{0D108BD9-81ED-4DB2-BD59-A6C34878D82A}">
                    <a16:rowId xmlns:a16="http://schemas.microsoft.com/office/drawing/2014/main" val="536795539"/>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44055998"/>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349818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9080817"/>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28768"/>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4986170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303896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61837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7777052"/>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838966"/>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8386790"/>
                  </a:ext>
                </a:extLst>
              </a:tr>
              <a:tr h="480027">
                <a:tc>
                  <a:txBody>
                    <a:bodyPr/>
                    <a:lstStyle/>
                    <a:p>
                      <a:endParaRPr lang="en-US"/>
                    </a:p>
                  </a:txBody>
                  <a:tcPr marL="0" marR="0" marT="0" marB="0">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19050" cap="flat" cmpd="sng" algn="ctr">
                      <a:solidFill>
                        <a:schemeClr val="tx2"/>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7D7D7"/>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gridSpan="2">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marL="0" marR="0" marT="0" marB="0">
                    <a:lnL w="12700" cap="flat" cmpd="sng" algn="ctr">
                      <a:solidFill>
                        <a:schemeClr val="tx2"/>
                      </a:solidFill>
                      <a:prstDash val="solid"/>
                      <a:round/>
                      <a:headEnd type="none" w="med" len="med"/>
                      <a:tailEnd type="none" w="med" len="med"/>
                    </a:lnL>
                    <a:lnR w="9525" cap="flat" cmpd="sng" algn="ctr">
                      <a:solidFill>
                        <a:schemeClr val="accent5">
                          <a:lumMod val="40000"/>
                          <a:lumOff val="6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0" marR="0" marT="0" marB="0">
                    <a:lnL w="9525" cap="flat" cmpd="sng" algn="ctr">
                      <a:solidFill>
                        <a:schemeClr val="accent6">
                          <a:lumMod val="9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7181068"/>
                  </a:ext>
                </a:extLst>
              </a:tr>
            </a:tbl>
          </a:graphicData>
        </a:graphic>
      </p:graphicFrame>
      <p:sp>
        <p:nvSpPr>
          <p:cNvPr id="7" name="Rectangle 6">
            <a:extLst>
              <a:ext uri="{FF2B5EF4-FFF2-40B4-BE49-F238E27FC236}">
                <a16:creationId xmlns:a16="http://schemas.microsoft.com/office/drawing/2014/main" id="{39070F3F-03E7-4372-AFBA-F6ED7B3121B5}"/>
              </a:ext>
            </a:extLst>
          </p:cNvPr>
          <p:cNvSpPr/>
          <p:nvPr userDrawn="1"/>
        </p:nvSpPr>
        <p:spPr bwMode="auto">
          <a:xfrm rot="16200000">
            <a:off x="5931239" y="1799375"/>
            <a:ext cx="932304" cy="416259"/>
          </a:xfrm>
          <a:prstGeom prst="rect">
            <a:avLst/>
          </a:prstGeom>
          <a:solidFill>
            <a:schemeClr val="accent1">
              <a:lumMod val="50000"/>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7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AppSource Transactions Begin</a:t>
            </a:r>
          </a:p>
        </p:txBody>
      </p:sp>
      <p:sp>
        <p:nvSpPr>
          <p:cNvPr id="8" name="Rectangle 7">
            <a:extLst>
              <a:ext uri="{FF2B5EF4-FFF2-40B4-BE49-F238E27FC236}">
                <a16:creationId xmlns:a16="http://schemas.microsoft.com/office/drawing/2014/main" id="{6506830B-552C-4641-83D5-9B387D559EB9}"/>
              </a:ext>
            </a:extLst>
          </p:cNvPr>
          <p:cNvSpPr/>
          <p:nvPr userDrawn="1"/>
        </p:nvSpPr>
        <p:spPr bwMode="auto">
          <a:xfrm rot="16200000">
            <a:off x="7603090" y="1799375"/>
            <a:ext cx="932304" cy="416259"/>
          </a:xfrm>
          <a:prstGeom prst="rect">
            <a:avLst/>
          </a:prstGeom>
          <a:solidFill>
            <a:schemeClr val="accent1">
              <a:lumMod val="50000"/>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7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Store for Business goes offline</a:t>
            </a:r>
          </a:p>
        </p:txBody>
      </p:sp>
      <p:sp>
        <p:nvSpPr>
          <p:cNvPr id="9" name="Rectangle 8">
            <a:extLst>
              <a:ext uri="{FF2B5EF4-FFF2-40B4-BE49-F238E27FC236}">
                <a16:creationId xmlns:a16="http://schemas.microsoft.com/office/drawing/2014/main" id="{F18D0EC7-2F37-40EC-8723-986D0E7CD838}"/>
              </a:ext>
            </a:extLst>
          </p:cNvPr>
          <p:cNvSpPr/>
          <p:nvPr userDrawn="1"/>
        </p:nvSpPr>
        <p:spPr bwMode="auto">
          <a:xfrm rot="16200000">
            <a:off x="8858682" y="1799375"/>
            <a:ext cx="932304" cy="416259"/>
          </a:xfrm>
          <a:prstGeom prst="rect">
            <a:avLst/>
          </a:prstGeom>
          <a:solidFill>
            <a:schemeClr val="accent1">
              <a:lumMod val="50000"/>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7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MCM go live at Microsoft Inspire</a:t>
            </a:r>
          </a:p>
        </p:txBody>
      </p:sp>
    </p:spTree>
    <p:extLst>
      <p:ext uri="{BB962C8B-B14F-4D97-AF65-F5344CB8AC3E}">
        <p14:creationId xmlns:p14="http://schemas.microsoft.com/office/powerpoint/2010/main" val="1821417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2708163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748315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94400" y="0"/>
            <a:ext cx="6097600" cy="6858000"/>
          </a:xfrm>
          <a:prstGeom prst="rect">
            <a:avLst/>
          </a:prstGeom>
        </p:spPr>
      </p:pic>
      <p:sp>
        <p:nvSpPr>
          <p:cNvPr id="9" name="Title 1"/>
          <p:cNvSpPr>
            <a:spLocks noGrp="1"/>
          </p:cNvSpPr>
          <p:nvPr>
            <p:ph type="title" hasCustomPrompt="1"/>
          </p:nvPr>
        </p:nvSpPr>
        <p:spPr bwMode="auto">
          <a:xfrm>
            <a:off x="269303" y="2077789"/>
            <a:ext cx="5825213"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927231"/>
            <a:ext cx="5826717" cy="715107"/>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22182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196457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2611168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983765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1697408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1319470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647930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1"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33876694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9626409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0273908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994040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0288119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447402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8761162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23944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867310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845143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175602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26789622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55777304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07801875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6912053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66046768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1"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43036470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86501111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27908092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709687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947590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pic>
        <p:nvPicPr>
          <p:cNvPr id="5" name="Picture 4" descr="Microsoft Inspire event logo">
            <a:extLst>
              <a:ext uri="{FF2B5EF4-FFF2-40B4-BE49-F238E27FC236}">
                <a16:creationId xmlns:a16="http://schemas.microsoft.com/office/drawing/2014/main" id="{5075F494-EE98-49E1-963C-01F96E9051E3}"/>
              </a:ext>
            </a:extLst>
          </p:cNvPr>
          <p:cNvPicPr>
            <a:picLocks noChangeAspect="1"/>
          </p:cNvPicPr>
          <p:nvPr userDrawn="1"/>
        </p:nvPicPr>
        <p:blipFill>
          <a:blip r:embed="rId3"/>
          <a:stretch>
            <a:fillRect/>
          </a:stretch>
        </p:blipFill>
        <p:spPr>
          <a:xfrm>
            <a:off x="599440" y="2913426"/>
            <a:ext cx="2788943" cy="1408176"/>
          </a:xfrm>
          <a:prstGeom prst="rect">
            <a:avLst/>
          </a:prstGeom>
        </p:spPr>
      </p:pic>
      <p:pic>
        <p:nvPicPr>
          <p:cNvPr id="6" name="Picture 5">
            <a:extLst>
              <a:ext uri="{FF2B5EF4-FFF2-40B4-BE49-F238E27FC236}">
                <a16:creationId xmlns:a16="http://schemas.microsoft.com/office/drawing/2014/main" id="{0476A41B-A343-456C-84AD-A9DB8690EDEA}"/>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3" y="0"/>
            <a:ext cx="6712307" cy="6858000"/>
          </a:xfrm>
          <a:prstGeom prst="rect">
            <a:avLst/>
          </a:prstGeom>
        </p:spPr>
      </p:pic>
    </p:spTree>
    <p:extLst>
      <p:ext uri="{BB962C8B-B14F-4D97-AF65-F5344CB8AC3E}">
        <p14:creationId xmlns:p14="http://schemas.microsoft.com/office/powerpoint/2010/main" val="1145754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D8699408-0936-41F4-8656-48EC35288DAB}"/>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401895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6089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964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372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6895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02779681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44446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39853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pic>
        <p:nvPicPr>
          <p:cNvPr id="7" name="Picture 6">
            <a:extLst>
              <a:ext uri="{FF2B5EF4-FFF2-40B4-BE49-F238E27FC236}">
                <a16:creationId xmlns:a16="http://schemas.microsoft.com/office/drawing/2014/main" id="{C36EA944-550A-417D-A035-8AA8EF2141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E7D5DEA1-8060-4C82-8357-8D83C33570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88298942-55B4-469B-A6F1-D0C9D4EF142D}"/>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384282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20E299E8-8FC4-4186-85AF-20CED65463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65AD4D8A-D525-4E6D-B1E6-4FE17236766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914427A-37A4-44C8-A9C3-7DCC03AF0475}"/>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361175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74B3188A-254F-414A-BEA3-F69376596C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AB3E7ED4-D6BE-4715-B767-1DF5BCFCB61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A481962-6118-4A6A-AF3A-946F2EEBB647}"/>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605190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4914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56588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7283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550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32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25351009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9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16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9246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418766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8609642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7378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4987279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9426870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829361"/>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owth Expectation">
    <p:spTree>
      <p:nvGrpSpPr>
        <p:cNvPr id="1" name=""/>
        <p:cNvGrpSpPr/>
        <p:nvPr/>
      </p:nvGrpSpPr>
      <p:grpSpPr>
        <a:xfrm>
          <a:off x="0" y="0"/>
          <a:ext cx="0" cy="0"/>
          <a:chOff x="0" y="0"/>
          <a:chExt cx="0" cy="0"/>
        </a:xfrm>
      </p:grpSpPr>
      <p:sp>
        <p:nvSpPr>
          <p:cNvPr id="2" name="Title 1"/>
          <p:cNvSpPr>
            <a:spLocks noGrp="1"/>
          </p:cNvSpPr>
          <p:nvPr>
            <p:ph type="title"/>
          </p:nvPr>
        </p:nvSpPr>
        <p:spPr>
          <a:xfrm>
            <a:off x="228090" y="227851"/>
            <a:ext cx="11581784" cy="648997"/>
          </a:xfrm>
        </p:spPr>
        <p:txBody>
          <a:bodyPr tIns="45720"/>
          <a:lstStyle/>
          <a:p>
            <a:r>
              <a:rPr lang="en-US"/>
              <a:t>Click to edit Master title style</a:t>
            </a:r>
          </a:p>
        </p:txBody>
      </p:sp>
      <p:sp>
        <p:nvSpPr>
          <p:cNvPr id="3" name="Text Placeholder 3"/>
          <p:cNvSpPr>
            <a:spLocks noGrp="1"/>
          </p:cNvSpPr>
          <p:nvPr>
            <p:ph type="body" sz="quarter" idx="10" hasCustomPrompt="1"/>
          </p:nvPr>
        </p:nvSpPr>
        <p:spPr>
          <a:xfrm>
            <a:off x="228775" y="956213"/>
            <a:ext cx="11581100" cy="501197"/>
          </a:xfrm>
          <a:prstGeom prst="rect">
            <a:avLst/>
          </a:prstGeom>
        </p:spPr>
        <p:txBody>
          <a:bodyPr/>
          <a:lstStyle>
            <a:lvl1pPr marL="0" indent="0">
              <a:buNone/>
              <a:defRPr sz="3137" baseline="0"/>
            </a:lvl1pPr>
            <a:lvl2pPr marL="336082" indent="0">
              <a:buNone/>
              <a:defRPr/>
            </a:lvl2pPr>
            <a:lvl3pPr marL="560136" indent="0">
              <a:buNone/>
              <a:defRPr/>
            </a:lvl3pPr>
            <a:lvl4pPr marL="784191" indent="0">
              <a:buNone/>
              <a:defRPr/>
            </a:lvl4pPr>
            <a:lvl5pPr marL="1008244" indent="0">
              <a:buNone/>
              <a:defRPr/>
            </a:lvl5pPr>
          </a:lstStyle>
          <a:p>
            <a:pPr lvl="0"/>
            <a:r>
              <a:rPr lang="en-US"/>
              <a:t>Sub-header (change to primary color)</a:t>
            </a:r>
          </a:p>
        </p:txBody>
      </p:sp>
      <p:sp>
        <p:nvSpPr>
          <p:cNvPr id="4" name="Text Placeholder 5"/>
          <p:cNvSpPr>
            <a:spLocks noGrp="1"/>
          </p:cNvSpPr>
          <p:nvPr>
            <p:ph type="body" sz="quarter" idx="11" hasCustomPrompt="1"/>
          </p:nvPr>
        </p:nvSpPr>
        <p:spPr>
          <a:xfrm>
            <a:off x="353176" y="1733956"/>
            <a:ext cx="3580390" cy="781742"/>
          </a:xfrm>
          <a:prstGeom prst="rect">
            <a:avLst/>
          </a:prstGeom>
          <a:solidFill>
            <a:schemeClr val="tx2"/>
          </a:solidFill>
        </p:spPr>
        <p:txBody>
          <a:bodyPr anchor="ctr"/>
          <a:lstStyle>
            <a:lvl1pPr marL="0" indent="0">
              <a:buNone/>
              <a:defRPr sz="1765" baseline="0">
                <a:latin typeface="Segoe UI Semibold" panose="020B0702040204020203" pitchFamily="34" charset="0"/>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fill to a primary color</a:t>
            </a:r>
          </a:p>
        </p:txBody>
      </p:sp>
      <p:sp>
        <p:nvSpPr>
          <p:cNvPr id="5" name="Text Placeholder 5"/>
          <p:cNvSpPr>
            <a:spLocks noGrp="1"/>
          </p:cNvSpPr>
          <p:nvPr>
            <p:ph type="body" sz="quarter" idx="12" hasCustomPrompt="1"/>
          </p:nvPr>
        </p:nvSpPr>
        <p:spPr>
          <a:xfrm>
            <a:off x="353176" y="2569223"/>
            <a:ext cx="3580390" cy="781742"/>
          </a:xfrm>
          <a:prstGeom prst="rect">
            <a:avLst/>
          </a:prstGeom>
          <a:solidFill>
            <a:schemeClr val="tx2"/>
          </a:solidFill>
        </p:spPr>
        <p:txBody>
          <a:bodyPr anchor="ctr"/>
          <a:lstStyle>
            <a:lvl1pPr marL="0" indent="0">
              <a:buNone/>
              <a:defRPr sz="1765" baseline="0">
                <a:latin typeface="Segoe UI Semibold" panose="020B0702040204020203" pitchFamily="34" charset="0"/>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fill to a primary color</a:t>
            </a:r>
          </a:p>
        </p:txBody>
      </p:sp>
    </p:spTree>
    <p:extLst>
      <p:ext uri="{BB962C8B-B14F-4D97-AF65-F5344CB8AC3E}">
        <p14:creationId xmlns:p14="http://schemas.microsoft.com/office/powerpoint/2010/main" val="14295466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7372770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228090" y="227851"/>
            <a:ext cx="11581784" cy="648997"/>
          </a:xfrm>
        </p:spPr>
        <p:txBody>
          <a:bodyPr tIns="45720"/>
          <a:lstStyle/>
          <a:p>
            <a:r>
              <a:rPr lang="en-US"/>
              <a:t>Click to edit Master title style</a:t>
            </a:r>
          </a:p>
        </p:txBody>
      </p:sp>
      <p:sp>
        <p:nvSpPr>
          <p:cNvPr id="3" name="Text Placeholder 3"/>
          <p:cNvSpPr>
            <a:spLocks noGrp="1"/>
          </p:cNvSpPr>
          <p:nvPr>
            <p:ph type="body" sz="quarter" idx="10" hasCustomPrompt="1"/>
          </p:nvPr>
        </p:nvSpPr>
        <p:spPr>
          <a:xfrm>
            <a:off x="228775" y="956213"/>
            <a:ext cx="11581100" cy="501197"/>
          </a:xfrm>
          <a:prstGeom prst="rect">
            <a:avLst/>
          </a:prstGeom>
        </p:spPr>
        <p:txBody>
          <a:bodyPr/>
          <a:lstStyle>
            <a:lvl1pPr marL="0" indent="0">
              <a:buNone/>
              <a:defRPr sz="3137" baseline="0"/>
            </a:lvl1pPr>
            <a:lvl2pPr marL="336082" indent="0">
              <a:buNone/>
              <a:defRPr/>
            </a:lvl2pPr>
            <a:lvl3pPr marL="560136" indent="0">
              <a:buNone/>
              <a:defRPr/>
            </a:lvl3pPr>
            <a:lvl4pPr marL="784191" indent="0">
              <a:buNone/>
              <a:defRPr/>
            </a:lvl4pPr>
            <a:lvl5pPr marL="1008244" indent="0">
              <a:buNone/>
              <a:defRPr/>
            </a:lvl5pPr>
          </a:lstStyle>
          <a:p>
            <a:pPr lvl="0"/>
            <a:r>
              <a:rPr lang="en-US"/>
              <a:t>Sub-header (change to primary color)</a:t>
            </a:r>
          </a:p>
        </p:txBody>
      </p:sp>
    </p:spTree>
    <p:extLst>
      <p:ext uri="{BB962C8B-B14F-4D97-AF65-F5344CB8AC3E}">
        <p14:creationId xmlns:p14="http://schemas.microsoft.com/office/powerpoint/2010/main" val="4509178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p:cNvSpPr>
            <a:spLocks noGrp="1"/>
          </p:cNvSpPr>
          <p:nvPr>
            <p:ph type="title"/>
          </p:nvPr>
        </p:nvSpPr>
        <p:spPr>
          <a:xfrm>
            <a:off x="228090" y="227851"/>
            <a:ext cx="11581784" cy="648997"/>
          </a:xfrm>
        </p:spPr>
        <p:txBody>
          <a:bodyPr tIns="45720"/>
          <a:lstStyle/>
          <a:p>
            <a:r>
              <a:rPr lang="en-US"/>
              <a:t>Click to edit Master title style</a:t>
            </a:r>
          </a:p>
        </p:txBody>
      </p:sp>
      <p:sp>
        <p:nvSpPr>
          <p:cNvPr id="3" name="Text Placeholder 3"/>
          <p:cNvSpPr>
            <a:spLocks noGrp="1"/>
          </p:cNvSpPr>
          <p:nvPr>
            <p:ph type="body" sz="quarter" idx="10" hasCustomPrompt="1"/>
          </p:nvPr>
        </p:nvSpPr>
        <p:spPr>
          <a:xfrm>
            <a:off x="228775" y="956213"/>
            <a:ext cx="11581100" cy="501197"/>
          </a:xfrm>
          <a:prstGeom prst="rect">
            <a:avLst/>
          </a:prstGeom>
        </p:spPr>
        <p:txBody>
          <a:bodyPr/>
          <a:lstStyle>
            <a:lvl1pPr marL="0" indent="0">
              <a:buNone/>
              <a:defRPr sz="3137" baseline="0"/>
            </a:lvl1pPr>
            <a:lvl2pPr marL="336082" indent="0">
              <a:buNone/>
              <a:defRPr/>
            </a:lvl2pPr>
            <a:lvl3pPr marL="560136" indent="0">
              <a:buNone/>
              <a:defRPr/>
            </a:lvl3pPr>
            <a:lvl4pPr marL="784191" indent="0">
              <a:buNone/>
              <a:defRPr/>
            </a:lvl4pPr>
            <a:lvl5pPr marL="1008244" indent="0">
              <a:buNone/>
              <a:defRPr/>
            </a:lvl5pPr>
          </a:lstStyle>
          <a:p>
            <a:pPr lvl="0"/>
            <a:r>
              <a:rPr lang="en-US"/>
              <a:t>Sub-header (change to primary color)</a:t>
            </a:r>
          </a:p>
        </p:txBody>
      </p:sp>
      <p:sp>
        <p:nvSpPr>
          <p:cNvPr id="5" name="Text Placeholder 4"/>
          <p:cNvSpPr>
            <a:spLocks noGrp="1"/>
          </p:cNvSpPr>
          <p:nvPr>
            <p:ph type="body" sz="quarter" idx="11" hasCustomPrompt="1"/>
          </p:nvPr>
        </p:nvSpPr>
        <p:spPr>
          <a:xfrm>
            <a:off x="228776" y="1708515"/>
            <a:ext cx="2809109" cy="767041"/>
          </a:xfrm>
          <a:prstGeom prst="rect">
            <a:avLst/>
          </a:prstGeom>
        </p:spPr>
        <p:txBody>
          <a:bodyPr anchor="ctr"/>
          <a:lstStyle>
            <a:lvl1pPr marL="0" indent="0" algn="ctr">
              <a:buNone/>
              <a:defRPr sz="2353">
                <a:latin typeface="Segoe UI Semibold" panose="020B0702040204020203" pitchFamily="34" charset="0"/>
              </a:defRPr>
            </a:lvl1pPr>
            <a:lvl2pPr marL="336082" indent="0">
              <a:buNone/>
              <a:defRPr/>
            </a:lvl2pPr>
            <a:lvl3pPr marL="560136" indent="0">
              <a:buNone/>
              <a:defRPr/>
            </a:lvl3pPr>
            <a:lvl4pPr marL="784191" indent="0">
              <a:buNone/>
              <a:defRPr/>
            </a:lvl4pPr>
            <a:lvl5pPr marL="1008244" indent="0">
              <a:buNone/>
              <a:defRPr/>
            </a:lvl5pPr>
          </a:lstStyle>
          <a:p>
            <a:pPr lvl="0"/>
            <a:r>
              <a:rPr lang="en-US"/>
              <a:t>Label – change fill color</a:t>
            </a:r>
          </a:p>
        </p:txBody>
      </p:sp>
      <p:sp>
        <p:nvSpPr>
          <p:cNvPr id="6" name="Text Placeholder 4"/>
          <p:cNvSpPr>
            <a:spLocks noGrp="1"/>
          </p:cNvSpPr>
          <p:nvPr>
            <p:ph type="body" sz="quarter" idx="12" hasCustomPrompt="1"/>
          </p:nvPr>
        </p:nvSpPr>
        <p:spPr>
          <a:xfrm>
            <a:off x="3152773" y="1708515"/>
            <a:ext cx="2809109" cy="767041"/>
          </a:xfrm>
          <a:prstGeom prst="rect">
            <a:avLst/>
          </a:prstGeom>
        </p:spPr>
        <p:txBody>
          <a:bodyPr anchor="ctr"/>
          <a:lstStyle>
            <a:lvl1pPr marL="0" indent="0" algn="ctr">
              <a:buNone/>
              <a:defRPr sz="2353">
                <a:latin typeface="Segoe UI Semibold" panose="020B0702040204020203" pitchFamily="34" charset="0"/>
              </a:defRPr>
            </a:lvl1pPr>
            <a:lvl2pPr marL="336082" indent="0">
              <a:buNone/>
              <a:defRPr/>
            </a:lvl2pPr>
            <a:lvl3pPr marL="560136" indent="0">
              <a:buNone/>
              <a:defRPr/>
            </a:lvl3pPr>
            <a:lvl4pPr marL="784191" indent="0">
              <a:buNone/>
              <a:defRPr/>
            </a:lvl4pPr>
            <a:lvl5pPr marL="1008244" indent="0">
              <a:buNone/>
              <a:defRPr/>
            </a:lvl5pPr>
          </a:lstStyle>
          <a:p>
            <a:pPr lvl="0"/>
            <a:r>
              <a:rPr lang="en-US"/>
              <a:t>Label – change fill color</a:t>
            </a:r>
          </a:p>
        </p:txBody>
      </p:sp>
      <p:sp>
        <p:nvSpPr>
          <p:cNvPr id="7" name="Text Placeholder 4"/>
          <p:cNvSpPr>
            <a:spLocks noGrp="1"/>
          </p:cNvSpPr>
          <p:nvPr>
            <p:ph type="body" sz="quarter" idx="13" hasCustomPrompt="1"/>
          </p:nvPr>
        </p:nvSpPr>
        <p:spPr>
          <a:xfrm>
            <a:off x="6076769" y="1708514"/>
            <a:ext cx="2809109" cy="767041"/>
          </a:xfrm>
          <a:prstGeom prst="rect">
            <a:avLst/>
          </a:prstGeom>
        </p:spPr>
        <p:txBody>
          <a:bodyPr anchor="ctr"/>
          <a:lstStyle>
            <a:lvl1pPr marL="0" indent="0" algn="ctr">
              <a:buNone/>
              <a:defRPr sz="2353">
                <a:latin typeface="Segoe UI Semibold" panose="020B0702040204020203" pitchFamily="34" charset="0"/>
              </a:defRPr>
            </a:lvl1pPr>
            <a:lvl2pPr marL="336082" indent="0">
              <a:buNone/>
              <a:defRPr/>
            </a:lvl2pPr>
            <a:lvl3pPr marL="560136" indent="0">
              <a:buNone/>
              <a:defRPr/>
            </a:lvl3pPr>
            <a:lvl4pPr marL="784191" indent="0">
              <a:buNone/>
              <a:defRPr/>
            </a:lvl4pPr>
            <a:lvl5pPr marL="1008244" indent="0">
              <a:buNone/>
              <a:defRPr/>
            </a:lvl5pPr>
          </a:lstStyle>
          <a:p>
            <a:pPr lvl="0"/>
            <a:r>
              <a:rPr lang="en-US"/>
              <a:t>Label – change fill color</a:t>
            </a:r>
          </a:p>
        </p:txBody>
      </p:sp>
      <p:sp>
        <p:nvSpPr>
          <p:cNvPr id="8" name="Text Placeholder 4"/>
          <p:cNvSpPr>
            <a:spLocks noGrp="1"/>
          </p:cNvSpPr>
          <p:nvPr>
            <p:ph type="body" sz="quarter" idx="14" hasCustomPrompt="1"/>
          </p:nvPr>
        </p:nvSpPr>
        <p:spPr>
          <a:xfrm>
            <a:off x="9000765" y="1708514"/>
            <a:ext cx="2809109" cy="767041"/>
          </a:xfrm>
          <a:prstGeom prst="rect">
            <a:avLst/>
          </a:prstGeom>
        </p:spPr>
        <p:txBody>
          <a:bodyPr anchor="ctr"/>
          <a:lstStyle>
            <a:lvl1pPr marL="0" indent="0" algn="ctr">
              <a:buNone/>
              <a:defRPr sz="2353">
                <a:latin typeface="Segoe UI Semibold" panose="020B0702040204020203" pitchFamily="34" charset="0"/>
              </a:defRPr>
            </a:lvl1pPr>
            <a:lvl2pPr marL="336082" indent="0">
              <a:buNone/>
              <a:defRPr/>
            </a:lvl2pPr>
            <a:lvl3pPr marL="560136" indent="0">
              <a:buNone/>
              <a:defRPr/>
            </a:lvl3pPr>
            <a:lvl4pPr marL="784191" indent="0">
              <a:buNone/>
              <a:defRPr/>
            </a:lvl4pPr>
            <a:lvl5pPr marL="1008244" indent="0">
              <a:buNone/>
              <a:defRPr/>
            </a:lvl5pPr>
          </a:lstStyle>
          <a:p>
            <a:pPr lvl="0"/>
            <a:r>
              <a:rPr lang="en-US"/>
              <a:t>Label – change fill color</a:t>
            </a:r>
          </a:p>
        </p:txBody>
      </p:sp>
      <p:sp>
        <p:nvSpPr>
          <p:cNvPr id="9" name="Text Placeholder 4"/>
          <p:cNvSpPr>
            <a:spLocks noGrp="1"/>
          </p:cNvSpPr>
          <p:nvPr>
            <p:ph type="body" sz="quarter" idx="15" hasCustomPrompt="1"/>
          </p:nvPr>
        </p:nvSpPr>
        <p:spPr>
          <a:xfrm>
            <a:off x="228776" y="2602324"/>
            <a:ext cx="2809109" cy="736231"/>
          </a:xfrm>
          <a:prstGeom prst="rect">
            <a:avLst/>
          </a:prstGeom>
        </p:spPr>
        <p:txBody>
          <a:bodyPr anchor="t"/>
          <a:lstStyle>
            <a:lvl1pPr marL="0" indent="0">
              <a:buNone/>
              <a:defRPr sz="1568">
                <a:latin typeface="+mn-lt"/>
              </a:defRPr>
            </a:lvl1pPr>
            <a:lvl2pPr marL="336082" indent="0">
              <a:buNone/>
              <a:defRPr/>
            </a:lvl2pPr>
            <a:lvl3pPr marL="560136" indent="0">
              <a:buNone/>
              <a:defRPr/>
            </a:lvl3pPr>
            <a:lvl4pPr marL="784191" indent="0">
              <a:buNone/>
              <a:defRPr/>
            </a:lvl4pPr>
            <a:lvl5pPr marL="1008244" indent="0">
              <a:buNone/>
              <a:defRPr/>
            </a:lvl5pPr>
          </a:lstStyle>
          <a:p>
            <a:pPr lvl="0"/>
            <a:r>
              <a:rPr lang="en-US"/>
              <a:t>Body copy</a:t>
            </a:r>
          </a:p>
        </p:txBody>
      </p:sp>
      <p:sp>
        <p:nvSpPr>
          <p:cNvPr id="10" name="Text Placeholder 4"/>
          <p:cNvSpPr>
            <a:spLocks noGrp="1"/>
          </p:cNvSpPr>
          <p:nvPr>
            <p:ph type="body" sz="quarter" idx="16" hasCustomPrompt="1"/>
          </p:nvPr>
        </p:nvSpPr>
        <p:spPr>
          <a:xfrm>
            <a:off x="3152773" y="2602324"/>
            <a:ext cx="2809109" cy="736231"/>
          </a:xfrm>
          <a:prstGeom prst="rect">
            <a:avLst/>
          </a:prstGeom>
        </p:spPr>
        <p:txBody>
          <a:bodyPr anchor="t"/>
          <a:lstStyle>
            <a:lvl1pPr marL="0" indent="0">
              <a:buNone/>
              <a:defRPr sz="1568">
                <a:latin typeface="+mn-lt"/>
              </a:defRPr>
            </a:lvl1pPr>
            <a:lvl2pPr marL="336082" indent="0">
              <a:buNone/>
              <a:defRPr/>
            </a:lvl2pPr>
            <a:lvl3pPr marL="560136" indent="0">
              <a:buNone/>
              <a:defRPr/>
            </a:lvl3pPr>
            <a:lvl4pPr marL="784191" indent="0">
              <a:buNone/>
              <a:defRPr/>
            </a:lvl4pPr>
            <a:lvl5pPr marL="1008244" indent="0">
              <a:buNone/>
              <a:defRPr/>
            </a:lvl5pPr>
          </a:lstStyle>
          <a:p>
            <a:pPr lvl="0"/>
            <a:r>
              <a:rPr lang="en-US"/>
              <a:t>Body copy</a:t>
            </a:r>
          </a:p>
        </p:txBody>
      </p:sp>
      <p:sp>
        <p:nvSpPr>
          <p:cNvPr id="11" name="Text Placeholder 4"/>
          <p:cNvSpPr>
            <a:spLocks noGrp="1"/>
          </p:cNvSpPr>
          <p:nvPr>
            <p:ph type="body" sz="quarter" idx="17" hasCustomPrompt="1"/>
          </p:nvPr>
        </p:nvSpPr>
        <p:spPr>
          <a:xfrm>
            <a:off x="6076769" y="2602323"/>
            <a:ext cx="2809109" cy="736231"/>
          </a:xfrm>
          <a:prstGeom prst="rect">
            <a:avLst/>
          </a:prstGeom>
        </p:spPr>
        <p:txBody>
          <a:bodyPr anchor="t"/>
          <a:lstStyle>
            <a:lvl1pPr marL="0" indent="0">
              <a:buNone/>
              <a:defRPr sz="1568">
                <a:latin typeface="+mn-lt"/>
              </a:defRPr>
            </a:lvl1pPr>
            <a:lvl2pPr marL="336082" indent="0">
              <a:buNone/>
              <a:defRPr/>
            </a:lvl2pPr>
            <a:lvl3pPr marL="560136" indent="0">
              <a:buNone/>
              <a:defRPr/>
            </a:lvl3pPr>
            <a:lvl4pPr marL="784191" indent="0">
              <a:buNone/>
              <a:defRPr/>
            </a:lvl4pPr>
            <a:lvl5pPr marL="1008244" indent="0">
              <a:buNone/>
              <a:defRPr/>
            </a:lvl5pPr>
          </a:lstStyle>
          <a:p>
            <a:pPr lvl="0"/>
            <a:r>
              <a:rPr lang="en-US"/>
              <a:t>Body copy</a:t>
            </a:r>
          </a:p>
        </p:txBody>
      </p:sp>
      <p:sp>
        <p:nvSpPr>
          <p:cNvPr id="12" name="Text Placeholder 4"/>
          <p:cNvSpPr>
            <a:spLocks noGrp="1"/>
          </p:cNvSpPr>
          <p:nvPr>
            <p:ph type="body" sz="quarter" idx="18" hasCustomPrompt="1"/>
          </p:nvPr>
        </p:nvSpPr>
        <p:spPr>
          <a:xfrm>
            <a:off x="9000765" y="2602323"/>
            <a:ext cx="2809109" cy="736231"/>
          </a:xfrm>
          <a:prstGeom prst="rect">
            <a:avLst/>
          </a:prstGeom>
        </p:spPr>
        <p:txBody>
          <a:bodyPr anchor="t"/>
          <a:lstStyle>
            <a:lvl1pPr marL="0" indent="0">
              <a:buNone/>
              <a:defRPr sz="1568">
                <a:latin typeface="+mn-lt"/>
              </a:defRPr>
            </a:lvl1pPr>
            <a:lvl2pPr marL="336082" indent="0">
              <a:buNone/>
              <a:defRPr/>
            </a:lvl2pPr>
            <a:lvl3pPr marL="560136" indent="0">
              <a:buNone/>
              <a:defRPr/>
            </a:lvl3pPr>
            <a:lvl4pPr marL="784191" indent="0">
              <a:buNone/>
              <a:defRPr/>
            </a:lvl4pPr>
            <a:lvl5pPr marL="1008244" indent="0">
              <a:buNone/>
              <a:defRPr/>
            </a:lvl5pPr>
          </a:lstStyle>
          <a:p>
            <a:pPr lvl="0"/>
            <a:r>
              <a:rPr lang="en-US"/>
              <a:t>Body copy</a:t>
            </a:r>
          </a:p>
        </p:txBody>
      </p:sp>
      <p:sp>
        <p:nvSpPr>
          <p:cNvPr id="14" name="Content Placeholder 13"/>
          <p:cNvSpPr>
            <a:spLocks noGrp="1"/>
          </p:cNvSpPr>
          <p:nvPr>
            <p:ph sz="quarter" idx="19" hasCustomPrompt="1"/>
          </p:nvPr>
        </p:nvSpPr>
        <p:spPr>
          <a:xfrm>
            <a:off x="0" y="4937262"/>
            <a:ext cx="12192000" cy="1920738"/>
          </a:xfrm>
          <a:prstGeom prst="rect">
            <a:avLst/>
          </a:prstGeom>
        </p:spPr>
        <p:txBody>
          <a:bodyPr tIns="274320" rIns="457200"/>
          <a:lstStyle>
            <a:lvl1pPr marL="0" indent="0" algn="r">
              <a:buNone/>
              <a:defRPr>
                <a:solidFill>
                  <a:schemeClr val="tx2"/>
                </a:solidFill>
              </a:defRPr>
            </a:lvl1pPr>
          </a:lstStyle>
          <a:p>
            <a:pPr lvl="0"/>
            <a:r>
              <a:rPr lang="en-US"/>
              <a:t>Image</a:t>
            </a:r>
          </a:p>
        </p:txBody>
      </p:sp>
    </p:spTree>
    <p:extLst>
      <p:ext uri="{BB962C8B-B14F-4D97-AF65-F5344CB8AC3E}">
        <p14:creationId xmlns:p14="http://schemas.microsoft.com/office/powerpoint/2010/main" val="80628387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p:cNvSpPr>
            <a:spLocks noGrp="1"/>
          </p:cNvSpPr>
          <p:nvPr>
            <p:ph type="title"/>
          </p:nvPr>
        </p:nvSpPr>
        <p:spPr>
          <a:xfrm>
            <a:off x="228090" y="227851"/>
            <a:ext cx="11581784" cy="648997"/>
          </a:xfrm>
        </p:spPr>
        <p:txBody>
          <a:bodyPr/>
          <a:lstStyle/>
          <a:p>
            <a:r>
              <a:rPr lang="en-US"/>
              <a:t>Click to edit Master title style</a:t>
            </a:r>
          </a:p>
        </p:txBody>
      </p:sp>
      <p:sp>
        <p:nvSpPr>
          <p:cNvPr id="5" name="Text Placeholder 4"/>
          <p:cNvSpPr>
            <a:spLocks noGrp="1"/>
          </p:cNvSpPr>
          <p:nvPr>
            <p:ph type="body" sz="quarter" idx="11" hasCustomPrompt="1"/>
          </p:nvPr>
        </p:nvSpPr>
        <p:spPr>
          <a:xfrm>
            <a:off x="228776" y="1537187"/>
            <a:ext cx="560613" cy="1058800"/>
          </a:xfrm>
          <a:prstGeom prst="rect">
            <a:avLst/>
          </a:prstGeom>
        </p:spPr>
        <p:txBody>
          <a:bodyPr lIns="0" tIns="0" rIns="0" bIns="0" anchor="t"/>
          <a:lstStyle>
            <a:lvl1pPr marL="0" indent="0">
              <a:buNone/>
              <a:defRPr sz="8627"/>
            </a:lvl1pPr>
          </a:lstStyle>
          <a:p>
            <a:pPr lvl="0"/>
            <a:r>
              <a:rPr lang="en-US"/>
              <a:t>1</a:t>
            </a:r>
          </a:p>
        </p:txBody>
      </p:sp>
      <p:sp>
        <p:nvSpPr>
          <p:cNvPr id="8" name="Text Placeholder 7"/>
          <p:cNvSpPr>
            <a:spLocks noGrp="1"/>
          </p:cNvSpPr>
          <p:nvPr>
            <p:ph type="body" sz="quarter" idx="12" hasCustomPrompt="1"/>
          </p:nvPr>
        </p:nvSpPr>
        <p:spPr>
          <a:xfrm>
            <a:off x="896425" y="1537837"/>
            <a:ext cx="2930500" cy="1058151"/>
          </a:xfrm>
          <a:prstGeom prst="rect">
            <a:avLst/>
          </a:prstGeom>
        </p:spPr>
        <p:txBody>
          <a:bodyPr tIns="91440">
            <a:noAutofit/>
          </a:bodyPr>
          <a:lstStyle>
            <a:lvl1pPr marL="0" indent="0">
              <a:buNone/>
              <a:defRPr sz="1961" baseline="0"/>
            </a:lvl1pPr>
          </a:lstStyle>
          <a:p>
            <a:pPr lvl="0"/>
            <a:r>
              <a:rPr lang="en-US"/>
              <a:t>Takes up a proportional area of the slide based on number of similar items </a:t>
            </a:r>
          </a:p>
        </p:txBody>
      </p:sp>
      <p:sp>
        <p:nvSpPr>
          <p:cNvPr id="9" name="Text Placeholder 5"/>
          <p:cNvSpPr>
            <a:spLocks noGrp="1"/>
          </p:cNvSpPr>
          <p:nvPr>
            <p:ph type="body" sz="quarter" idx="13" hasCustomPrompt="1"/>
          </p:nvPr>
        </p:nvSpPr>
        <p:spPr>
          <a:xfrm>
            <a:off x="228088" y="2834786"/>
            <a:ext cx="2294848" cy="1150161"/>
          </a:xfrm>
          <a:prstGeom prst="rect">
            <a:avLst/>
          </a:prstGeom>
          <a:solidFill>
            <a:schemeClr val="bg1"/>
          </a:solidFill>
        </p:spPr>
        <p:txBody>
          <a:bodyPr lIns="182880" anchor="ctr"/>
          <a:lstStyle>
            <a:lvl1pPr marL="0" indent="0">
              <a:buNone/>
              <a:defRPr sz="2745" baseline="0">
                <a:solidFill>
                  <a:schemeClr val="tx1"/>
                </a:solidFill>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Fill with primary color</a:t>
            </a:r>
          </a:p>
        </p:txBody>
      </p:sp>
      <p:sp>
        <p:nvSpPr>
          <p:cNvPr id="10" name="Text Placeholder 5"/>
          <p:cNvSpPr>
            <a:spLocks noGrp="1"/>
          </p:cNvSpPr>
          <p:nvPr>
            <p:ph type="body" sz="quarter" idx="14" hasCustomPrompt="1"/>
          </p:nvPr>
        </p:nvSpPr>
        <p:spPr>
          <a:xfrm>
            <a:off x="228087" y="4085878"/>
            <a:ext cx="2294848" cy="1150161"/>
          </a:xfrm>
          <a:prstGeom prst="rect">
            <a:avLst/>
          </a:prstGeom>
          <a:solidFill>
            <a:schemeClr val="bg1"/>
          </a:solidFill>
        </p:spPr>
        <p:txBody>
          <a:bodyPr lIns="182880" anchor="ctr"/>
          <a:lstStyle>
            <a:lvl1pPr marL="336082" indent="-336082">
              <a:buNone/>
              <a:defRPr lang="en-US" sz="2745" dirty="0" smtClean="0">
                <a:solidFill>
                  <a:schemeClr val="tx1"/>
                </a:solidFill>
              </a:defRPr>
            </a:lvl1pPr>
          </a:lstStyle>
          <a:p>
            <a:pPr marL="0" lvl="0" indent="0"/>
            <a:r>
              <a:rPr lang="en-US"/>
              <a:t>Fill with primary color</a:t>
            </a:r>
          </a:p>
        </p:txBody>
      </p:sp>
      <p:sp>
        <p:nvSpPr>
          <p:cNvPr id="11" name="Text Placeholder 5"/>
          <p:cNvSpPr>
            <a:spLocks noGrp="1"/>
          </p:cNvSpPr>
          <p:nvPr>
            <p:ph type="body" sz="quarter" idx="15" hasCustomPrompt="1"/>
          </p:nvPr>
        </p:nvSpPr>
        <p:spPr>
          <a:xfrm>
            <a:off x="228087" y="5336667"/>
            <a:ext cx="2294848" cy="1150161"/>
          </a:xfrm>
          <a:prstGeom prst="rect">
            <a:avLst/>
          </a:prstGeom>
          <a:solidFill>
            <a:schemeClr val="bg1"/>
          </a:solidFill>
        </p:spPr>
        <p:txBody>
          <a:bodyPr lIns="182880" anchor="ctr"/>
          <a:lstStyle>
            <a:lvl1pPr marL="336082" indent="-336082">
              <a:buNone/>
              <a:defRPr lang="en-US" sz="2745" dirty="0" smtClean="0">
                <a:solidFill>
                  <a:schemeClr val="tx1"/>
                </a:solidFill>
              </a:defRPr>
            </a:lvl1pPr>
          </a:lstStyle>
          <a:p>
            <a:pPr marL="0" lvl="0" indent="0"/>
            <a:r>
              <a:rPr lang="en-US"/>
              <a:t>Fill with primary color</a:t>
            </a:r>
          </a:p>
        </p:txBody>
      </p:sp>
      <p:sp>
        <p:nvSpPr>
          <p:cNvPr id="12" name="Text Placeholder 5"/>
          <p:cNvSpPr>
            <a:spLocks noGrp="1"/>
          </p:cNvSpPr>
          <p:nvPr>
            <p:ph type="body" sz="quarter" idx="16"/>
          </p:nvPr>
        </p:nvSpPr>
        <p:spPr>
          <a:xfrm>
            <a:off x="2620072" y="2834786"/>
            <a:ext cx="9210650" cy="1150161"/>
          </a:xfrm>
          <a:prstGeom prst="rect">
            <a:avLst/>
          </a:prstGeom>
          <a:solidFill>
            <a:schemeClr val="tx1">
              <a:lumMod val="95000"/>
            </a:schemeClr>
          </a:solidFill>
        </p:spPr>
        <p:txBody>
          <a:bodyPr anchor="ctr"/>
          <a:lstStyle>
            <a:lvl1pPr marL="0" indent="0">
              <a:buNone/>
              <a:defRPr sz="1568" baseline="0">
                <a:latin typeface="+mn-lt"/>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endParaRPr lang="en-US"/>
          </a:p>
        </p:txBody>
      </p:sp>
      <p:sp>
        <p:nvSpPr>
          <p:cNvPr id="13" name="Text Placeholder 5"/>
          <p:cNvSpPr>
            <a:spLocks noGrp="1"/>
          </p:cNvSpPr>
          <p:nvPr>
            <p:ph type="body" sz="quarter" idx="17"/>
          </p:nvPr>
        </p:nvSpPr>
        <p:spPr>
          <a:xfrm>
            <a:off x="2620071" y="4085878"/>
            <a:ext cx="9210650" cy="1150161"/>
          </a:xfrm>
          <a:prstGeom prst="rect">
            <a:avLst/>
          </a:prstGeom>
          <a:solidFill>
            <a:schemeClr val="tx1">
              <a:lumMod val="95000"/>
            </a:schemeClr>
          </a:solidFill>
        </p:spPr>
        <p:txBody>
          <a:bodyPr anchor="ctr"/>
          <a:lstStyle>
            <a:lvl1pPr marL="0" indent="0">
              <a:buNone/>
              <a:defRPr sz="1568" baseline="0">
                <a:latin typeface="+mn-lt"/>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endParaRPr lang="en-US"/>
          </a:p>
        </p:txBody>
      </p:sp>
      <p:sp>
        <p:nvSpPr>
          <p:cNvPr id="14" name="Text Placeholder 5"/>
          <p:cNvSpPr>
            <a:spLocks noGrp="1"/>
          </p:cNvSpPr>
          <p:nvPr>
            <p:ph type="body" sz="quarter" idx="18"/>
          </p:nvPr>
        </p:nvSpPr>
        <p:spPr>
          <a:xfrm>
            <a:off x="2620071" y="5336667"/>
            <a:ext cx="9210650" cy="1150161"/>
          </a:xfrm>
          <a:prstGeom prst="rect">
            <a:avLst/>
          </a:prstGeom>
          <a:solidFill>
            <a:schemeClr val="tx1">
              <a:lumMod val="95000"/>
            </a:schemeClr>
          </a:solidFill>
        </p:spPr>
        <p:txBody>
          <a:bodyPr anchor="ctr"/>
          <a:lstStyle>
            <a:lvl1pPr marL="0" indent="0">
              <a:buNone/>
              <a:defRPr sz="1568" baseline="0">
                <a:latin typeface="+mn-lt"/>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endParaRPr lang="en-US"/>
          </a:p>
        </p:txBody>
      </p:sp>
    </p:spTree>
    <p:extLst>
      <p:ext uri="{BB962C8B-B14F-4D97-AF65-F5344CB8AC3E}">
        <p14:creationId xmlns:p14="http://schemas.microsoft.com/office/powerpoint/2010/main" val="372528467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228091" y="227851"/>
            <a:ext cx="11581100" cy="648997"/>
          </a:xfrm>
          <a:prstGeom prst="rect">
            <a:avLst/>
          </a:prstGeom>
        </p:spPr>
        <p:txBody>
          <a:bodyPr/>
          <a:lstStyle>
            <a:lvl1pPr>
              <a:defRPr sz="4705"/>
            </a:lvl1pPr>
          </a:lstStyle>
          <a:p>
            <a:r>
              <a:rPr lang="en-US"/>
              <a:t>Click to edit Master title style</a:t>
            </a:r>
          </a:p>
        </p:txBody>
      </p:sp>
      <p:sp>
        <p:nvSpPr>
          <p:cNvPr id="4" name="Text Placeholder 3"/>
          <p:cNvSpPr>
            <a:spLocks noGrp="1"/>
          </p:cNvSpPr>
          <p:nvPr>
            <p:ph type="body" sz="quarter" idx="10" hasCustomPrompt="1"/>
          </p:nvPr>
        </p:nvSpPr>
        <p:spPr>
          <a:xfrm>
            <a:off x="228775" y="956213"/>
            <a:ext cx="11581100" cy="501197"/>
          </a:xfrm>
          <a:prstGeom prst="rect">
            <a:avLst/>
          </a:prstGeom>
        </p:spPr>
        <p:txBody>
          <a:bodyPr/>
          <a:lstStyle>
            <a:lvl1pPr marL="0" indent="0">
              <a:buNone/>
              <a:defRPr sz="3137" baseline="0"/>
            </a:lvl1pPr>
            <a:lvl2pPr marL="336082" indent="0">
              <a:buNone/>
              <a:defRPr/>
            </a:lvl2pPr>
            <a:lvl3pPr marL="560136" indent="0">
              <a:buNone/>
              <a:defRPr/>
            </a:lvl3pPr>
            <a:lvl4pPr marL="784191" indent="0">
              <a:buNone/>
              <a:defRPr/>
            </a:lvl4pPr>
            <a:lvl5pPr marL="1008244" indent="0">
              <a:buNone/>
              <a:defRPr/>
            </a:lvl5pPr>
          </a:lstStyle>
          <a:p>
            <a:pPr lvl="0"/>
            <a:r>
              <a:rPr lang="en-US"/>
              <a:t>Sub-header (change to primary color)</a:t>
            </a:r>
          </a:p>
        </p:txBody>
      </p:sp>
      <p:sp>
        <p:nvSpPr>
          <p:cNvPr id="6" name="Text Placeholder 5"/>
          <p:cNvSpPr>
            <a:spLocks noGrp="1"/>
          </p:cNvSpPr>
          <p:nvPr>
            <p:ph type="body" sz="quarter" idx="11" hasCustomPrompt="1"/>
          </p:nvPr>
        </p:nvSpPr>
        <p:spPr>
          <a:xfrm>
            <a:off x="353176" y="1733957"/>
            <a:ext cx="2288253" cy="2288578"/>
          </a:xfrm>
          <a:prstGeom prst="rect">
            <a:avLst/>
          </a:prstGeom>
          <a:solidFill>
            <a:schemeClr val="bg1"/>
          </a:solidFill>
        </p:spPr>
        <p:txBody>
          <a:bodyPr lIns="182880" tIns="91440" bIns="182880" anchor="b" anchorCtr="0"/>
          <a:lstStyle>
            <a:lvl1pPr marL="0" indent="0">
              <a:buNone/>
              <a:defRPr sz="1961" baseline="0">
                <a:solidFill>
                  <a:schemeClr val="tx1"/>
                </a:solidFill>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to a brand color fill – text to white - Segoe UI font family - Big font: 48pt, light - Body font: 14pt, </a:t>
            </a:r>
            <a:r>
              <a:rPr lang="en-US" err="1"/>
              <a:t>reg</a:t>
            </a:r>
            <a:endParaRPr lang="en-US"/>
          </a:p>
        </p:txBody>
      </p:sp>
      <p:sp>
        <p:nvSpPr>
          <p:cNvPr id="7" name="Text Placeholder 5"/>
          <p:cNvSpPr>
            <a:spLocks noGrp="1"/>
          </p:cNvSpPr>
          <p:nvPr>
            <p:ph type="body" sz="quarter" idx="12" hasCustomPrompt="1"/>
          </p:nvPr>
        </p:nvSpPr>
        <p:spPr>
          <a:xfrm>
            <a:off x="2641429" y="1733957"/>
            <a:ext cx="2288253" cy="2288578"/>
          </a:xfrm>
          <a:prstGeom prst="rect">
            <a:avLst/>
          </a:prstGeom>
          <a:solidFill>
            <a:schemeClr val="bg1">
              <a:lumMod val="60000"/>
              <a:lumOff val="40000"/>
            </a:schemeClr>
          </a:solidFill>
        </p:spPr>
        <p:txBody>
          <a:bodyPr lIns="182880" tIns="91440" bIns="182880" anchor="b" anchorCtr="0"/>
          <a:lstStyle>
            <a:lvl1pPr marL="0" indent="0">
              <a:buNone/>
              <a:defRPr sz="1961" baseline="0">
                <a:solidFill>
                  <a:schemeClr val="tx1"/>
                </a:solidFill>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to a brand color fill – text to white - Segoe UI font family - Big font: 48pt, light - Body font: 14pt, </a:t>
            </a:r>
            <a:r>
              <a:rPr lang="en-US" err="1"/>
              <a:t>reg</a:t>
            </a:r>
            <a:endParaRPr lang="en-US"/>
          </a:p>
        </p:txBody>
      </p:sp>
      <p:sp>
        <p:nvSpPr>
          <p:cNvPr id="8" name="Text Placeholder 5"/>
          <p:cNvSpPr>
            <a:spLocks noGrp="1"/>
          </p:cNvSpPr>
          <p:nvPr>
            <p:ph type="body" sz="quarter" idx="13" hasCustomPrompt="1"/>
          </p:nvPr>
        </p:nvSpPr>
        <p:spPr>
          <a:xfrm>
            <a:off x="353176" y="4040452"/>
            <a:ext cx="2288253" cy="2288578"/>
          </a:xfrm>
          <a:prstGeom prst="rect">
            <a:avLst/>
          </a:prstGeom>
          <a:solidFill>
            <a:schemeClr val="bg1">
              <a:lumMod val="60000"/>
              <a:lumOff val="40000"/>
            </a:schemeClr>
          </a:solidFill>
        </p:spPr>
        <p:txBody>
          <a:bodyPr lIns="182880" tIns="91440" bIns="182880" anchor="b" anchorCtr="0"/>
          <a:lstStyle>
            <a:lvl1pPr marL="0" indent="0">
              <a:buNone/>
              <a:defRPr sz="1961" baseline="0">
                <a:solidFill>
                  <a:schemeClr val="tx1"/>
                </a:solidFill>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to a brand color fill – text to white - Segoe UI font family - Big font: 48pt, light - Body font: 14pt, </a:t>
            </a:r>
            <a:r>
              <a:rPr lang="en-US" err="1"/>
              <a:t>reg</a:t>
            </a:r>
            <a:endParaRPr lang="en-US"/>
          </a:p>
        </p:txBody>
      </p:sp>
      <p:sp>
        <p:nvSpPr>
          <p:cNvPr id="9" name="Text Placeholder 5"/>
          <p:cNvSpPr>
            <a:spLocks noGrp="1"/>
          </p:cNvSpPr>
          <p:nvPr>
            <p:ph type="body" sz="quarter" idx="14" hasCustomPrompt="1"/>
          </p:nvPr>
        </p:nvSpPr>
        <p:spPr>
          <a:xfrm>
            <a:off x="2641428" y="4040452"/>
            <a:ext cx="2288253" cy="2288578"/>
          </a:xfrm>
          <a:prstGeom prst="rect">
            <a:avLst/>
          </a:prstGeom>
          <a:solidFill>
            <a:schemeClr val="bg1"/>
          </a:solidFill>
        </p:spPr>
        <p:txBody>
          <a:bodyPr lIns="182880" tIns="91440" bIns="182880" anchor="b" anchorCtr="0"/>
          <a:lstStyle>
            <a:lvl1pPr marL="0" indent="0">
              <a:buNone/>
              <a:defRPr sz="1961" baseline="0">
                <a:solidFill>
                  <a:schemeClr val="tx1"/>
                </a:solidFill>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Change to a brand color fill – text to white - Segoe UI font family - Big font: 48pt, light - Body font: 14pt, </a:t>
            </a:r>
            <a:r>
              <a:rPr lang="en-US" err="1"/>
              <a:t>reg</a:t>
            </a:r>
            <a:endParaRPr lang="en-US"/>
          </a:p>
        </p:txBody>
      </p:sp>
      <p:sp>
        <p:nvSpPr>
          <p:cNvPr id="13" name="Text Placeholder 5"/>
          <p:cNvSpPr>
            <a:spLocks noGrp="1"/>
          </p:cNvSpPr>
          <p:nvPr>
            <p:ph type="body" sz="quarter" idx="15" hasCustomPrompt="1"/>
          </p:nvPr>
        </p:nvSpPr>
        <p:spPr>
          <a:xfrm>
            <a:off x="5323755" y="1751874"/>
            <a:ext cx="6486121" cy="364406"/>
          </a:xfrm>
          <a:prstGeom prst="rect">
            <a:avLst/>
          </a:prstGeom>
          <a:noFill/>
        </p:spPr>
        <p:txBody>
          <a:bodyPr/>
          <a:lstStyle>
            <a:lvl1pPr marL="0" indent="0">
              <a:buNone/>
              <a:defRPr sz="2745" baseline="0">
                <a:latin typeface="Segoe UI Semibold" panose="020B0702040204020203" pitchFamily="34" charset="0"/>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Chart title</a:t>
            </a:r>
          </a:p>
        </p:txBody>
      </p:sp>
      <p:sp>
        <p:nvSpPr>
          <p:cNvPr id="14" name="Text Placeholder 5"/>
          <p:cNvSpPr>
            <a:spLocks noGrp="1"/>
          </p:cNvSpPr>
          <p:nvPr>
            <p:ph type="body" sz="quarter" idx="16" hasCustomPrompt="1"/>
          </p:nvPr>
        </p:nvSpPr>
        <p:spPr>
          <a:xfrm>
            <a:off x="5323755" y="2150233"/>
            <a:ext cx="6486121" cy="364406"/>
          </a:xfrm>
          <a:prstGeom prst="rect">
            <a:avLst/>
          </a:prstGeom>
          <a:noFill/>
        </p:spPr>
        <p:txBody>
          <a:bodyPr/>
          <a:lstStyle>
            <a:lvl1pPr marL="0" indent="0">
              <a:buNone/>
              <a:defRPr sz="1568" baseline="0">
                <a:latin typeface="Segoe UI Semibold" panose="020B0702040204020203" pitchFamily="34" charset="0"/>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Optional chart </a:t>
            </a:r>
            <a:r>
              <a:rPr lang="en-US" err="1"/>
              <a:t>subheader</a:t>
            </a:r>
            <a:r>
              <a:rPr lang="en-US"/>
              <a:t> (change to primary color)</a:t>
            </a:r>
          </a:p>
        </p:txBody>
      </p:sp>
      <p:sp>
        <p:nvSpPr>
          <p:cNvPr id="15" name="Text Placeholder 5"/>
          <p:cNvSpPr>
            <a:spLocks noGrp="1"/>
          </p:cNvSpPr>
          <p:nvPr>
            <p:ph type="body" sz="quarter" idx="17" hasCustomPrompt="1"/>
          </p:nvPr>
        </p:nvSpPr>
        <p:spPr>
          <a:xfrm>
            <a:off x="5323755" y="2566728"/>
            <a:ext cx="6486121" cy="364406"/>
          </a:xfrm>
          <a:prstGeom prst="rect">
            <a:avLst/>
          </a:prstGeom>
          <a:noFill/>
        </p:spPr>
        <p:txBody>
          <a:bodyPr/>
          <a:lstStyle>
            <a:lvl1pPr marL="0" indent="0">
              <a:buNone/>
              <a:defRPr sz="1372" baseline="0">
                <a:latin typeface="+mn-lt"/>
              </a:defRPr>
            </a:lvl1pPr>
            <a:lvl2pPr marL="336082" indent="0">
              <a:buNone/>
              <a:defRPr sz="1568"/>
            </a:lvl2pPr>
            <a:lvl3pPr marL="560136" indent="0">
              <a:buNone/>
              <a:defRPr sz="1568"/>
            </a:lvl3pPr>
            <a:lvl4pPr marL="784191" indent="0">
              <a:buNone/>
              <a:defRPr sz="1372"/>
            </a:lvl4pPr>
            <a:lvl5pPr marL="1008244" indent="0">
              <a:buNone/>
              <a:defRPr sz="1372"/>
            </a:lvl5pPr>
          </a:lstStyle>
          <a:p>
            <a:pPr lvl="0"/>
            <a:r>
              <a:rPr lang="en-US"/>
              <a:t>Optional chart body copy</a:t>
            </a:r>
          </a:p>
        </p:txBody>
      </p:sp>
      <p:sp>
        <p:nvSpPr>
          <p:cNvPr id="17" name="Content Placeholder 16"/>
          <p:cNvSpPr>
            <a:spLocks noGrp="1"/>
          </p:cNvSpPr>
          <p:nvPr>
            <p:ph sz="quarter" idx="18" hasCustomPrompt="1"/>
          </p:nvPr>
        </p:nvSpPr>
        <p:spPr>
          <a:xfrm>
            <a:off x="5324079" y="2983223"/>
            <a:ext cx="6485073" cy="3345563"/>
          </a:xfrm>
          <a:prstGeom prst="rect">
            <a:avLst/>
          </a:prstGeom>
        </p:spPr>
        <p:txBody>
          <a:bodyPr/>
          <a:lstStyle>
            <a:lvl1pPr marL="0" indent="0">
              <a:buNone/>
              <a:defRPr>
                <a:solidFill>
                  <a:schemeClr val="tx2"/>
                </a:solidFill>
              </a:defRPr>
            </a:lvl1pPr>
          </a:lstStyle>
          <a:p>
            <a:pPr lvl="0"/>
            <a:r>
              <a:rPr lang="en-US"/>
              <a:t>Chart area</a:t>
            </a:r>
          </a:p>
        </p:txBody>
      </p:sp>
    </p:spTree>
    <p:extLst>
      <p:ext uri="{BB962C8B-B14F-4D97-AF65-F5344CB8AC3E}">
        <p14:creationId xmlns:p14="http://schemas.microsoft.com/office/powerpoint/2010/main" val="279741694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pic>
        <p:nvPicPr>
          <p:cNvPr id="5" name="Picture 4" descr="Microsoft Inspire event logo">
            <a:extLst>
              <a:ext uri="{FF2B5EF4-FFF2-40B4-BE49-F238E27FC236}">
                <a16:creationId xmlns:a16="http://schemas.microsoft.com/office/drawing/2014/main" id="{5075F494-EE98-49E1-963C-01F96E9051E3}"/>
              </a:ext>
            </a:extLst>
          </p:cNvPr>
          <p:cNvPicPr>
            <a:picLocks noChangeAspect="1"/>
          </p:cNvPicPr>
          <p:nvPr userDrawn="1"/>
        </p:nvPicPr>
        <p:blipFill>
          <a:blip r:embed="rId3"/>
          <a:stretch>
            <a:fillRect/>
          </a:stretch>
        </p:blipFill>
        <p:spPr>
          <a:xfrm>
            <a:off x="599440" y="2913426"/>
            <a:ext cx="2788943" cy="1408176"/>
          </a:xfrm>
          <a:prstGeom prst="rect">
            <a:avLst/>
          </a:prstGeom>
        </p:spPr>
      </p:pic>
      <p:pic>
        <p:nvPicPr>
          <p:cNvPr id="6" name="Picture 5">
            <a:extLst>
              <a:ext uri="{FF2B5EF4-FFF2-40B4-BE49-F238E27FC236}">
                <a16:creationId xmlns:a16="http://schemas.microsoft.com/office/drawing/2014/main" id="{0476A41B-A343-456C-84AD-A9DB8690EDEA}"/>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3" y="0"/>
            <a:ext cx="6712307" cy="6858000"/>
          </a:xfrm>
          <a:prstGeom prst="rect">
            <a:avLst/>
          </a:prstGeom>
        </p:spPr>
      </p:pic>
    </p:spTree>
    <p:extLst>
      <p:ext uri="{BB962C8B-B14F-4D97-AF65-F5344CB8AC3E}">
        <p14:creationId xmlns:p14="http://schemas.microsoft.com/office/powerpoint/2010/main" val="2820824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D8699408-0936-41F4-8656-48EC35288DAB}"/>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2977612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2619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9925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9999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87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6150105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449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87658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pic>
        <p:nvPicPr>
          <p:cNvPr id="7" name="Picture 6">
            <a:extLst>
              <a:ext uri="{FF2B5EF4-FFF2-40B4-BE49-F238E27FC236}">
                <a16:creationId xmlns:a16="http://schemas.microsoft.com/office/drawing/2014/main" id="{C36EA944-550A-417D-A035-8AA8EF2141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E7D5DEA1-8060-4C82-8357-8D83C33570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88298942-55B4-469B-A6F1-D0C9D4EF142D}"/>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292723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20E299E8-8FC4-4186-85AF-20CED65463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65AD4D8A-D525-4E6D-B1E6-4FE17236766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914427A-37A4-44C8-A9C3-7DCC03AF0475}"/>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175657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74B3188A-254F-414A-BEA3-F69376596C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AB3E7ED4-D6BE-4715-B767-1DF5BCFCB61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A481962-6118-4A6A-AF3A-946F2EEBB647}"/>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689636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858790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87219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7827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39733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4020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67479154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5343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033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6836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2218985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903817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036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6652472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LOWERED CENTERE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917654"/>
            <a:ext cx="4140900" cy="1107996"/>
          </a:xfrm>
        </p:spPr>
        <p:txBody>
          <a:bodyPr anchor="b"/>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DA8DC48C-CF13-4D26-9B4E-48F77C0B2187}"/>
              </a:ext>
            </a:extLst>
          </p:cNvPr>
          <p:cNvSpPr>
            <a:spLocks noGrp="1"/>
          </p:cNvSpPr>
          <p:nvPr>
            <p:ph type="body" sz="quarter" idx="10"/>
          </p:nvPr>
        </p:nvSpPr>
        <p:spPr>
          <a:xfrm>
            <a:off x="584200" y="2989907"/>
            <a:ext cx="4144963" cy="1529650"/>
          </a:xfrm>
        </p:spPr>
        <p:txBody>
          <a:bodyPr/>
          <a:lstStyle>
            <a:lvl1pPr marL="0" indent="0">
              <a:buNone/>
              <a:defRPr sz="2000"/>
            </a:lvl1pPr>
            <a:lvl2pPr marL="0" indent="0">
              <a:buNone/>
              <a:defRPr sz="1800">
                <a:solidFill>
                  <a:schemeClr val="accent2"/>
                </a:solidFill>
              </a:defRPr>
            </a:lvl2pPr>
            <a:lvl3pPr marL="0" indent="0">
              <a:spcAft>
                <a:spcPts val="600"/>
              </a:spcAft>
              <a:buNone/>
              <a:defRPr sz="1600"/>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4D1283-D153-45B1-A4D6-F497E832CFC2}"/>
              </a:ext>
            </a:extLst>
          </p:cNvPr>
          <p:cNvSpPr>
            <a:spLocks noGrp="1"/>
          </p:cNvSpPr>
          <p:nvPr>
            <p:ph type="body" sz="quarter" idx="11"/>
          </p:nvPr>
        </p:nvSpPr>
        <p:spPr>
          <a:xfrm>
            <a:off x="584200" y="2074857"/>
            <a:ext cx="4140901" cy="307777"/>
          </a:xfrm>
        </p:spPr>
        <p:txBody>
          <a:bodyPr/>
          <a:lstStyle>
            <a:lvl1pPr marL="0" indent="0" algn="l">
              <a:buNone/>
              <a:defRPr kumimoji="0" lang="en-US" sz="200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6340587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LOWERED CENTERE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7468488" y="917654"/>
            <a:ext cx="4140900" cy="1107996"/>
          </a:xfrm>
        </p:spPr>
        <p:txBody>
          <a:bodyPr anchor="b"/>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DA8DC48C-CF13-4D26-9B4E-48F77C0B2187}"/>
              </a:ext>
            </a:extLst>
          </p:cNvPr>
          <p:cNvSpPr>
            <a:spLocks noGrp="1"/>
          </p:cNvSpPr>
          <p:nvPr>
            <p:ph type="body" sz="quarter" idx="10"/>
          </p:nvPr>
        </p:nvSpPr>
        <p:spPr>
          <a:xfrm>
            <a:off x="7464425" y="2989907"/>
            <a:ext cx="4144963" cy="1458861"/>
          </a:xfrm>
        </p:spPr>
        <p:txBody>
          <a:bodyPr/>
          <a:lstStyle>
            <a:lvl1pPr marL="0" indent="0">
              <a:buNone/>
              <a:defRPr sz="2000"/>
            </a:lvl1pPr>
            <a:lvl2pPr marL="0" indent="0">
              <a:buNone/>
              <a:defRPr sz="1800">
                <a:solidFill>
                  <a:schemeClr val="accent2"/>
                </a:solidFill>
              </a:defRPr>
            </a:lvl2pPr>
            <a:lvl3pPr marL="0" indent="0">
              <a:spcAft>
                <a:spcPts val="600"/>
              </a:spcAft>
              <a:buNone/>
              <a:defRPr sz="1600"/>
            </a:lvl3pPr>
            <a:lvl4pPr marL="0" indent="0">
              <a:spcBef>
                <a:spcPts val="0"/>
              </a:spcBef>
              <a:spcAft>
                <a:spcPts val="600"/>
              </a:spcAft>
              <a:buNone/>
              <a:defRPr sz="1200"/>
            </a:lvl4pPr>
            <a:lvl5pPr marL="0" indent="0">
              <a:spcBef>
                <a:spcPts val="0"/>
              </a:spcBef>
              <a:spcAft>
                <a:spcPts val="600"/>
              </a:spcAft>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4D1283-D153-45B1-A4D6-F497E832CFC2}"/>
              </a:ext>
            </a:extLst>
          </p:cNvPr>
          <p:cNvSpPr>
            <a:spLocks noGrp="1"/>
          </p:cNvSpPr>
          <p:nvPr>
            <p:ph type="body" sz="quarter" idx="11"/>
          </p:nvPr>
        </p:nvSpPr>
        <p:spPr>
          <a:xfrm>
            <a:off x="7464425" y="2074857"/>
            <a:ext cx="4140901" cy="307777"/>
          </a:xfrm>
        </p:spPr>
        <p:txBody>
          <a:bodyPr/>
          <a:lstStyle>
            <a:lvl1pPr marL="0" indent="0" algn="l">
              <a:buNone/>
              <a:defRPr kumimoji="0" lang="en-US" sz="200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6067090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273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4.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1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image" Target="../media/image15.emf"/><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image" Target="../media/image15.emf"/><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theme" Target="../theme/theme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image" Target="../media/image15.emf"/><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theme" Target="../theme/theme8.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8"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34" Type="http://schemas.openxmlformats.org/officeDocument/2006/relationships/theme" Target="../theme/theme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8"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715085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10365440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2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2289482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28090" y="227851"/>
            <a:ext cx="10514316" cy="648997"/>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50945519"/>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5" r:id="rId3"/>
    <p:sldLayoutId id="2147483736" r:id="rId4"/>
    <p:sldLayoutId id="2147483737" r:id="rId5"/>
  </p:sldLayoutIdLst>
  <p:transition>
    <p:fade/>
  </p:transition>
  <p:txStyles>
    <p:titleStyle>
      <a:lvl1pPr algn="l" defTabSz="914195" rtl="0" eaLnBrk="1" latinLnBrk="0" hangingPunct="1">
        <a:lnSpc>
          <a:spcPct val="90000"/>
        </a:lnSpc>
        <a:spcBef>
          <a:spcPct val="0"/>
        </a:spcBef>
        <a:buNone/>
        <a:defRPr lang="en-US" sz="4705" b="0" kern="1200" cap="none" spc="-100" baseline="0" dirty="0" smtClean="0">
          <a:ln w="3175">
            <a:noFill/>
          </a:ln>
          <a:solidFill>
            <a:schemeClr val="bg1"/>
          </a:solidFill>
          <a:effectLst/>
          <a:latin typeface="+mj-lt"/>
          <a:ea typeface="+mn-ea"/>
          <a:cs typeface="Segoe UI" pitchFamily="34" charset="0"/>
        </a:defRPr>
      </a:lvl1pPr>
    </p:titleStyle>
    <p:bodyStyle>
      <a:lvl1pPr marL="336082" marR="0" indent="-336082" algn="l" defTabSz="914195"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bg1"/>
          </a:solidFill>
          <a:latin typeface="+mj-lt"/>
          <a:ea typeface="+mn-ea"/>
          <a:cs typeface="+mn-cs"/>
        </a:defRPr>
      </a:lvl1pPr>
      <a:lvl2pPr marL="572583" marR="0" indent="-236501" algn="l" defTabSz="914195"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bg1"/>
          </a:solidFill>
          <a:latin typeface="+mn-lt"/>
          <a:ea typeface="+mn-ea"/>
          <a:cs typeface="+mn-cs"/>
        </a:defRPr>
      </a:lvl2pPr>
      <a:lvl3pPr marL="784191"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bg1"/>
          </a:solidFill>
          <a:latin typeface="+mn-lt"/>
          <a:ea typeface="+mn-ea"/>
          <a:cs typeface="+mn-cs"/>
        </a:defRPr>
      </a:lvl3pPr>
      <a:lvl4pPr marL="1008246"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bg1"/>
          </a:solidFill>
          <a:latin typeface="+mn-lt"/>
          <a:ea typeface="+mn-ea"/>
          <a:cs typeface="+mn-cs"/>
        </a:defRPr>
      </a:lvl4pPr>
      <a:lvl5pPr marL="1232300"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bg1"/>
          </a:solidFill>
          <a:latin typeface="+mn-lt"/>
          <a:ea typeface="+mn-ea"/>
          <a:cs typeface="+mn-cs"/>
        </a:defRPr>
      </a:lvl5pPr>
      <a:lvl6pPr marL="2514035"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34"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33"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30"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5" rtl="0" eaLnBrk="1" latinLnBrk="0" hangingPunct="1">
        <a:defRPr sz="1765" kern="1200">
          <a:solidFill>
            <a:schemeClr val="tx1"/>
          </a:solidFill>
          <a:latin typeface="+mn-lt"/>
          <a:ea typeface="+mn-ea"/>
          <a:cs typeface="+mn-cs"/>
        </a:defRPr>
      </a:lvl1pPr>
      <a:lvl2pPr marL="457097" algn="l" defTabSz="914195" rtl="0" eaLnBrk="1" latinLnBrk="0" hangingPunct="1">
        <a:defRPr sz="1765" kern="1200">
          <a:solidFill>
            <a:schemeClr val="tx1"/>
          </a:solidFill>
          <a:latin typeface="+mn-lt"/>
          <a:ea typeface="+mn-ea"/>
          <a:cs typeface="+mn-cs"/>
        </a:defRPr>
      </a:lvl2pPr>
      <a:lvl3pPr marL="914195" algn="l" defTabSz="914195" rtl="0" eaLnBrk="1" latinLnBrk="0" hangingPunct="1">
        <a:defRPr sz="1765" kern="1200">
          <a:solidFill>
            <a:schemeClr val="tx1"/>
          </a:solidFill>
          <a:latin typeface="+mn-lt"/>
          <a:ea typeface="+mn-ea"/>
          <a:cs typeface="+mn-cs"/>
        </a:defRPr>
      </a:lvl3pPr>
      <a:lvl4pPr marL="1371292" algn="l" defTabSz="914195" rtl="0" eaLnBrk="1" latinLnBrk="0" hangingPunct="1">
        <a:defRPr sz="1765" kern="1200">
          <a:solidFill>
            <a:schemeClr val="tx1"/>
          </a:solidFill>
          <a:latin typeface="+mn-lt"/>
          <a:ea typeface="+mn-ea"/>
          <a:cs typeface="+mn-cs"/>
        </a:defRPr>
      </a:lvl4pPr>
      <a:lvl5pPr marL="1828390" algn="l" defTabSz="914195" rtl="0" eaLnBrk="1" latinLnBrk="0" hangingPunct="1">
        <a:defRPr sz="1765" kern="1200">
          <a:solidFill>
            <a:schemeClr val="tx1"/>
          </a:solidFill>
          <a:latin typeface="+mn-lt"/>
          <a:ea typeface="+mn-ea"/>
          <a:cs typeface="+mn-cs"/>
        </a:defRPr>
      </a:lvl5pPr>
      <a:lvl6pPr marL="2285488" algn="l" defTabSz="914195" rtl="0" eaLnBrk="1" latinLnBrk="0" hangingPunct="1">
        <a:defRPr sz="1765" kern="1200">
          <a:solidFill>
            <a:schemeClr val="tx1"/>
          </a:solidFill>
          <a:latin typeface="+mn-lt"/>
          <a:ea typeface="+mn-ea"/>
          <a:cs typeface="+mn-cs"/>
        </a:defRPr>
      </a:lvl6pPr>
      <a:lvl7pPr marL="2742585" algn="l" defTabSz="914195" rtl="0" eaLnBrk="1" latinLnBrk="0" hangingPunct="1">
        <a:defRPr sz="1765" kern="1200">
          <a:solidFill>
            <a:schemeClr val="tx1"/>
          </a:solidFill>
          <a:latin typeface="+mn-lt"/>
          <a:ea typeface="+mn-ea"/>
          <a:cs typeface="+mn-cs"/>
        </a:defRPr>
      </a:lvl7pPr>
      <a:lvl8pPr marL="3199683" algn="l" defTabSz="914195" rtl="0" eaLnBrk="1" latinLnBrk="0" hangingPunct="1">
        <a:defRPr sz="1765" kern="1200">
          <a:solidFill>
            <a:schemeClr val="tx1"/>
          </a:solidFill>
          <a:latin typeface="+mn-lt"/>
          <a:ea typeface="+mn-ea"/>
          <a:cs typeface="+mn-cs"/>
        </a:defRPr>
      </a:lvl8pPr>
      <a:lvl9pPr marL="3656782" algn="l" defTabSz="914195"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2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99582586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5" r:id="rId24"/>
    <p:sldLayoutId id="2147483766" r:id="rId25"/>
    <p:sldLayoutId id="2147483768" r:id="rId2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276" tIns="91424" rIns="146276" bIns="91424" rtlCol="0" anchor="t">
            <a:noAutofit/>
          </a:bodyPr>
          <a:lstStyle/>
          <a:p>
            <a:r>
              <a:rPr lang="en-US"/>
              <a:t>Click to edit Master title style</a:t>
            </a:r>
          </a:p>
        </p:txBody>
      </p:sp>
      <p:sp>
        <p:nvSpPr>
          <p:cNvPr id="4" name="Text Placeholder 3"/>
          <p:cNvSpPr>
            <a:spLocks noGrp="1"/>
          </p:cNvSpPr>
          <p:nvPr>
            <p:ph type="body" idx="1"/>
          </p:nvPr>
        </p:nvSpPr>
        <p:spPr>
          <a:xfrm>
            <a:off x="269243" y="1189180"/>
            <a:ext cx="11653521" cy="2210815"/>
          </a:xfrm>
          <a:prstGeom prst="rect">
            <a:avLst/>
          </a:prstGeom>
        </p:spPr>
        <p:txBody>
          <a:bodyPr vert="horz" wrap="square" lIns="146276" tIns="91424" rIns="146276" bIns="91424"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24" bIns="0" rtlCol="0" anchor="ctr"/>
          <a:lstStyle>
            <a:lvl1pPr marL="0" algn="l" defTabSz="914195"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24"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11344942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transition>
    <p:fade/>
  </p:transition>
  <p:hf sldNum="0" hdr="0" dt="0"/>
  <p:txStyles>
    <p:titleStyle>
      <a:lvl1pPr algn="l" defTabSz="914195"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2" marR="0" indent="-336082" algn="l" defTabSz="914195"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83" marR="0" indent="-236501" algn="l" defTabSz="914195"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91"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246"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300" marR="0" indent="-224055" algn="l" defTabSz="914195"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035"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34"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33"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30" indent="-228549" algn="l" defTabSz="914195"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5" rtl="0" eaLnBrk="1" latinLnBrk="0" hangingPunct="1">
        <a:defRPr sz="1765" kern="1200">
          <a:solidFill>
            <a:schemeClr val="tx1"/>
          </a:solidFill>
          <a:latin typeface="+mn-lt"/>
          <a:ea typeface="+mn-ea"/>
          <a:cs typeface="+mn-cs"/>
        </a:defRPr>
      </a:lvl1pPr>
      <a:lvl2pPr marL="457097" algn="l" defTabSz="914195" rtl="0" eaLnBrk="1" latinLnBrk="0" hangingPunct="1">
        <a:defRPr sz="1765" kern="1200">
          <a:solidFill>
            <a:schemeClr val="tx1"/>
          </a:solidFill>
          <a:latin typeface="+mn-lt"/>
          <a:ea typeface="+mn-ea"/>
          <a:cs typeface="+mn-cs"/>
        </a:defRPr>
      </a:lvl2pPr>
      <a:lvl3pPr marL="914195" algn="l" defTabSz="914195" rtl="0" eaLnBrk="1" latinLnBrk="0" hangingPunct="1">
        <a:defRPr sz="1765" kern="1200">
          <a:solidFill>
            <a:schemeClr val="tx1"/>
          </a:solidFill>
          <a:latin typeface="+mn-lt"/>
          <a:ea typeface="+mn-ea"/>
          <a:cs typeface="+mn-cs"/>
        </a:defRPr>
      </a:lvl3pPr>
      <a:lvl4pPr marL="1371292" algn="l" defTabSz="914195" rtl="0" eaLnBrk="1" latinLnBrk="0" hangingPunct="1">
        <a:defRPr sz="1765" kern="1200">
          <a:solidFill>
            <a:schemeClr val="tx1"/>
          </a:solidFill>
          <a:latin typeface="+mn-lt"/>
          <a:ea typeface="+mn-ea"/>
          <a:cs typeface="+mn-cs"/>
        </a:defRPr>
      </a:lvl4pPr>
      <a:lvl5pPr marL="1828390" algn="l" defTabSz="914195" rtl="0" eaLnBrk="1" latinLnBrk="0" hangingPunct="1">
        <a:defRPr sz="1765" kern="1200">
          <a:solidFill>
            <a:schemeClr val="tx1"/>
          </a:solidFill>
          <a:latin typeface="+mn-lt"/>
          <a:ea typeface="+mn-ea"/>
          <a:cs typeface="+mn-cs"/>
        </a:defRPr>
      </a:lvl5pPr>
      <a:lvl6pPr marL="2285488" algn="l" defTabSz="914195" rtl="0" eaLnBrk="1" latinLnBrk="0" hangingPunct="1">
        <a:defRPr sz="1765" kern="1200">
          <a:solidFill>
            <a:schemeClr val="tx1"/>
          </a:solidFill>
          <a:latin typeface="+mn-lt"/>
          <a:ea typeface="+mn-ea"/>
          <a:cs typeface="+mn-cs"/>
        </a:defRPr>
      </a:lvl6pPr>
      <a:lvl7pPr marL="2742585" algn="l" defTabSz="914195" rtl="0" eaLnBrk="1" latinLnBrk="0" hangingPunct="1">
        <a:defRPr sz="1765" kern="1200">
          <a:solidFill>
            <a:schemeClr val="tx1"/>
          </a:solidFill>
          <a:latin typeface="+mn-lt"/>
          <a:ea typeface="+mn-ea"/>
          <a:cs typeface="+mn-cs"/>
        </a:defRPr>
      </a:lvl7pPr>
      <a:lvl8pPr marL="3199683" algn="l" defTabSz="914195" rtl="0" eaLnBrk="1" latinLnBrk="0" hangingPunct="1">
        <a:defRPr sz="1765" kern="1200">
          <a:solidFill>
            <a:schemeClr val="tx1"/>
          </a:solidFill>
          <a:latin typeface="+mn-lt"/>
          <a:ea typeface="+mn-ea"/>
          <a:cs typeface="+mn-cs"/>
        </a:defRPr>
      </a:lvl8pPr>
      <a:lvl9pPr marL="3656782" algn="l" defTabSz="914195"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26"/>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9102517"/>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0569906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86791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Lst>
  <p:transition>
    <p:fade/>
  </p:transition>
  <p:txStyles>
    <p:titleStyle>
      <a:lvl1pPr algn="l" defTabSz="914367" rtl="0" eaLnBrk="1" latinLnBrk="0" hangingPunct="1">
        <a:lnSpc>
          <a:spcPct val="90000"/>
        </a:lnSpc>
        <a:spcBef>
          <a:spcPct val="0"/>
        </a:spcBef>
        <a:buNone/>
        <a:defRPr lang="en-US" sz="4000"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b="0" i="0" kern="1200" spc="0" baseline="0">
          <a:solidFill>
            <a:schemeClr val="tx1"/>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b="0" i="0" kern="1200" spc="0" baseline="0">
          <a:solidFill>
            <a:schemeClr val="tx1"/>
          </a:solidFill>
          <a:latin typeface="+mn-lt"/>
          <a:ea typeface="+mn-ea"/>
          <a:cs typeface="+mn-cs"/>
        </a:defRPr>
      </a:lvl2pPr>
      <a:lvl3pPr marL="448193"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3pPr>
      <a:lvl4pPr marL="67229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4pPr>
      <a:lvl5pPr marL="896386"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7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ir.vmware.com/overview/press-releases/press-release-details/2018/VMware-Recognized-as-a-Leader-in-November-2018-Gartner-Magic-Quadrant-for--Hyperconverged-Infrastructure/default.aspx"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ir.vmware.com/overview/press-releases/press-release-details/2018/VMware-Recognized-as-a-Leader-in-November-2018-Gartner-Magic-Quadrant-for--Hyperconverged-Infrastructure/default.aspx"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trends.builtwith.com/framework/traffic/Entire-Interne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https://aka.ms/migration/webapps" TargetMode="External"/><Relationship Id="rId13" Type="http://schemas.openxmlformats.org/officeDocument/2006/relationships/hyperlink" Target="https://nam06.safelinks.protection.outlook.com/?url=https%3A%2F%2Fwww.contentmx.com%2Fmicrosoft%2F&amp;data=02%7C01%7CBill.OBrien%40microsoft.com%7C6c3636fee9da4b89e5e108d6ff1fe29a%7C72f988bf86f141af91ab2d7cd011db47%7C1%7C0%7C636976909840748229&amp;sdata=c1YXiC5RoLreBsW3ciEbQiW1tHQFS548W9iDCfqQy4w%3D&amp;reserved=0" TargetMode="External"/><Relationship Id="rId3" Type="http://schemas.openxmlformats.org/officeDocument/2006/relationships/image" Target="../media/image43.emf"/><Relationship Id="rId7" Type="http://schemas.openxmlformats.org/officeDocument/2006/relationships/hyperlink" Target="https://www.microsoft.com/azure/partners/sql-server" TargetMode="External"/><Relationship Id="rId12" Type="http://schemas.openxmlformats.org/officeDocument/2006/relationships/hyperlink" Target="https://azure.microsoft.com/en-us/migration/" TargetMode="External"/><Relationship Id="rId17" Type="http://schemas.openxmlformats.org/officeDocument/2006/relationships/hyperlink" Target="https://www.microsoft.com/azure/partners" TargetMode="External"/><Relationship Id="rId2" Type="http://schemas.openxmlformats.org/officeDocument/2006/relationships/notesSlide" Target="../notesSlides/notesSlide16.xml"/><Relationship Id="rId16" Type="http://schemas.openxmlformats.org/officeDocument/2006/relationships/hyperlink" Target="http://azure.com/amppartners" TargetMode="External"/><Relationship Id="rId1" Type="http://schemas.openxmlformats.org/officeDocument/2006/relationships/slideLayout" Target="../slideLayouts/slideLayout11.xml"/><Relationship Id="rId6" Type="http://schemas.openxmlformats.org/officeDocument/2006/relationships/hyperlink" Target="https://www.microsoft.com/azure/partners/windows-server" TargetMode="External"/><Relationship Id="rId11" Type="http://schemas.openxmlformats.org/officeDocument/2006/relationships/hyperlink" Target="https://partner.microsoft.com/en-us/cloud-solution-provider/indirect" TargetMode="External"/><Relationship Id="rId5" Type="http://schemas.openxmlformats.org/officeDocument/2006/relationships/image" Target="../media/image45.emf"/><Relationship Id="rId15" Type="http://schemas.openxmlformats.org/officeDocument/2006/relationships/hyperlink" Target="https://azure.microsoft.com/en-us/services/azure-lighthouse/" TargetMode="External"/><Relationship Id="rId10" Type="http://schemas.openxmlformats.org/officeDocument/2006/relationships/hyperlink" Target="https://aka.ms/AdvancedSpecializations" TargetMode="External"/><Relationship Id="rId4" Type="http://schemas.openxmlformats.org/officeDocument/2006/relationships/image" Target="../media/image44.png"/><Relationship Id="rId9" Type="http://schemas.openxmlformats.org/officeDocument/2006/relationships/hyperlink" Target="https://partner.microsoft.com/en-us/solutions/apps-infrastructure/cloud-migration#opportunity" TargetMode="External"/><Relationship Id="rId14" Type="http://schemas.openxmlformats.org/officeDocument/2006/relationships/hyperlink" Target="https://partner.microsoft.com/en-us/campaigns/ced-nomination-for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58.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descr="Microsoft Azure">
            <a:extLst>
              <a:ext uri="{FF2B5EF4-FFF2-40B4-BE49-F238E27FC236}">
                <a16:creationId xmlns:a16="http://schemas.microsoft.com/office/drawing/2014/main" id="{1DA1E062-7B46-46A4-B6D3-EFCAB0C66AD5}"/>
              </a:ext>
            </a:extLst>
          </p:cNvPr>
          <p:cNvGrpSpPr>
            <a:grpSpLocks noChangeAspect="1"/>
          </p:cNvGrpSpPr>
          <p:nvPr/>
        </p:nvGrpSpPr>
        <p:grpSpPr bwMode="auto">
          <a:xfrm>
            <a:off x="3307668" y="2394175"/>
            <a:ext cx="5576660" cy="802940"/>
            <a:chOff x="2062" y="1904"/>
            <a:chExt cx="3556" cy="512"/>
          </a:xfrm>
        </p:grpSpPr>
        <p:sp>
          <p:nvSpPr>
            <p:cNvPr id="5" name="Freeform 5">
              <a:extLst>
                <a:ext uri="{FF2B5EF4-FFF2-40B4-BE49-F238E27FC236}">
                  <a16:creationId xmlns:a16="http://schemas.microsoft.com/office/drawing/2014/main" id="{56FEB888-A5F0-44C7-9214-6635F5097FDF}"/>
                </a:ext>
              </a:extLst>
            </p:cNvPr>
            <p:cNvSpPr>
              <a:spLocks noEditPoints="1"/>
            </p:cNvSpPr>
            <p:nvPr/>
          </p:nvSpPr>
          <p:spPr bwMode="auto">
            <a:xfrm>
              <a:off x="4533" y="2007"/>
              <a:ext cx="289" cy="306"/>
            </a:xfrm>
            <a:custGeom>
              <a:avLst/>
              <a:gdLst>
                <a:gd name="T0" fmla="*/ 175 w 289"/>
                <a:gd name="T1" fmla="*/ 0 h 306"/>
                <a:gd name="T2" fmla="*/ 289 w 289"/>
                <a:gd name="T3" fmla="*/ 306 h 306"/>
                <a:gd name="T4" fmla="*/ 231 w 289"/>
                <a:gd name="T5" fmla="*/ 306 h 306"/>
                <a:gd name="T6" fmla="*/ 205 w 289"/>
                <a:gd name="T7" fmla="*/ 229 h 306"/>
                <a:gd name="T8" fmla="*/ 83 w 289"/>
                <a:gd name="T9" fmla="*/ 229 h 306"/>
                <a:gd name="T10" fmla="*/ 59 w 289"/>
                <a:gd name="T11" fmla="*/ 306 h 306"/>
                <a:gd name="T12" fmla="*/ 0 w 289"/>
                <a:gd name="T13" fmla="*/ 306 h 306"/>
                <a:gd name="T14" fmla="*/ 115 w 289"/>
                <a:gd name="T15" fmla="*/ 0 h 306"/>
                <a:gd name="T16" fmla="*/ 175 w 289"/>
                <a:gd name="T17" fmla="*/ 0 h 306"/>
                <a:gd name="T18" fmla="*/ 143 w 289"/>
                <a:gd name="T19" fmla="*/ 57 h 306"/>
                <a:gd name="T20" fmla="*/ 97 w 289"/>
                <a:gd name="T21" fmla="*/ 185 h 306"/>
                <a:gd name="T22" fmla="*/ 189 w 289"/>
                <a:gd name="T23" fmla="*/ 185 h 306"/>
                <a:gd name="T24" fmla="*/ 145 w 289"/>
                <a:gd name="T25" fmla="*/ 57 h 306"/>
                <a:gd name="T26" fmla="*/ 143 w 289"/>
                <a:gd name="T27" fmla="*/ 5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306">
                  <a:moveTo>
                    <a:pt x="175" y="0"/>
                  </a:moveTo>
                  <a:lnTo>
                    <a:pt x="289" y="306"/>
                  </a:lnTo>
                  <a:lnTo>
                    <a:pt x="231" y="306"/>
                  </a:lnTo>
                  <a:lnTo>
                    <a:pt x="205" y="229"/>
                  </a:lnTo>
                  <a:lnTo>
                    <a:pt x="83" y="229"/>
                  </a:lnTo>
                  <a:lnTo>
                    <a:pt x="59" y="306"/>
                  </a:lnTo>
                  <a:lnTo>
                    <a:pt x="0" y="306"/>
                  </a:lnTo>
                  <a:lnTo>
                    <a:pt x="115" y="0"/>
                  </a:lnTo>
                  <a:lnTo>
                    <a:pt x="175" y="0"/>
                  </a:lnTo>
                  <a:close/>
                  <a:moveTo>
                    <a:pt x="143" y="57"/>
                  </a:moveTo>
                  <a:lnTo>
                    <a:pt x="97" y="185"/>
                  </a:lnTo>
                  <a:lnTo>
                    <a:pt x="189" y="185"/>
                  </a:lnTo>
                  <a:lnTo>
                    <a:pt x="145" y="57"/>
                  </a:lnTo>
                  <a:lnTo>
                    <a:pt x="143" y="5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6" name="Freeform 6">
              <a:extLst>
                <a:ext uri="{FF2B5EF4-FFF2-40B4-BE49-F238E27FC236}">
                  <a16:creationId xmlns:a16="http://schemas.microsoft.com/office/drawing/2014/main" id="{A29E007C-9712-4562-A4C8-AAE6EFE9E671}"/>
                </a:ext>
              </a:extLst>
            </p:cNvPr>
            <p:cNvSpPr>
              <a:spLocks/>
            </p:cNvSpPr>
            <p:nvPr/>
          </p:nvSpPr>
          <p:spPr bwMode="auto">
            <a:xfrm>
              <a:off x="4840" y="2092"/>
              <a:ext cx="183" cy="221"/>
            </a:xfrm>
            <a:custGeom>
              <a:avLst/>
              <a:gdLst>
                <a:gd name="T0" fmla="*/ 7 w 183"/>
                <a:gd name="T1" fmla="*/ 0 h 221"/>
                <a:gd name="T2" fmla="*/ 181 w 183"/>
                <a:gd name="T3" fmla="*/ 0 h 221"/>
                <a:gd name="T4" fmla="*/ 181 w 183"/>
                <a:gd name="T5" fmla="*/ 22 h 221"/>
                <a:gd name="T6" fmla="*/ 67 w 183"/>
                <a:gd name="T7" fmla="*/ 180 h 221"/>
                <a:gd name="T8" fmla="*/ 183 w 183"/>
                <a:gd name="T9" fmla="*/ 180 h 221"/>
                <a:gd name="T10" fmla="*/ 183 w 183"/>
                <a:gd name="T11" fmla="*/ 221 h 221"/>
                <a:gd name="T12" fmla="*/ 0 w 183"/>
                <a:gd name="T13" fmla="*/ 221 h 221"/>
                <a:gd name="T14" fmla="*/ 0 w 183"/>
                <a:gd name="T15" fmla="*/ 198 h 221"/>
                <a:gd name="T16" fmla="*/ 112 w 183"/>
                <a:gd name="T17" fmla="*/ 43 h 221"/>
                <a:gd name="T18" fmla="*/ 7 w 183"/>
                <a:gd name="T19" fmla="*/ 43 h 221"/>
                <a:gd name="T20" fmla="*/ 7 w 183"/>
                <a:gd name="T21"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221">
                  <a:moveTo>
                    <a:pt x="7" y="0"/>
                  </a:moveTo>
                  <a:lnTo>
                    <a:pt x="181" y="0"/>
                  </a:lnTo>
                  <a:lnTo>
                    <a:pt x="181" y="22"/>
                  </a:lnTo>
                  <a:lnTo>
                    <a:pt x="67" y="180"/>
                  </a:lnTo>
                  <a:lnTo>
                    <a:pt x="183" y="180"/>
                  </a:lnTo>
                  <a:lnTo>
                    <a:pt x="183" y="221"/>
                  </a:lnTo>
                  <a:lnTo>
                    <a:pt x="0" y="221"/>
                  </a:lnTo>
                  <a:lnTo>
                    <a:pt x="0" y="198"/>
                  </a:lnTo>
                  <a:lnTo>
                    <a:pt x="112" y="43"/>
                  </a:lnTo>
                  <a:lnTo>
                    <a:pt x="7" y="43"/>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7" name="Freeform 7">
              <a:extLst>
                <a:ext uri="{FF2B5EF4-FFF2-40B4-BE49-F238E27FC236}">
                  <a16:creationId xmlns:a16="http://schemas.microsoft.com/office/drawing/2014/main" id="{1EC814B1-A0A4-49CD-813F-7D4756747710}"/>
                </a:ext>
              </a:extLst>
            </p:cNvPr>
            <p:cNvSpPr>
              <a:spLocks/>
            </p:cNvSpPr>
            <p:nvPr/>
          </p:nvSpPr>
          <p:spPr bwMode="auto">
            <a:xfrm>
              <a:off x="5046" y="2092"/>
              <a:ext cx="195" cy="224"/>
            </a:xfrm>
            <a:custGeom>
              <a:avLst/>
              <a:gdLst>
                <a:gd name="T0" fmla="*/ 111 w 111"/>
                <a:gd name="T1" fmla="*/ 0 h 126"/>
                <a:gd name="T2" fmla="*/ 111 w 111"/>
                <a:gd name="T3" fmla="*/ 124 h 126"/>
                <a:gd name="T4" fmla="*/ 81 w 111"/>
                <a:gd name="T5" fmla="*/ 124 h 126"/>
                <a:gd name="T6" fmla="*/ 81 w 111"/>
                <a:gd name="T7" fmla="*/ 108 h 126"/>
                <a:gd name="T8" fmla="*/ 81 w 111"/>
                <a:gd name="T9" fmla="*/ 108 h 126"/>
                <a:gd name="T10" fmla="*/ 66 w 111"/>
                <a:gd name="T11" fmla="*/ 121 h 126"/>
                <a:gd name="T12" fmla="*/ 44 w 111"/>
                <a:gd name="T13" fmla="*/ 126 h 126"/>
                <a:gd name="T14" fmla="*/ 11 w 111"/>
                <a:gd name="T15" fmla="*/ 114 h 126"/>
                <a:gd name="T16" fmla="*/ 0 w 111"/>
                <a:gd name="T17" fmla="*/ 76 h 126"/>
                <a:gd name="T18" fmla="*/ 0 w 111"/>
                <a:gd name="T19" fmla="*/ 0 h 126"/>
                <a:gd name="T20" fmla="*/ 29 w 111"/>
                <a:gd name="T21" fmla="*/ 0 h 126"/>
                <a:gd name="T22" fmla="*/ 29 w 111"/>
                <a:gd name="T23" fmla="*/ 72 h 126"/>
                <a:gd name="T24" fmla="*/ 35 w 111"/>
                <a:gd name="T25" fmla="*/ 96 h 126"/>
                <a:gd name="T26" fmla="*/ 54 w 111"/>
                <a:gd name="T27" fmla="*/ 104 h 126"/>
                <a:gd name="T28" fmla="*/ 74 w 111"/>
                <a:gd name="T29" fmla="*/ 95 h 126"/>
                <a:gd name="T30" fmla="*/ 81 w 111"/>
                <a:gd name="T31" fmla="*/ 72 h 126"/>
                <a:gd name="T32" fmla="*/ 81 w 111"/>
                <a:gd name="T33" fmla="*/ 0 h 126"/>
                <a:gd name="T34" fmla="*/ 111 w 111"/>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6">
                  <a:moveTo>
                    <a:pt x="111" y="0"/>
                  </a:moveTo>
                  <a:cubicBezTo>
                    <a:pt x="111" y="124"/>
                    <a:pt x="111" y="124"/>
                    <a:pt x="111" y="124"/>
                  </a:cubicBezTo>
                  <a:cubicBezTo>
                    <a:pt x="81" y="124"/>
                    <a:pt x="81" y="124"/>
                    <a:pt x="81" y="124"/>
                  </a:cubicBezTo>
                  <a:cubicBezTo>
                    <a:pt x="81" y="108"/>
                    <a:pt x="81" y="108"/>
                    <a:pt x="81" y="108"/>
                  </a:cubicBezTo>
                  <a:cubicBezTo>
                    <a:pt x="81" y="108"/>
                    <a:pt x="81" y="108"/>
                    <a:pt x="81" y="108"/>
                  </a:cubicBezTo>
                  <a:cubicBezTo>
                    <a:pt x="77" y="114"/>
                    <a:pt x="72" y="118"/>
                    <a:pt x="66" y="121"/>
                  </a:cubicBezTo>
                  <a:cubicBezTo>
                    <a:pt x="59" y="124"/>
                    <a:pt x="52" y="126"/>
                    <a:pt x="44" y="126"/>
                  </a:cubicBezTo>
                  <a:cubicBezTo>
                    <a:pt x="29" y="126"/>
                    <a:pt x="18" y="122"/>
                    <a:pt x="11" y="114"/>
                  </a:cubicBezTo>
                  <a:cubicBezTo>
                    <a:pt x="3" y="106"/>
                    <a:pt x="0" y="93"/>
                    <a:pt x="0" y="76"/>
                  </a:cubicBezTo>
                  <a:cubicBezTo>
                    <a:pt x="0" y="0"/>
                    <a:pt x="0" y="0"/>
                    <a:pt x="0" y="0"/>
                  </a:cubicBezTo>
                  <a:cubicBezTo>
                    <a:pt x="29" y="0"/>
                    <a:pt x="29" y="0"/>
                    <a:pt x="29" y="0"/>
                  </a:cubicBezTo>
                  <a:cubicBezTo>
                    <a:pt x="29" y="72"/>
                    <a:pt x="29" y="72"/>
                    <a:pt x="29" y="72"/>
                  </a:cubicBezTo>
                  <a:cubicBezTo>
                    <a:pt x="29" y="83"/>
                    <a:pt x="31" y="91"/>
                    <a:pt x="35" y="96"/>
                  </a:cubicBezTo>
                  <a:cubicBezTo>
                    <a:pt x="40" y="101"/>
                    <a:pt x="46" y="104"/>
                    <a:pt x="54" y="104"/>
                  </a:cubicBezTo>
                  <a:cubicBezTo>
                    <a:pt x="62" y="104"/>
                    <a:pt x="69" y="101"/>
                    <a:pt x="74" y="95"/>
                  </a:cubicBezTo>
                  <a:cubicBezTo>
                    <a:pt x="79" y="89"/>
                    <a:pt x="81" y="82"/>
                    <a:pt x="81" y="72"/>
                  </a:cubicBezTo>
                  <a:cubicBezTo>
                    <a:pt x="81" y="0"/>
                    <a:pt x="81" y="0"/>
                    <a:pt x="81" y="0"/>
                  </a:cubicBezTo>
                  <a:lnTo>
                    <a:pt x="1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8" name="Freeform 8">
              <a:extLst>
                <a:ext uri="{FF2B5EF4-FFF2-40B4-BE49-F238E27FC236}">
                  <a16:creationId xmlns:a16="http://schemas.microsoft.com/office/drawing/2014/main" id="{000703CD-6AC0-4169-BC4C-AE24A6489659}"/>
                </a:ext>
              </a:extLst>
            </p:cNvPr>
            <p:cNvSpPr>
              <a:spLocks/>
            </p:cNvSpPr>
            <p:nvPr/>
          </p:nvSpPr>
          <p:spPr bwMode="auto">
            <a:xfrm>
              <a:off x="5289" y="2089"/>
              <a:ext cx="126" cy="224"/>
            </a:xfrm>
            <a:custGeom>
              <a:avLst/>
              <a:gdLst>
                <a:gd name="T0" fmla="*/ 61 w 72"/>
                <a:gd name="T1" fmla="*/ 0 h 126"/>
                <a:gd name="T2" fmla="*/ 67 w 72"/>
                <a:gd name="T3" fmla="*/ 1 h 126"/>
                <a:gd name="T4" fmla="*/ 72 w 72"/>
                <a:gd name="T5" fmla="*/ 2 h 126"/>
                <a:gd name="T6" fmla="*/ 72 w 72"/>
                <a:gd name="T7" fmla="*/ 32 h 126"/>
                <a:gd name="T8" fmla="*/ 65 w 72"/>
                <a:gd name="T9" fmla="*/ 28 h 126"/>
                <a:gd name="T10" fmla="*/ 54 w 72"/>
                <a:gd name="T11" fmla="*/ 27 h 126"/>
                <a:gd name="T12" fmla="*/ 36 w 72"/>
                <a:gd name="T13" fmla="*/ 36 h 126"/>
                <a:gd name="T14" fmla="*/ 29 w 72"/>
                <a:gd name="T15" fmla="*/ 64 h 126"/>
                <a:gd name="T16" fmla="*/ 29 w 72"/>
                <a:gd name="T17" fmla="*/ 126 h 126"/>
                <a:gd name="T18" fmla="*/ 0 w 72"/>
                <a:gd name="T19" fmla="*/ 126 h 126"/>
                <a:gd name="T20" fmla="*/ 0 w 72"/>
                <a:gd name="T21" fmla="*/ 2 h 126"/>
                <a:gd name="T22" fmla="*/ 29 w 72"/>
                <a:gd name="T23" fmla="*/ 2 h 126"/>
                <a:gd name="T24" fmla="*/ 29 w 72"/>
                <a:gd name="T25" fmla="*/ 22 h 126"/>
                <a:gd name="T26" fmla="*/ 29 w 72"/>
                <a:gd name="T27" fmla="*/ 22 h 126"/>
                <a:gd name="T28" fmla="*/ 41 w 72"/>
                <a:gd name="T29" fmla="*/ 6 h 126"/>
                <a:gd name="T30" fmla="*/ 61 w 7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6">
                  <a:moveTo>
                    <a:pt x="61" y="0"/>
                  </a:moveTo>
                  <a:cubicBezTo>
                    <a:pt x="63" y="0"/>
                    <a:pt x="65" y="1"/>
                    <a:pt x="67" y="1"/>
                  </a:cubicBezTo>
                  <a:cubicBezTo>
                    <a:pt x="69" y="1"/>
                    <a:pt x="70" y="2"/>
                    <a:pt x="72" y="2"/>
                  </a:cubicBezTo>
                  <a:cubicBezTo>
                    <a:pt x="72" y="32"/>
                    <a:pt x="72" y="32"/>
                    <a:pt x="72" y="32"/>
                  </a:cubicBezTo>
                  <a:cubicBezTo>
                    <a:pt x="70" y="31"/>
                    <a:pt x="68" y="29"/>
                    <a:pt x="65" y="28"/>
                  </a:cubicBezTo>
                  <a:cubicBezTo>
                    <a:pt x="62" y="27"/>
                    <a:pt x="58" y="27"/>
                    <a:pt x="54" y="27"/>
                  </a:cubicBezTo>
                  <a:cubicBezTo>
                    <a:pt x="47" y="27"/>
                    <a:pt x="41" y="30"/>
                    <a:pt x="36" y="36"/>
                  </a:cubicBezTo>
                  <a:cubicBezTo>
                    <a:pt x="31" y="42"/>
                    <a:pt x="29" y="51"/>
                    <a:pt x="29" y="64"/>
                  </a:cubicBezTo>
                  <a:cubicBezTo>
                    <a:pt x="29" y="126"/>
                    <a:pt x="29" y="126"/>
                    <a:pt x="29" y="126"/>
                  </a:cubicBezTo>
                  <a:cubicBezTo>
                    <a:pt x="0" y="126"/>
                    <a:pt x="0" y="126"/>
                    <a:pt x="0" y="126"/>
                  </a:cubicBezTo>
                  <a:cubicBezTo>
                    <a:pt x="0" y="2"/>
                    <a:pt x="0" y="2"/>
                    <a:pt x="0" y="2"/>
                  </a:cubicBezTo>
                  <a:cubicBezTo>
                    <a:pt x="29" y="2"/>
                    <a:pt x="29" y="2"/>
                    <a:pt x="29" y="2"/>
                  </a:cubicBezTo>
                  <a:cubicBezTo>
                    <a:pt x="29" y="22"/>
                    <a:pt x="29" y="22"/>
                    <a:pt x="29" y="22"/>
                  </a:cubicBezTo>
                  <a:cubicBezTo>
                    <a:pt x="29" y="22"/>
                    <a:pt x="29" y="22"/>
                    <a:pt x="29" y="22"/>
                  </a:cubicBezTo>
                  <a:cubicBezTo>
                    <a:pt x="32" y="15"/>
                    <a:pt x="36" y="10"/>
                    <a:pt x="41" y="6"/>
                  </a:cubicBezTo>
                  <a:cubicBezTo>
                    <a:pt x="47" y="2"/>
                    <a:pt x="53" y="0"/>
                    <a:pt x="6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9" name="Freeform 9">
              <a:extLst>
                <a:ext uri="{FF2B5EF4-FFF2-40B4-BE49-F238E27FC236}">
                  <a16:creationId xmlns:a16="http://schemas.microsoft.com/office/drawing/2014/main" id="{D1D3B9AB-B4C6-41E8-9DD8-527AAD9CADB7}"/>
                </a:ext>
              </a:extLst>
            </p:cNvPr>
            <p:cNvSpPr>
              <a:spLocks noEditPoints="1"/>
            </p:cNvSpPr>
            <p:nvPr/>
          </p:nvSpPr>
          <p:spPr bwMode="auto">
            <a:xfrm>
              <a:off x="5417" y="2089"/>
              <a:ext cx="201" cy="229"/>
            </a:xfrm>
            <a:custGeom>
              <a:avLst/>
              <a:gdLst>
                <a:gd name="T0" fmla="*/ 104 w 114"/>
                <a:gd name="T1" fmla="*/ 95 h 129"/>
                <a:gd name="T2" fmla="*/ 104 w 114"/>
                <a:gd name="T3" fmla="*/ 119 h 129"/>
                <a:gd name="T4" fmla="*/ 85 w 114"/>
                <a:gd name="T5" fmla="*/ 127 h 129"/>
                <a:gd name="T6" fmla="*/ 60 w 114"/>
                <a:gd name="T7" fmla="*/ 129 h 129"/>
                <a:gd name="T8" fmla="*/ 16 w 114"/>
                <a:gd name="T9" fmla="*/ 113 h 129"/>
                <a:gd name="T10" fmla="*/ 0 w 114"/>
                <a:gd name="T11" fmla="*/ 66 h 129"/>
                <a:gd name="T12" fmla="*/ 17 w 114"/>
                <a:gd name="T13" fmla="*/ 19 h 129"/>
                <a:gd name="T14" fmla="*/ 59 w 114"/>
                <a:gd name="T15" fmla="*/ 0 h 129"/>
                <a:gd name="T16" fmla="*/ 99 w 114"/>
                <a:gd name="T17" fmla="*/ 16 h 129"/>
                <a:gd name="T18" fmla="*/ 114 w 114"/>
                <a:gd name="T19" fmla="*/ 59 h 129"/>
                <a:gd name="T20" fmla="*/ 114 w 114"/>
                <a:gd name="T21" fmla="*/ 73 h 129"/>
                <a:gd name="T22" fmla="*/ 29 w 114"/>
                <a:gd name="T23" fmla="*/ 73 h 129"/>
                <a:gd name="T24" fmla="*/ 41 w 114"/>
                <a:gd name="T25" fmla="*/ 99 h 129"/>
                <a:gd name="T26" fmla="*/ 67 w 114"/>
                <a:gd name="T27" fmla="*/ 107 h 129"/>
                <a:gd name="T28" fmla="*/ 87 w 114"/>
                <a:gd name="T29" fmla="*/ 104 h 129"/>
                <a:gd name="T30" fmla="*/ 104 w 114"/>
                <a:gd name="T31" fmla="*/ 95 h 129"/>
                <a:gd name="T32" fmla="*/ 85 w 114"/>
                <a:gd name="T33" fmla="*/ 52 h 129"/>
                <a:gd name="T34" fmla="*/ 78 w 114"/>
                <a:gd name="T35" fmla="*/ 30 h 129"/>
                <a:gd name="T36" fmla="*/ 59 w 114"/>
                <a:gd name="T37" fmla="*/ 22 h 129"/>
                <a:gd name="T38" fmla="*/ 41 w 114"/>
                <a:gd name="T39" fmla="*/ 30 h 129"/>
                <a:gd name="T40" fmla="*/ 30 w 114"/>
                <a:gd name="T41" fmla="*/ 52 h 129"/>
                <a:gd name="T42" fmla="*/ 85 w 114"/>
                <a:gd name="T4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29">
                  <a:moveTo>
                    <a:pt x="104" y="95"/>
                  </a:moveTo>
                  <a:cubicBezTo>
                    <a:pt x="104" y="119"/>
                    <a:pt x="104" y="119"/>
                    <a:pt x="104" y="119"/>
                  </a:cubicBezTo>
                  <a:cubicBezTo>
                    <a:pt x="99" y="122"/>
                    <a:pt x="92" y="125"/>
                    <a:pt x="85" y="127"/>
                  </a:cubicBezTo>
                  <a:cubicBezTo>
                    <a:pt x="77" y="128"/>
                    <a:pt x="69" y="129"/>
                    <a:pt x="60" y="129"/>
                  </a:cubicBezTo>
                  <a:cubicBezTo>
                    <a:pt x="41" y="129"/>
                    <a:pt x="26" y="124"/>
                    <a:pt x="16" y="113"/>
                  </a:cubicBezTo>
                  <a:cubicBezTo>
                    <a:pt x="5" y="101"/>
                    <a:pt x="0" y="86"/>
                    <a:pt x="0" y="66"/>
                  </a:cubicBezTo>
                  <a:cubicBezTo>
                    <a:pt x="0" y="47"/>
                    <a:pt x="6" y="31"/>
                    <a:pt x="17" y="19"/>
                  </a:cubicBezTo>
                  <a:cubicBezTo>
                    <a:pt x="28" y="6"/>
                    <a:pt x="42" y="0"/>
                    <a:pt x="59" y="0"/>
                  </a:cubicBezTo>
                  <a:cubicBezTo>
                    <a:pt x="76" y="0"/>
                    <a:pt x="90" y="5"/>
                    <a:pt x="99" y="16"/>
                  </a:cubicBezTo>
                  <a:cubicBezTo>
                    <a:pt x="109" y="26"/>
                    <a:pt x="114" y="41"/>
                    <a:pt x="114" y="59"/>
                  </a:cubicBezTo>
                  <a:cubicBezTo>
                    <a:pt x="114" y="73"/>
                    <a:pt x="114" y="73"/>
                    <a:pt x="114" y="73"/>
                  </a:cubicBezTo>
                  <a:cubicBezTo>
                    <a:pt x="29" y="73"/>
                    <a:pt x="29" y="73"/>
                    <a:pt x="29" y="73"/>
                  </a:cubicBezTo>
                  <a:cubicBezTo>
                    <a:pt x="30" y="86"/>
                    <a:pt x="34" y="94"/>
                    <a:pt x="41" y="99"/>
                  </a:cubicBezTo>
                  <a:cubicBezTo>
                    <a:pt x="47" y="104"/>
                    <a:pt x="56" y="107"/>
                    <a:pt x="67" y="107"/>
                  </a:cubicBezTo>
                  <a:cubicBezTo>
                    <a:pt x="74" y="107"/>
                    <a:pt x="80" y="106"/>
                    <a:pt x="87" y="104"/>
                  </a:cubicBezTo>
                  <a:cubicBezTo>
                    <a:pt x="93" y="101"/>
                    <a:pt x="99" y="99"/>
                    <a:pt x="104" y="95"/>
                  </a:cubicBezTo>
                  <a:close/>
                  <a:moveTo>
                    <a:pt x="85" y="52"/>
                  </a:moveTo>
                  <a:cubicBezTo>
                    <a:pt x="85" y="42"/>
                    <a:pt x="83" y="35"/>
                    <a:pt x="78" y="30"/>
                  </a:cubicBezTo>
                  <a:cubicBezTo>
                    <a:pt x="74" y="25"/>
                    <a:pt x="68" y="22"/>
                    <a:pt x="59" y="22"/>
                  </a:cubicBezTo>
                  <a:cubicBezTo>
                    <a:pt x="52" y="22"/>
                    <a:pt x="46" y="25"/>
                    <a:pt x="41" y="30"/>
                  </a:cubicBezTo>
                  <a:cubicBezTo>
                    <a:pt x="35" y="35"/>
                    <a:pt x="31" y="42"/>
                    <a:pt x="30" y="52"/>
                  </a:cubicBezTo>
                  <a:lnTo>
                    <a:pt x="85"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10" name="Freeform 10">
              <a:extLst>
                <a:ext uri="{FF2B5EF4-FFF2-40B4-BE49-F238E27FC236}">
                  <a16:creationId xmlns:a16="http://schemas.microsoft.com/office/drawing/2014/main" id="{C2B44067-D2C2-4C21-83CB-709C6D978C41}"/>
                </a:ext>
              </a:extLst>
            </p:cNvPr>
            <p:cNvSpPr>
              <a:spLocks noEditPoints="1"/>
            </p:cNvSpPr>
            <p:nvPr/>
          </p:nvSpPr>
          <p:spPr bwMode="auto">
            <a:xfrm>
              <a:off x="2720" y="1984"/>
              <a:ext cx="1720" cy="334"/>
            </a:xfrm>
            <a:custGeom>
              <a:avLst/>
              <a:gdLst>
                <a:gd name="T0" fmla="*/ 157 w 977"/>
                <a:gd name="T1" fmla="*/ 185 h 188"/>
                <a:gd name="T2" fmla="*/ 103 w 977"/>
                <a:gd name="T3" fmla="*/ 185 h 188"/>
                <a:gd name="T4" fmla="*/ 28 w 977"/>
                <a:gd name="T5" fmla="*/ 50 h 188"/>
                <a:gd name="T6" fmla="*/ 0 w 977"/>
                <a:gd name="T7" fmla="*/ 13 h 188"/>
                <a:gd name="T8" fmla="*/ 94 w 977"/>
                <a:gd name="T9" fmla="*/ 141 h 188"/>
                <a:gd name="T10" fmla="*/ 212 w 977"/>
                <a:gd name="T11" fmla="*/ 26 h 188"/>
                <a:gd name="T12" fmla="*/ 243 w 977"/>
                <a:gd name="T13" fmla="*/ 14 h 188"/>
                <a:gd name="T14" fmla="*/ 230 w 977"/>
                <a:gd name="T15" fmla="*/ 42 h 188"/>
                <a:gd name="T16" fmla="*/ 245 w 977"/>
                <a:gd name="T17" fmla="*/ 61 h 188"/>
                <a:gd name="T18" fmla="*/ 215 w 977"/>
                <a:gd name="T19" fmla="*/ 61 h 188"/>
                <a:gd name="T20" fmla="*/ 347 w 977"/>
                <a:gd name="T21" fmla="*/ 161 h 188"/>
                <a:gd name="T22" fmla="*/ 346 w 977"/>
                <a:gd name="T23" fmla="*/ 186 h 188"/>
                <a:gd name="T24" fmla="*/ 265 w 977"/>
                <a:gd name="T25" fmla="*/ 127 h 188"/>
                <a:gd name="T26" fmla="*/ 349 w 977"/>
                <a:gd name="T27" fmla="*/ 60 h 188"/>
                <a:gd name="T28" fmla="*/ 348 w 977"/>
                <a:gd name="T29" fmla="*/ 86 h 188"/>
                <a:gd name="T30" fmla="*/ 295 w 977"/>
                <a:gd name="T31" fmla="*/ 124 h 188"/>
                <a:gd name="T32" fmla="*/ 445 w 977"/>
                <a:gd name="T33" fmla="*/ 59 h 188"/>
                <a:gd name="T34" fmla="*/ 456 w 977"/>
                <a:gd name="T35" fmla="*/ 91 h 188"/>
                <a:gd name="T36" fmla="*/ 420 w 977"/>
                <a:gd name="T37" fmla="*/ 95 h 188"/>
                <a:gd name="T38" fmla="*/ 384 w 977"/>
                <a:gd name="T39" fmla="*/ 185 h 188"/>
                <a:gd name="T40" fmla="*/ 413 w 977"/>
                <a:gd name="T41" fmla="*/ 81 h 188"/>
                <a:gd name="T42" fmla="*/ 445 w 977"/>
                <a:gd name="T43" fmla="*/ 59 h 188"/>
                <a:gd name="T44" fmla="*/ 523 w 977"/>
                <a:gd name="T45" fmla="*/ 59 h 188"/>
                <a:gd name="T46" fmla="*/ 567 w 977"/>
                <a:gd name="T47" fmla="*/ 171 h 188"/>
                <a:gd name="T48" fmla="*/ 457 w 977"/>
                <a:gd name="T49" fmla="*/ 125 h 188"/>
                <a:gd name="T50" fmla="*/ 522 w 977"/>
                <a:gd name="T51" fmla="*/ 164 h 188"/>
                <a:gd name="T52" fmla="*/ 546 w 977"/>
                <a:gd name="T53" fmla="*/ 93 h 188"/>
                <a:gd name="T54" fmla="*/ 488 w 977"/>
                <a:gd name="T55" fmla="*/ 124 h 188"/>
                <a:gd name="T56" fmla="*/ 650 w 977"/>
                <a:gd name="T57" fmla="*/ 113 h 188"/>
                <a:gd name="T58" fmla="*/ 668 w 977"/>
                <a:gd name="T59" fmla="*/ 178 h 188"/>
                <a:gd name="T60" fmla="*/ 599 w 977"/>
                <a:gd name="T61" fmla="*/ 182 h 188"/>
                <a:gd name="T62" fmla="*/ 632 w 977"/>
                <a:gd name="T63" fmla="*/ 165 h 188"/>
                <a:gd name="T64" fmla="*/ 647 w 977"/>
                <a:gd name="T65" fmla="*/ 143 h 188"/>
                <a:gd name="T66" fmla="*/ 599 w 977"/>
                <a:gd name="T67" fmla="*/ 97 h 188"/>
                <a:gd name="T68" fmla="*/ 661 w 977"/>
                <a:gd name="T69" fmla="*/ 60 h 188"/>
                <a:gd name="T70" fmla="*/ 661 w 977"/>
                <a:gd name="T71" fmla="*/ 85 h 188"/>
                <a:gd name="T72" fmla="*/ 628 w 977"/>
                <a:gd name="T73" fmla="*/ 94 h 188"/>
                <a:gd name="T74" fmla="*/ 759 w 977"/>
                <a:gd name="T75" fmla="*/ 59 h 188"/>
                <a:gd name="T76" fmla="*/ 804 w 977"/>
                <a:gd name="T77" fmla="*/ 171 h 188"/>
                <a:gd name="T78" fmla="*/ 694 w 977"/>
                <a:gd name="T79" fmla="*/ 125 h 188"/>
                <a:gd name="T80" fmla="*/ 758 w 977"/>
                <a:gd name="T81" fmla="*/ 164 h 188"/>
                <a:gd name="T82" fmla="*/ 782 w 977"/>
                <a:gd name="T83" fmla="*/ 93 h 188"/>
                <a:gd name="T84" fmla="*/ 724 w 977"/>
                <a:gd name="T85" fmla="*/ 124 h 188"/>
                <a:gd name="T86" fmla="*/ 874 w 977"/>
                <a:gd name="T87" fmla="*/ 185 h 188"/>
                <a:gd name="T88" fmla="*/ 824 w 977"/>
                <a:gd name="T89" fmla="*/ 85 h 188"/>
                <a:gd name="T90" fmla="*/ 845 w 977"/>
                <a:gd name="T91" fmla="*/ 44 h 188"/>
                <a:gd name="T92" fmla="*/ 900 w 977"/>
                <a:gd name="T93" fmla="*/ 0 h 188"/>
                <a:gd name="T94" fmla="*/ 902 w 977"/>
                <a:gd name="T95" fmla="*/ 25 h 188"/>
                <a:gd name="T96" fmla="*/ 874 w 977"/>
                <a:gd name="T97" fmla="*/ 47 h 188"/>
                <a:gd name="T98" fmla="*/ 918 w 977"/>
                <a:gd name="T99" fmla="*/ 34 h 188"/>
                <a:gd name="T100" fmla="*/ 977 w 977"/>
                <a:gd name="T101" fmla="*/ 61 h 188"/>
                <a:gd name="T102" fmla="*/ 947 w 977"/>
                <a:gd name="T103" fmla="*/ 143 h 188"/>
                <a:gd name="T104" fmla="*/ 970 w 977"/>
                <a:gd name="T105" fmla="*/ 163 h 188"/>
                <a:gd name="T106" fmla="*/ 967 w 977"/>
                <a:gd name="T107" fmla="*/ 187 h 188"/>
                <a:gd name="T108" fmla="*/ 918 w 977"/>
                <a:gd name="T109" fmla="*/ 14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7" h="188">
                  <a:moveTo>
                    <a:pt x="187" y="13"/>
                  </a:moveTo>
                  <a:cubicBezTo>
                    <a:pt x="187" y="185"/>
                    <a:pt x="187" y="185"/>
                    <a:pt x="187" y="185"/>
                  </a:cubicBezTo>
                  <a:cubicBezTo>
                    <a:pt x="157" y="185"/>
                    <a:pt x="157" y="185"/>
                    <a:pt x="157" y="185"/>
                  </a:cubicBezTo>
                  <a:cubicBezTo>
                    <a:pt x="157" y="50"/>
                    <a:pt x="157" y="50"/>
                    <a:pt x="157" y="50"/>
                  </a:cubicBezTo>
                  <a:cubicBezTo>
                    <a:pt x="157" y="50"/>
                    <a:pt x="157" y="50"/>
                    <a:pt x="157" y="50"/>
                  </a:cubicBezTo>
                  <a:cubicBezTo>
                    <a:pt x="103" y="185"/>
                    <a:pt x="103" y="185"/>
                    <a:pt x="103" y="185"/>
                  </a:cubicBezTo>
                  <a:cubicBezTo>
                    <a:pt x="83" y="185"/>
                    <a:pt x="83" y="185"/>
                    <a:pt x="83" y="185"/>
                  </a:cubicBezTo>
                  <a:cubicBezTo>
                    <a:pt x="28" y="50"/>
                    <a:pt x="28" y="50"/>
                    <a:pt x="28" y="50"/>
                  </a:cubicBezTo>
                  <a:cubicBezTo>
                    <a:pt x="28" y="50"/>
                    <a:pt x="28" y="50"/>
                    <a:pt x="28" y="50"/>
                  </a:cubicBezTo>
                  <a:cubicBezTo>
                    <a:pt x="28" y="185"/>
                    <a:pt x="28" y="185"/>
                    <a:pt x="28" y="185"/>
                  </a:cubicBezTo>
                  <a:cubicBezTo>
                    <a:pt x="0" y="185"/>
                    <a:pt x="0" y="185"/>
                    <a:pt x="0" y="185"/>
                  </a:cubicBezTo>
                  <a:cubicBezTo>
                    <a:pt x="0" y="13"/>
                    <a:pt x="0" y="13"/>
                    <a:pt x="0" y="13"/>
                  </a:cubicBezTo>
                  <a:cubicBezTo>
                    <a:pt x="43" y="13"/>
                    <a:pt x="43" y="13"/>
                    <a:pt x="43" y="13"/>
                  </a:cubicBezTo>
                  <a:cubicBezTo>
                    <a:pt x="93" y="141"/>
                    <a:pt x="93" y="141"/>
                    <a:pt x="93" y="141"/>
                  </a:cubicBezTo>
                  <a:cubicBezTo>
                    <a:pt x="94" y="141"/>
                    <a:pt x="94" y="141"/>
                    <a:pt x="94" y="141"/>
                  </a:cubicBezTo>
                  <a:cubicBezTo>
                    <a:pt x="146" y="13"/>
                    <a:pt x="146" y="13"/>
                    <a:pt x="146" y="13"/>
                  </a:cubicBezTo>
                  <a:lnTo>
                    <a:pt x="187" y="13"/>
                  </a:lnTo>
                  <a:close/>
                  <a:moveTo>
                    <a:pt x="212" y="26"/>
                  </a:moveTo>
                  <a:cubicBezTo>
                    <a:pt x="212" y="21"/>
                    <a:pt x="214" y="17"/>
                    <a:pt x="218" y="14"/>
                  </a:cubicBezTo>
                  <a:cubicBezTo>
                    <a:pt x="221" y="10"/>
                    <a:pt x="225" y="9"/>
                    <a:pt x="230" y="9"/>
                  </a:cubicBezTo>
                  <a:cubicBezTo>
                    <a:pt x="235" y="9"/>
                    <a:pt x="240" y="10"/>
                    <a:pt x="243" y="14"/>
                  </a:cubicBezTo>
                  <a:cubicBezTo>
                    <a:pt x="246" y="17"/>
                    <a:pt x="248" y="21"/>
                    <a:pt x="248" y="26"/>
                  </a:cubicBezTo>
                  <a:cubicBezTo>
                    <a:pt x="248" y="30"/>
                    <a:pt x="246" y="34"/>
                    <a:pt x="243" y="38"/>
                  </a:cubicBezTo>
                  <a:cubicBezTo>
                    <a:pt x="239" y="41"/>
                    <a:pt x="235" y="42"/>
                    <a:pt x="230" y="42"/>
                  </a:cubicBezTo>
                  <a:cubicBezTo>
                    <a:pt x="225" y="42"/>
                    <a:pt x="221" y="41"/>
                    <a:pt x="218" y="38"/>
                  </a:cubicBezTo>
                  <a:cubicBezTo>
                    <a:pt x="214" y="34"/>
                    <a:pt x="212" y="30"/>
                    <a:pt x="212" y="26"/>
                  </a:cubicBezTo>
                  <a:close/>
                  <a:moveTo>
                    <a:pt x="245" y="61"/>
                  </a:moveTo>
                  <a:cubicBezTo>
                    <a:pt x="245" y="185"/>
                    <a:pt x="245" y="185"/>
                    <a:pt x="245" y="185"/>
                  </a:cubicBezTo>
                  <a:cubicBezTo>
                    <a:pt x="215" y="185"/>
                    <a:pt x="215" y="185"/>
                    <a:pt x="215" y="185"/>
                  </a:cubicBezTo>
                  <a:cubicBezTo>
                    <a:pt x="215" y="61"/>
                    <a:pt x="215" y="61"/>
                    <a:pt x="215" y="61"/>
                  </a:cubicBezTo>
                  <a:lnTo>
                    <a:pt x="245" y="61"/>
                  </a:lnTo>
                  <a:close/>
                  <a:moveTo>
                    <a:pt x="333" y="164"/>
                  </a:moveTo>
                  <a:cubicBezTo>
                    <a:pt x="337" y="164"/>
                    <a:pt x="342" y="163"/>
                    <a:pt x="347" y="161"/>
                  </a:cubicBezTo>
                  <a:cubicBezTo>
                    <a:pt x="353" y="159"/>
                    <a:pt x="357" y="156"/>
                    <a:pt x="362" y="153"/>
                  </a:cubicBezTo>
                  <a:cubicBezTo>
                    <a:pt x="362" y="180"/>
                    <a:pt x="362" y="180"/>
                    <a:pt x="362" y="180"/>
                  </a:cubicBezTo>
                  <a:cubicBezTo>
                    <a:pt x="357" y="183"/>
                    <a:pt x="352" y="185"/>
                    <a:pt x="346" y="186"/>
                  </a:cubicBezTo>
                  <a:cubicBezTo>
                    <a:pt x="340" y="188"/>
                    <a:pt x="334" y="188"/>
                    <a:pt x="327" y="188"/>
                  </a:cubicBezTo>
                  <a:cubicBezTo>
                    <a:pt x="308" y="188"/>
                    <a:pt x="294" y="183"/>
                    <a:pt x="282" y="171"/>
                  </a:cubicBezTo>
                  <a:cubicBezTo>
                    <a:pt x="271" y="160"/>
                    <a:pt x="265" y="145"/>
                    <a:pt x="265" y="127"/>
                  </a:cubicBezTo>
                  <a:cubicBezTo>
                    <a:pt x="265" y="107"/>
                    <a:pt x="271" y="91"/>
                    <a:pt x="282" y="78"/>
                  </a:cubicBezTo>
                  <a:cubicBezTo>
                    <a:pt x="294" y="65"/>
                    <a:pt x="311" y="58"/>
                    <a:pt x="332" y="58"/>
                  </a:cubicBezTo>
                  <a:cubicBezTo>
                    <a:pt x="337" y="58"/>
                    <a:pt x="343" y="59"/>
                    <a:pt x="349" y="60"/>
                  </a:cubicBezTo>
                  <a:cubicBezTo>
                    <a:pt x="354" y="62"/>
                    <a:pt x="359" y="64"/>
                    <a:pt x="362" y="65"/>
                  </a:cubicBezTo>
                  <a:cubicBezTo>
                    <a:pt x="362" y="93"/>
                    <a:pt x="362" y="93"/>
                    <a:pt x="362" y="93"/>
                  </a:cubicBezTo>
                  <a:cubicBezTo>
                    <a:pt x="357" y="90"/>
                    <a:pt x="353" y="87"/>
                    <a:pt x="348" y="86"/>
                  </a:cubicBezTo>
                  <a:cubicBezTo>
                    <a:pt x="343" y="84"/>
                    <a:pt x="339" y="83"/>
                    <a:pt x="334" y="83"/>
                  </a:cubicBezTo>
                  <a:cubicBezTo>
                    <a:pt x="322" y="83"/>
                    <a:pt x="313" y="87"/>
                    <a:pt x="306" y="94"/>
                  </a:cubicBezTo>
                  <a:cubicBezTo>
                    <a:pt x="299" y="102"/>
                    <a:pt x="295" y="112"/>
                    <a:pt x="295" y="124"/>
                  </a:cubicBezTo>
                  <a:cubicBezTo>
                    <a:pt x="295" y="137"/>
                    <a:pt x="299" y="147"/>
                    <a:pt x="305" y="154"/>
                  </a:cubicBezTo>
                  <a:cubicBezTo>
                    <a:pt x="312" y="161"/>
                    <a:pt x="321" y="164"/>
                    <a:pt x="333" y="164"/>
                  </a:cubicBezTo>
                  <a:close/>
                  <a:moveTo>
                    <a:pt x="445" y="59"/>
                  </a:moveTo>
                  <a:cubicBezTo>
                    <a:pt x="447" y="59"/>
                    <a:pt x="449" y="60"/>
                    <a:pt x="451" y="60"/>
                  </a:cubicBezTo>
                  <a:cubicBezTo>
                    <a:pt x="453" y="60"/>
                    <a:pt x="455" y="61"/>
                    <a:pt x="456" y="61"/>
                  </a:cubicBezTo>
                  <a:cubicBezTo>
                    <a:pt x="456" y="91"/>
                    <a:pt x="456" y="91"/>
                    <a:pt x="456" y="91"/>
                  </a:cubicBezTo>
                  <a:cubicBezTo>
                    <a:pt x="454" y="90"/>
                    <a:pt x="452" y="88"/>
                    <a:pt x="449" y="87"/>
                  </a:cubicBezTo>
                  <a:cubicBezTo>
                    <a:pt x="446" y="86"/>
                    <a:pt x="443" y="86"/>
                    <a:pt x="439" y="86"/>
                  </a:cubicBezTo>
                  <a:cubicBezTo>
                    <a:pt x="431" y="86"/>
                    <a:pt x="425" y="89"/>
                    <a:pt x="420" y="95"/>
                  </a:cubicBezTo>
                  <a:cubicBezTo>
                    <a:pt x="415" y="101"/>
                    <a:pt x="413" y="110"/>
                    <a:pt x="413" y="123"/>
                  </a:cubicBezTo>
                  <a:cubicBezTo>
                    <a:pt x="413" y="185"/>
                    <a:pt x="413" y="185"/>
                    <a:pt x="413" y="185"/>
                  </a:cubicBezTo>
                  <a:cubicBezTo>
                    <a:pt x="384" y="185"/>
                    <a:pt x="384" y="185"/>
                    <a:pt x="384" y="185"/>
                  </a:cubicBezTo>
                  <a:cubicBezTo>
                    <a:pt x="384" y="61"/>
                    <a:pt x="384" y="61"/>
                    <a:pt x="384" y="61"/>
                  </a:cubicBezTo>
                  <a:cubicBezTo>
                    <a:pt x="413" y="61"/>
                    <a:pt x="413" y="61"/>
                    <a:pt x="413" y="61"/>
                  </a:cubicBezTo>
                  <a:cubicBezTo>
                    <a:pt x="413" y="81"/>
                    <a:pt x="413" y="81"/>
                    <a:pt x="413" y="81"/>
                  </a:cubicBezTo>
                  <a:cubicBezTo>
                    <a:pt x="413" y="81"/>
                    <a:pt x="413" y="81"/>
                    <a:pt x="413" y="81"/>
                  </a:cubicBezTo>
                  <a:cubicBezTo>
                    <a:pt x="416" y="74"/>
                    <a:pt x="420" y="69"/>
                    <a:pt x="426" y="65"/>
                  </a:cubicBezTo>
                  <a:cubicBezTo>
                    <a:pt x="431" y="61"/>
                    <a:pt x="437" y="59"/>
                    <a:pt x="445" y="59"/>
                  </a:cubicBezTo>
                  <a:close/>
                  <a:moveTo>
                    <a:pt x="457" y="125"/>
                  </a:moveTo>
                  <a:cubicBezTo>
                    <a:pt x="457" y="105"/>
                    <a:pt x="463" y="89"/>
                    <a:pt x="475" y="77"/>
                  </a:cubicBezTo>
                  <a:cubicBezTo>
                    <a:pt x="486" y="65"/>
                    <a:pt x="502" y="59"/>
                    <a:pt x="523" y="59"/>
                  </a:cubicBezTo>
                  <a:cubicBezTo>
                    <a:pt x="542" y="59"/>
                    <a:pt x="558" y="64"/>
                    <a:pt x="568" y="76"/>
                  </a:cubicBezTo>
                  <a:cubicBezTo>
                    <a:pt x="579" y="87"/>
                    <a:pt x="585" y="103"/>
                    <a:pt x="585" y="123"/>
                  </a:cubicBezTo>
                  <a:cubicBezTo>
                    <a:pt x="585" y="143"/>
                    <a:pt x="579" y="159"/>
                    <a:pt x="567" y="171"/>
                  </a:cubicBezTo>
                  <a:cubicBezTo>
                    <a:pt x="556" y="182"/>
                    <a:pt x="540" y="188"/>
                    <a:pt x="520" y="188"/>
                  </a:cubicBezTo>
                  <a:cubicBezTo>
                    <a:pt x="501" y="188"/>
                    <a:pt x="486" y="183"/>
                    <a:pt x="474" y="171"/>
                  </a:cubicBezTo>
                  <a:cubicBezTo>
                    <a:pt x="463" y="160"/>
                    <a:pt x="457" y="145"/>
                    <a:pt x="457" y="125"/>
                  </a:cubicBezTo>
                  <a:close/>
                  <a:moveTo>
                    <a:pt x="488" y="124"/>
                  </a:moveTo>
                  <a:cubicBezTo>
                    <a:pt x="488" y="137"/>
                    <a:pt x="491" y="147"/>
                    <a:pt x="497" y="154"/>
                  </a:cubicBezTo>
                  <a:cubicBezTo>
                    <a:pt x="503" y="161"/>
                    <a:pt x="511" y="164"/>
                    <a:pt x="522" y="164"/>
                  </a:cubicBezTo>
                  <a:cubicBezTo>
                    <a:pt x="532" y="164"/>
                    <a:pt x="541" y="161"/>
                    <a:pt x="546" y="154"/>
                  </a:cubicBezTo>
                  <a:cubicBezTo>
                    <a:pt x="552" y="147"/>
                    <a:pt x="554" y="137"/>
                    <a:pt x="554" y="124"/>
                  </a:cubicBezTo>
                  <a:cubicBezTo>
                    <a:pt x="554" y="110"/>
                    <a:pt x="551" y="100"/>
                    <a:pt x="546" y="93"/>
                  </a:cubicBezTo>
                  <a:cubicBezTo>
                    <a:pt x="540" y="87"/>
                    <a:pt x="532" y="83"/>
                    <a:pt x="522" y="83"/>
                  </a:cubicBezTo>
                  <a:cubicBezTo>
                    <a:pt x="511" y="83"/>
                    <a:pt x="503" y="87"/>
                    <a:pt x="497" y="94"/>
                  </a:cubicBezTo>
                  <a:cubicBezTo>
                    <a:pt x="491" y="101"/>
                    <a:pt x="488" y="111"/>
                    <a:pt x="488" y="124"/>
                  </a:cubicBezTo>
                  <a:close/>
                  <a:moveTo>
                    <a:pt x="628" y="94"/>
                  </a:moveTo>
                  <a:cubicBezTo>
                    <a:pt x="628" y="98"/>
                    <a:pt x="629" y="101"/>
                    <a:pt x="632" y="104"/>
                  </a:cubicBezTo>
                  <a:cubicBezTo>
                    <a:pt x="635" y="106"/>
                    <a:pt x="641" y="109"/>
                    <a:pt x="650" y="113"/>
                  </a:cubicBezTo>
                  <a:cubicBezTo>
                    <a:pt x="661" y="117"/>
                    <a:pt x="669" y="123"/>
                    <a:pt x="674" y="129"/>
                  </a:cubicBezTo>
                  <a:cubicBezTo>
                    <a:pt x="679" y="134"/>
                    <a:pt x="681" y="141"/>
                    <a:pt x="681" y="150"/>
                  </a:cubicBezTo>
                  <a:cubicBezTo>
                    <a:pt x="681" y="161"/>
                    <a:pt x="677" y="171"/>
                    <a:pt x="668" y="178"/>
                  </a:cubicBezTo>
                  <a:cubicBezTo>
                    <a:pt x="659" y="185"/>
                    <a:pt x="647" y="188"/>
                    <a:pt x="631" y="188"/>
                  </a:cubicBezTo>
                  <a:cubicBezTo>
                    <a:pt x="626" y="188"/>
                    <a:pt x="621" y="188"/>
                    <a:pt x="614" y="187"/>
                  </a:cubicBezTo>
                  <a:cubicBezTo>
                    <a:pt x="608" y="185"/>
                    <a:pt x="603" y="184"/>
                    <a:pt x="599" y="182"/>
                  </a:cubicBezTo>
                  <a:cubicBezTo>
                    <a:pt x="599" y="153"/>
                    <a:pt x="599" y="153"/>
                    <a:pt x="599" y="153"/>
                  </a:cubicBezTo>
                  <a:cubicBezTo>
                    <a:pt x="604" y="157"/>
                    <a:pt x="610" y="160"/>
                    <a:pt x="616" y="162"/>
                  </a:cubicBezTo>
                  <a:cubicBezTo>
                    <a:pt x="622" y="164"/>
                    <a:pt x="627" y="165"/>
                    <a:pt x="632" y="165"/>
                  </a:cubicBezTo>
                  <a:cubicBezTo>
                    <a:pt x="639" y="165"/>
                    <a:pt x="644" y="164"/>
                    <a:pt x="647" y="162"/>
                  </a:cubicBezTo>
                  <a:cubicBezTo>
                    <a:pt x="650" y="161"/>
                    <a:pt x="652" y="157"/>
                    <a:pt x="652" y="153"/>
                  </a:cubicBezTo>
                  <a:cubicBezTo>
                    <a:pt x="652" y="149"/>
                    <a:pt x="650" y="146"/>
                    <a:pt x="647" y="143"/>
                  </a:cubicBezTo>
                  <a:cubicBezTo>
                    <a:pt x="643" y="140"/>
                    <a:pt x="637" y="137"/>
                    <a:pt x="628" y="133"/>
                  </a:cubicBezTo>
                  <a:cubicBezTo>
                    <a:pt x="617" y="129"/>
                    <a:pt x="610" y="124"/>
                    <a:pt x="605" y="118"/>
                  </a:cubicBezTo>
                  <a:cubicBezTo>
                    <a:pt x="601" y="113"/>
                    <a:pt x="599" y="105"/>
                    <a:pt x="599" y="97"/>
                  </a:cubicBezTo>
                  <a:cubicBezTo>
                    <a:pt x="599" y="86"/>
                    <a:pt x="603" y="76"/>
                    <a:pt x="612" y="69"/>
                  </a:cubicBezTo>
                  <a:cubicBezTo>
                    <a:pt x="621" y="62"/>
                    <a:pt x="632" y="58"/>
                    <a:pt x="646" y="58"/>
                  </a:cubicBezTo>
                  <a:cubicBezTo>
                    <a:pt x="651" y="58"/>
                    <a:pt x="656" y="59"/>
                    <a:pt x="661" y="60"/>
                  </a:cubicBezTo>
                  <a:cubicBezTo>
                    <a:pt x="666" y="61"/>
                    <a:pt x="671" y="62"/>
                    <a:pt x="674" y="64"/>
                  </a:cubicBezTo>
                  <a:cubicBezTo>
                    <a:pt x="674" y="91"/>
                    <a:pt x="674" y="91"/>
                    <a:pt x="674" y="91"/>
                  </a:cubicBezTo>
                  <a:cubicBezTo>
                    <a:pt x="671" y="89"/>
                    <a:pt x="666" y="86"/>
                    <a:pt x="661" y="85"/>
                  </a:cubicBezTo>
                  <a:cubicBezTo>
                    <a:pt x="656" y="83"/>
                    <a:pt x="651" y="82"/>
                    <a:pt x="646" y="82"/>
                  </a:cubicBezTo>
                  <a:cubicBezTo>
                    <a:pt x="640" y="82"/>
                    <a:pt x="636" y="83"/>
                    <a:pt x="633" y="85"/>
                  </a:cubicBezTo>
                  <a:cubicBezTo>
                    <a:pt x="630" y="87"/>
                    <a:pt x="628" y="90"/>
                    <a:pt x="628" y="94"/>
                  </a:cubicBezTo>
                  <a:close/>
                  <a:moveTo>
                    <a:pt x="694" y="125"/>
                  </a:moveTo>
                  <a:cubicBezTo>
                    <a:pt x="694" y="105"/>
                    <a:pt x="700" y="89"/>
                    <a:pt x="711" y="77"/>
                  </a:cubicBezTo>
                  <a:cubicBezTo>
                    <a:pt x="723" y="65"/>
                    <a:pt x="739" y="59"/>
                    <a:pt x="759" y="59"/>
                  </a:cubicBezTo>
                  <a:cubicBezTo>
                    <a:pt x="779" y="59"/>
                    <a:pt x="794" y="64"/>
                    <a:pt x="805" y="76"/>
                  </a:cubicBezTo>
                  <a:cubicBezTo>
                    <a:pt x="816" y="87"/>
                    <a:pt x="821" y="103"/>
                    <a:pt x="821" y="123"/>
                  </a:cubicBezTo>
                  <a:cubicBezTo>
                    <a:pt x="821" y="143"/>
                    <a:pt x="815" y="159"/>
                    <a:pt x="804" y="171"/>
                  </a:cubicBezTo>
                  <a:cubicBezTo>
                    <a:pt x="792" y="182"/>
                    <a:pt x="776" y="188"/>
                    <a:pt x="756" y="188"/>
                  </a:cubicBezTo>
                  <a:cubicBezTo>
                    <a:pt x="737" y="188"/>
                    <a:pt x="722" y="183"/>
                    <a:pt x="711" y="171"/>
                  </a:cubicBezTo>
                  <a:cubicBezTo>
                    <a:pt x="699" y="160"/>
                    <a:pt x="694" y="145"/>
                    <a:pt x="694" y="125"/>
                  </a:cubicBezTo>
                  <a:close/>
                  <a:moveTo>
                    <a:pt x="724" y="124"/>
                  </a:moveTo>
                  <a:cubicBezTo>
                    <a:pt x="724" y="137"/>
                    <a:pt x="727" y="147"/>
                    <a:pt x="733" y="154"/>
                  </a:cubicBezTo>
                  <a:cubicBezTo>
                    <a:pt x="739" y="161"/>
                    <a:pt x="747" y="164"/>
                    <a:pt x="758" y="164"/>
                  </a:cubicBezTo>
                  <a:cubicBezTo>
                    <a:pt x="769" y="164"/>
                    <a:pt x="777" y="161"/>
                    <a:pt x="782" y="154"/>
                  </a:cubicBezTo>
                  <a:cubicBezTo>
                    <a:pt x="788" y="147"/>
                    <a:pt x="791" y="137"/>
                    <a:pt x="791" y="124"/>
                  </a:cubicBezTo>
                  <a:cubicBezTo>
                    <a:pt x="791" y="110"/>
                    <a:pt x="788" y="100"/>
                    <a:pt x="782" y="93"/>
                  </a:cubicBezTo>
                  <a:cubicBezTo>
                    <a:pt x="776" y="87"/>
                    <a:pt x="768" y="83"/>
                    <a:pt x="758" y="83"/>
                  </a:cubicBezTo>
                  <a:cubicBezTo>
                    <a:pt x="747" y="83"/>
                    <a:pt x="739" y="87"/>
                    <a:pt x="733" y="94"/>
                  </a:cubicBezTo>
                  <a:cubicBezTo>
                    <a:pt x="727" y="101"/>
                    <a:pt x="724" y="111"/>
                    <a:pt x="724" y="124"/>
                  </a:cubicBezTo>
                  <a:close/>
                  <a:moveTo>
                    <a:pt x="918" y="85"/>
                  </a:moveTo>
                  <a:cubicBezTo>
                    <a:pt x="874" y="85"/>
                    <a:pt x="874" y="85"/>
                    <a:pt x="874" y="85"/>
                  </a:cubicBezTo>
                  <a:cubicBezTo>
                    <a:pt x="874" y="185"/>
                    <a:pt x="874" y="185"/>
                    <a:pt x="874" y="185"/>
                  </a:cubicBezTo>
                  <a:cubicBezTo>
                    <a:pt x="845" y="185"/>
                    <a:pt x="845" y="185"/>
                    <a:pt x="845" y="185"/>
                  </a:cubicBezTo>
                  <a:cubicBezTo>
                    <a:pt x="845" y="85"/>
                    <a:pt x="845" y="85"/>
                    <a:pt x="845" y="85"/>
                  </a:cubicBezTo>
                  <a:cubicBezTo>
                    <a:pt x="824" y="85"/>
                    <a:pt x="824" y="85"/>
                    <a:pt x="824" y="85"/>
                  </a:cubicBezTo>
                  <a:cubicBezTo>
                    <a:pt x="824" y="61"/>
                    <a:pt x="824" y="61"/>
                    <a:pt x="824" y="61"/>
                  </a:cubicBezTo>
                  <a:cubicBezTo>
                    <a:pt x="845" y="61"/>
                    <a:pt x="845" y="61"/>
                    <a:pt x="845" y="61"/>
                  </a:cubicBezTo>
                  <a:cubicBezTo>
                    <a:pt x="845" y="44"/>
                    <a:pt x="845" y="44"/>
                    <a:pt x="845" y="44"/>
                  </a:cubicBezTo>
                  <a:cubicBezTo>
                    <a:pt x="845" y="31"/>
                    <a:pt x="849" y="21"/>
                    <a:pt x="858" y="12"/>
                  </a:cubicBezTo>
                  <a:cubicBezTo>
                    <a:pt x="866" y="4"/>
                    <a:pt x="877" y="0"/>
                    <a:pt x="890" y="0"/>
                  </a:cubicBezTo>
                  <a:cubicBezTo>
                    <a:pt x="894" y="0"/>
                    <a:pt x="897" y="0"/>
                    <a:pt x="900" y="0"/>
                  </a:cubicBezTo>
                  <a:cubicBezTo>
                    <a:pt x="902" y="1"/>
                    <a:pt x="905" y="1"/>
                    <a:pt x="907" y="2"/>
                  </a:cubicBezTo>
                  <a:cubicBezTo>
                    <a:pt x="907" y="27"/>
                    <a:pt x="907" y="27"/>
                    <a:pt x="907" y="27"/>
                  </a:cubicBezTo>
                  <a:cubicBezTo>
                    <a:pt x="906" y="27"/>
                    <a:pt x="904" y="26"/>
                    <a:pt x="902" y="25"/>
                  </a:cubicBezTo>
                  <a:cubicBezTo>
                    <a:pt x="899" y="24"/>
                    <a:pt x="897" y="24"/>
                    <a:pt x="893" y="24"/>
                  </a:cubicBezTo>
                  <a:cubicBezTo>
                    <a:pt x="887" y="24"/>
                    <a:pt x="883" y="26"/>
                    <a:pt x="879" y="30"/>
                  </a:cubicBezTo>
                  <a:cubicBezTo>
                    <a:pt x="876" y="33"/>
                    <a:pt x="874" y="39"/>
                    <a:pt x="874" y="47"/>
                  </a:cubicBezTo>
                  <a:cubicBezTo>
                    <a:pt x="874" y="61"/>
                    <a:pt x="874" y="61"/>
                    <a:pt x="874" y="61"/>
                  </a:cubicBezTo>
                  <a:cubicBezTo>
                    <a:pt x="918" y="61"/>
                    <a:pt x="918" y="61"/>
                    <a:pt x="918" y="61"/>
                  </a:cubicBezTo>
                  <a:cubicBezTo>
                    <a:pt x="918" y="34"/>
                    <a:pt x="918" y="34"/>
                    <a:pt x="918" y="34"/>
                  </a:cubicBezTo>
                  <a:cubicBezTo>
                    <a:pt x="947" y="25"/>
                    <a:pt x="947" y="25"/>
                    <a:pt x="947" y="25"/>
                  </a:cubicBezTo>
                  <a:cubicBezTo>
                    <a:pt x="947" y="61"/>
                    <a:pt x="947" y="61"/>
                    <a:pt x="947" y="61"/>
                  </a:cubicBezTo>
                  <a:cubicBezTo>
                    <a:pt x="977" y="61"/>
                    <a:pt x="977" y="61"/>
                    <a:pt x="977" y="61"/>
                  </a:cubicBezTo>
                  <a:cubicBezTo>
                    <a:pt x="977" y="85"/>
                    <a:pt x="977" y="85"/>
                    <a:pt x="977" y="85"/>
                  </a:cubicBezTo>
                  <a:cubicBezTo>
                    <a:pt x="947" y="85"/>
                    <a:pt x="947" y="85"/>
                    <a:pt x="947" y="85"/>
                  </a:cubicBezTo>
                  <a:cubicBezTo>
                    <a:pt x="947" y="143"/>
                    <a:pt x="947" y="143"/>
                    <a:pt x="947" y="143"/>
                  </a:cubicBezTo>
                  <a:cubicBezTo>
                    <a:pt x="947" y="151"/>
                    <a:pt x="948" y="156"/>
                    <a:pt x="951" y="159"/>
                  </a:cubicBezTo>
                  <a:cubicBezTo>
                    <a:pt x="954" y="163"/>
                    <a:pt x="958" y="164"/>
                    <a:pt x="964" y="164"/>
                  </a:cubicBezTo>
                  <a:cubicBezTo>
                    <a:pt x="966" y="164"/>
                    <a:pt x="968" y="164"/>
                    <a:pt x="970" y="163"/>
                  </a:cubicBezTo>
                  <a:cubicBezTo>
                    <a:pt x="973" y="162"/>
                    <a:pt x="975" y="161"/>
                    <a:pt x="977" y="160"/>
                  </a:cubicBezTo>
                  <a:cubicBezTo>
                    <a:pt x="977" y="184"/>
                    <a:pt x="977" y="184"/>
                    <a:pt x="977" y="184"/>
                  </a:cubicBezTo>
                  <a:cubicBezTo>
                    <a:pt x="975" y="185"/>
                    <a:pt x="972" y="186"/>
                    <a:pt x="967" y="187"/>
                  </a:cubicBezTo>
                  <a:cubicBezTo>
                    <a:pt x="963" y="188"/>
                    <a:pt x="959" y="188"/>
                    <a:pt x="955" y="188"/>
                  </a:cubicBezTo>
                  <a:cubicBezTo>
                    <a:pt x="942" y="188"/>
                    <a:pt x="933" y="185"/>
                    <a:pt x="927" y="179"/>
                  </a:cubicBezTo>
                  <a:cubicBezTo>
                    <a:pt x="921" y="172"/>
                    <a:pt x="918" y="162"/>
                    <a:pt x="918" y="149"/>
                  </a:cubicBezTo>
                  <a:lnTo>
                    <a:pt x="918"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11" name="Rectangle 11">
              <a:extLst>
                <a:ext uri="{FF2B5EF4-FFF2-40B4-BE49-F238E27FC236}">
                  <a16:creationId xmlns:a16="http://schemas.microsoft.com/office/drawing/2014/main" id="{4B083AC4-5C64-4E26-88ED-63F90840870A}"/>
                </a:ext>
              </a:extLst>
            </p:cNvPr>
            <p:cNvSpPr>
              <a:spLocks noChangeArrowheads="1"/>
            </p:cNvSpPr>
            <p:nvPr/>
          </p:nvSpPr>
          <p:spPr bwMode="auto">
            <a:xfrm>
              <a:off x="2062" y="1904"/>
              <a:ext cx="241" cy="244"/>
            </a:xfrm>
            <a:prstGeom prst="rect">
              <a:avLst/>
            </a:prstGeom>
            <a:solidFill>
              <a:srgbClr val="F26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12" name="Rectangle 12">
              <a:extLst>
                <a:ext uri="{FF2B5EF4-FFF2-40B4-BE49-F238E27FC236}">
                  <a16:creationId xmlns:a16="http://schemas.microsoft.com/office/drawing/2014/main" id="{72CCAE31-CDB3-4946-B94A-49DC92C04F81}"/>
                </a:ext>
              </a:extLst>
            </p:cNvPr>
            <p:cNvSpPr>
              <a:spLocks noChangeArrowheads="1"/>
            </p:cNvSpPr>
            <p:nvPr/>
          </p:nvSpPr>
          <p:spPr bwMode="auto">
            <a:xfrm>
              <a:off x="2328" y="1904"/>
              <a:ext cx="241" cy="244"/>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13" name="Rectangle 13">
              <a:extLst>
                <a:ext uri="{FF2B5EF4-FFF2-40B4-BE49-F238E27FC236}">
                  <a16:creationId xmlns:a16="http://schemas.microsoft.com/office/drawing/2014/main" id="{E60E3254-0C32-4FC9-829E-E59E10BCD357}"/>
                </a:ext>
              </a:extLst>
            </p:cNvPr>
            <p:cNvSpPr>
              <a:spLocks noChangeArrowheads="1"/>
            </p:cNvSpPr>
            <p:nvPr/>
          </p:nvSpPr>
          <p:spPr bwMode="auto">
            <a:xfrm>
              <a:off x="2062" y="2172"/>
              <a:ext cx="241" cy="244"/>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sp>
          <p:nvSpPr>
            <p:cNvPr id="14" name="Rectangle 14">
              <a:extLst>
                <a:ext uri="{FF2B5EF4-FFF2-40B4-BE49-F238E27FC236}">
                  <a16:creationId xmlns:a16="http://schemas.microsoft.com/office/drawing/2014/main" id="{2BDD1FBD-234D-484B-846A-D67B12B5A8B4}"/>
                </a:ext>
              </a:extLst>
            </p:cNvPr>
            <p:cNvSpPr>
              <a:spLocks noChangeArrowheads="1"/>
            </p:cNvSpPr>
            <p:nvPr/>
          </p:nvSpPr>
          <p:spPr bwMode="auto">
            <a:xfrm>
              <a:off x="2328" y="2172"/>
              <a:ext cx="241" cy="244"/>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14"/>
              <a:endParaRPr lang="en-US">
                <a:solidFill>
                  <a:srgbClr val="000000"/>
                </a:solidFill>
                <a:latin typeface="Segoe UI"/>
              </a:endParaRPr>
            </a:p>
          </p:txBody>
        </p:sp>
      </p:grpSp>
      <p:sp>
        <p:nvSpPr>
          <p:cNvPr id="15" name="Rectangle 14">
            <a:extLst>
              <a:ext uri="{FF2B5EF4-FFF2-40B4-BE49-F238E27FC236}">
                <a16:creationId xmlns:a16="http://schemas.microsoft.com/office/drawing/2014/main" id="{C1740A55-97F5-4493-A8DA-7158BFD995DB}"/>
              </a:ext>
            </a:extLst>
          </p:cNvPr>
          <p:cNvSpPr/>
          <p:nvPr/>
        </p:nvSpPr>
        <p:spPr bwMode="auto">
          <a:xfrm>
            <a:off x="3487893" y="3807532"/>
            <a:ext cx="3549049" cy="35086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400" kern="0">
                <a:solidFill>
                  <a:schemeClr val="tx2"/>
                </a:solidFill>
                <a:latin typeface="+mj-lt"/>
                <a:cs typeface="Segoe UI" panose="020B0502040204020203" pitchFamily="34" charset="0"/>
              </a:rPr>
              <a:t>SMB Partner Opportunity</a:t>
            </a:r>
          </a:p>
        </p:txBody>
      </p:sp>
      <p:cxnSp>
        <p:nvCxnSpPr>
          <p:cNvPr id="16" name="Straight Connector 15">
            <a:extLst>
              <a:ext uri="{FF2B5EF4-FFF2-40B4-BE49-F238E27FC236}">
                <a16:creationId xmlns:a16="http://schemas.microsoft.com/office/drawing/2014/main" id="{4304FACF-3DB0-4264-A037-2FAD76FFAA04}"/>
              </a:ext>
            </a:extLst>
          </p:cNvPr>
          <p:cNvCxnSpPr>
            <a:cxnSpLocks/>
          </p:cNvCxnSpPr>
          <p:nvPr/>
        </p:nvCxnSpPr>
        <p:spPr>
          <a:xfrm>
            <a:off x="3303142" y="3590039"/>
            <a:ext cx="5553182" cy="0"/>
          </a:xfrm>
          <a:prstGeom prst="line">
            <a:avLst/>
          </a:prstGeom>
          <a:solidFill>
            <a:schemeClr val="bg1"/>
          </a:solidFill>
          <a:ln w="222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Rectangle 17">
            <a:extLst>
              <a:ext uri="{FF2B5EF4-FFF2-40B4-BE49-F238E27FC236}">
                <a16:creationId xmlns:a16="http://schemas.microsoft.com/office/drawing/2014/main" id="{BFD28985-1B96-4972-8D00-EB0257328098}"/>
              </a:ext>
            </a:extLst>
          </p:cNvPr>
          <p:cNvSpPr/>
          <p:nvPr/>
        </p:nvSpPr>
        <p:spPr bwMode="auto">
          <a:xfrm>
            <a:off x="7203444" y="3807532"/>
            <a:ext cx="1803379" cy="35086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400" kern="0">
                <a:solidFill>
                  <a:schemeClr val="bg1">
                    <a:lumMod val="50000"/>
                  </a:schemeClr>
                </a:solidFill>
                <a:latin typeface="+mj-lt"/>
                <a:cs typeface="Segoe UI"/>
              </a:rPr>
              <a:t> August 2019</a:t>
            </a:r>
            <a:endParaRPr lang="en-US">
              <a:solidFill>
                <a:schemeClr val="bg1">
                  <a:lumMod val="50000"/>
                </a:schemeClr>
              </a:solidFill>
            </a:endParaRPr>
          </a:p>
        </p:txBody>
      </p:sp>
      <p:cxnSp>
        <p:nvCxnSpPr>
          <p:cNvPr id="19" name="Straight Connector 18">
            <a:extLst>
              <a:ext uri="{FF2B5EF4-FFF2-40B4-BE49-F238E27FC236}">
                <a16:creationId xmlns:a16="http://schemas.microsoft.com/office/drawing/2014/main" id="{0FA171B3-2D72-4D9A-9790-01FB3AACD618}"/>
              </a:ext>
            </a:extLst>
          </p:cNvPr>
          <p:cNvCxnSpPr>
            <a:cxnSpLocks/>
          </p:cNvCxnSpPr>
          <p:nvPr/>
        </p:nvCxnSpPr>
        <p:spPr>
          <a:xfrm rot="5400000">
            <a:off x="7001818" y="3982964"/>
            <a:ext cx="457200" cy="0"/>
          </a:xfrm>
          <a:prstGeom prst="line">
            <a:avLst/>
          </a:prstGeom>
          <a:solidFill>
            <a:schemeClr val="bg1"/>
          </a:solidFill>
          <a:ln w="222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 name="Group 1">
            <a:extLst>
              <a:ext uri="{FF2B5EF4-FFF2-40B4-BE49-F238E27FC236}">
                <a16:creationId xmlns:a16="http://schemas.microsoft.com/office/drawing/2014/main" id="{E4CF7F0E-17D0-48DA-88DE-4204307A1CBC}"/>
              </a:ext>
            </a:extLst>
          </p:cNvPr>
          <p:cNvGrpSpPr>
            <a:grpSpLocks noChangeAspect="1"/>
          </p:cNvGrpSpPr>
          <p:nvPr/>
        </p:nvGrpSpPr>
        <p:grpSpPr>
          <a:xfrm>
            <a:off x="0" y="5394260"/>
            <a:ext cx="12192001" cy="1463254"/>
            <a:chOff x="6046465" y="6119942"/>
            <a:chExt cx="6145536" cy="737572"/>
          </a:xfrm>
        </p:grpSpPr>
        <p:pic>
          <p:nvPicPr>
            <p:cNvPr id="20" name="Picture 19">
              <a:extLst>
                <a:ext uri="{FF2B5EF4-FFF2-40B4-BE49-F238E27FC236}">
                  <a16:creationId xmlns:a16="http://schemas.microsoft.com/office/drawing/2014/main" id="{D3D0DC20-2317-42BD-9C87-7460325690C2}"/>
                </a:ext>
              </a:extLst>
            </p:cNvPr>
            <p:cNvPicPr>
              <a:picLocks noChangeAspect="1"/>
            </p:cNvPicPr>
            <p:nvPr/>
          </p:nvPicPr>
          <p:blipFill rotWithShape="1">
            <a:blip r:embed="rId2"/>
            <a:srcRect b="47480"/>
            <a:stretch/>
          </p:blipFill>
          <p:spPr>
            <a:xfrm>
              <a:off x="9627842" y="6119942"/>
              <a:ext cx="2564159" cy="737572"/>
            </a:xfrm>
            <a:prstGeom prst="rect">
              <a:avLst/>
            </a:prstGeom>
          </p:spPr>
        </p:pic>
        <p:pic>
          <p:nvPicPr>
            <p:cNvPr id="22" name="Picture 21">
              <a:extLst>
                <a:ext uri="{FF2B5EF4-FFF2-40B4-BE49-F238E27FC236}">
                  <a16:creationId xmlns:a16="http://schemas.microsoft.com/office/drawing/2014/main" id="{996651C8-CF76-4DB4-9AFB-DBEBCD732EAD}"/>
                </a:ext>
              </a:extLst>
            </p:cNvPr>
            <p:cNvPicPr>
              <a:picLocks noChangeAspect="1"/>
            </p:cNvPicPr>
            <p:nvPr/>
          </p:nvPicPr>
          <p:blipFill rotWithShape="1">
            <a:blip r:embed="rId2"/>
            <a:srcRect b="47480"/>
            <a:stretch/>
          </p:blipFill>
          <p:spPr>
            <a:xfrm>
              <a:off x="6638433" y="6119942"/>
              <a:ext cx="2564159" cy="737572"/>
            </a:xfrm>
            <a:prstGeom prst="rect">
              <a:avLst/>
            </a:prstGeom>
          </p:spPr>
        </p:pic>
        <p:pic>
          <p:nvPicPr>
            <p:cNvPr id="23" name="Picture 22">
              <a:extLst>
                <a:ext uri="{FF2B5EF4-FFF2-40B4-BE49-F238E27FC236}">
                  <a16:creationId xmlns:a16="http://schemas.microsoft.com/office/drawing/2014/main" id="{03EAAEBB-695C-478A-BE0D-30BD847AFB36}"/>
                </a:ext>
              </a:extLst>
            </p:cNvPr>
            <p:cNvPicPr>
              <a:picLocks noChangeAspect="1"/>
            </p:cNvPicPr>
            <p:nvPr/>
          </p:nvPicPr>
          <p:blipFill rotWithShape="1">
            <a:blip r:embed="rId2"/>
            <a:srcRect b="30615"/>
            <a:stretch/>
          </p:blipFill>
          <p:spPr>
            <a:xfrm>
              <a:off x="9035874" y="6363043"/>
              <a:ext cx="1301179" cy="494471"/>
            </a:xfrm>
            <a:prstGeom prst="rect">
              <a:avLst/>
            </a:prstGeom>
          </p:spPr>
        </p:pic>
        <p:pic>
          <p:nvPicPr>
            <p:cNvPr id="28" name="Picture 27">
              <a:extLst>
                <a:ext uri="{FF2B5EF4-FFF2-40B4-BE49-F238E27FC236}">
                  <a16:creationId xmlns:a16="http://schemas.microsoft.com/office/drawing/2014/main" id="{E5DA2884-C259-4F79-8887-227B38498A12}"/>
                </a:ext>
              </a:extLst>
            </p:cNvPr>
            <p:cNvPicPr>
              <a:picLocks noChangeAspect="1"/>
            </p:cNvPicPr>
            <p:nvPr/>
          </p:nvPicPr>
          <p:blipFill rotWithShape="1">
            <a:blip r:embed="rId2"/>
            <a:srcRect b="30615"/>
            <a:stretch/>
          </p:blipFill>
          <p:spPr>
            <a:xfrm>
              <a:off x="6046465" y="6363043"/>
              <a:ext cx="1301179" cy="494471"/>
            </a:xfrm>
            <a:prstGeom prst="rect">
              <a:avLst/>
            </a:prstGeom>
          </p:spPr>
        </p:pic>
      </p:grpSp>
    </p:spTree>
    <p:extLst>
      <p:ext uri="{BB962C8B-B14F-4D97-AF65-F5344CB8AC3E}">
        <p14:creationId xmlns:p14="http://schemas.microsoft.com/office/powerpoint/2010/main" val="26457647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33A-5ABE-4DC5-9354-6DF26A1F9AFC}"/>
              </a:ext>
            </a:extLst>
          </p:cNvPr>
          <p:cNvSpPr>
            <a:spLocks noGrp="1"/>
          </p:cNvSpPr>
          <p:nvPr>
            <p:ph type="title"/>
          </p:nvPr>
        </p:nvSpPr>
        <p:spPr/>
        <p:txBody>
          <a:bodyPr/>
          <a:lstStyle/>
          <a:p>
            <a:r>
              <a:rPr lang="en-US">
                <a:cs typeface="Segoe UI"/>
              </a:rPr>
              <a:t>Windows Server migration</a:t>
            </a:r>
            <a:endParaRPr lang="en-US"/>
          </a:p>
        </p:txBody>
      </p:sp>
      <p:sp>
        <p:nvSpPr>
          <p:cNvPr id="3" name="Footer Placeholder 2">
            <a:extLst>
              <a:ext uri="{FF2B5EF4-FFF2-40B4-BE49-F238E27FC236}">
                <a16:creationId xmlns:a16="http://schemas.microsoft.com/office/drawing/2014/main" id="{6EBA5F35-5C54-4101-AE02-E22B4C79A143}"/>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grpSp>
        <p:nvGrpSpPr>
          <p:cNvPr id="4" name="Group 3">
            <a:extLst>
              <a:ext uri="{FF2B5EF4-FFF2-40B4-BE49-F238E27FC236}">
                <a16:creationId xmlns:a16="http://schemas.microsoft.com/office/drawing/2014/main" id="{F9D1734B-DC75-4BC3-B3EB-06E7F1473957}"/>
              </a:ext>
            </a:extLst>
          </p:cNvPr>
          <p:cNvGrpSpPr/>
          <p:nvPr/>
        </p:nvGrpSpPr>
        <p:grpSpPr>
          <a:xfrm>
            <a:off x="513396" y="1552756"/>
            <a:ext cx="11225226" cy="3000325"/>
            <a:chOff x="513396" y="1552756"/>
            <a:chExt cx="11225226" cy="3000325"/>
          </a:xfrm>
        </p:grpSpPr>
        <p:sp>
          <p:nvSpPr>
            <p:cNvPr id="5" name="Rectangle 4">
              <a:extLst>
                <a:ext uri="{FF2B5EF4-FFF2-40B4-BE49-F238E27FC236}">
                  <a16:creationId xmlns:a16="http://schemas.microsoft.com/office/drawing/2014/main" id="{1641E83B-E3EC-41E7-9027-78400743D4F1}"/>
                </a:ext>
              </a:extLst>
            </p:cNvPr>
            <p:cNvSpPr/>
            <p:nvPr/>
          </p:nvSpPr>
          <p:spPr bwMode="auto">
            <a:xfrm>
              <a:off x="513398" y="1552756"/>
              <a:ext cx="5486400" cy="433965"/>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b="0" i="0" u="none" strike="noStrike" kern="1200" cap="none" spc="300" normalizeH="0" baseline="0" noProof="0">
                  <a:ln>
                    <a:noFill/>
                  </a:ln>
                  <a:solidFill>
                    <a:schemeClr val="tx1"/>
                  </a:solidFill>
                  <a:effectLst/>
                  <a:uLnTx/>
                  <a:uFillTx/>
                  <a:latin typeface="Segoe UI Semibold"/>
                  <a:ea typeface="+mn-ea"/>
                  <a:cs typeface="+mn-cs"/>
                </a:rPr>
                <a:t>OPPORTUNITY</a:t>
              </a:r>
              <a:endParaRPr kumimoji="0" lang="en-US" sz="1600" b="0" i="0" u="none" strike="noStrike" kern="1200" cap="none" spc="300" normalizeH="0" baseline="0" noProof="0">
                <a:ln>
                  <a:noFill/>
                </a:ln>
                <a:solidFill>
                  <a:schemeClr val="tx1"/>
                </a:solidFill>
                <a:effectLst/>
                <a:uLnTx/>
                <a:uFillTx/>
                <a:latin typeface="Segoe UI Semibold"/>
                <a:ea typeface="+mn-ea"/>
                <a:cs typeface="+mn-cs"/>
              </a:endParaRPr>
            </a:p>
          </p:txBody>
        </p:sp>
        <p:sp>
          <p:nvSpPr>
            <p:cNvPr id="6" name="Rectangle 5">
              <a:extLst>
                <a:ext uri="{FF2B5EF4-FFF2-40B4-BE49-F238E27FC236}">
                  <a16:creationId xmlns:a16="http://schemas.microsoft.com/office/drawing/2014/main" id="{ED1FBEB6-C64D-4071-8AA1-5FA29ADFBDF9}"/>
                </a:ext>
              </a:extLst>
            </p:cNvPr>
            <p:cNvSpPr/>
            <p:nvPr/>
          </p:nvSpPr>
          <p:spPr>
            <a:xfrm>
              <a:off x="6252222" y="1555675"/>
              <a:ext cx="5486400"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b="0" i="0" u="none" strike="noStrike" kern="1200" cap="none" spc="300" normalizeH="0" baseline="0" noProof="0">
                  <a:ln>
                    <a:noFill/>
                  </a:ln>
                  <a:effectLst/>
                  <a:uLnTx/>
                  <a:uFillTx/>
                  <a:latin typeface="Segoe UI Semibold"/>
                  <a:ea typeface="+mn-ea"/>
                  <a:cs typeface="+mn-cs"/>
                </a:rPr>
                <a:t>SOLUTION</a:t>
              </a:r>
            </a:p>
          </p:txBody>
        </p:sp>
        <p:sp>
          <p:nvSpPr>
            <p:cNvPr id="7" name="Rectangle 6">
              <a:extLst>
                <a:ext uri="{FF2B5EF4-FFF2-40B4-BE49-F238E27FC236}">
                  <a16:creationId xmlns:a16="http://schemas.microsoft.com/office/drawing/2014/main" id="{8E3A91AA-614A-46BB-93E1-874F9397F63A}"/>
                </a:ext>
              </a:extLst>
            </p:cNvPr>
            <p:cNvSpPr/>
            <p:nvPr/>
          </p:nvSpPr>
          <p:spPr>
            <a:xfrm>
              <a:off x="513398" y="4119116"/>
              <a:ext cx="11192952"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b="0" i="0" u="none" strike="noStrike" kern="1200" cap="none" spc="300" normalizeH="0" baseline="0" noProof="0">
                  <a:ln>
                    <a:noFill/>
                  </a:ln>
                  <a:effectLst/>
                  <a:uLnTx/>
                  <a:uFillTx/>
                  <a:latin typeface="Segoe UI Semibold"/>
                  <a:ea typeface="+mn-ea"/>
                  <a:cs typeface="+mn-cs"/>
                </a:rPr>
                <a:t>GO-DOS</a:t>
              </a:r>
            </a:p>
          </p:txBody>
        </p:sp>
        <p:cxnSp>
          <p:nvCxnSpPr>
            <p:cNvPr id="8" name="Straight Connector 7">
              <a:extLst>
                <a:ext uri="{FF2B5EF4-FFF2-40B4-BE49-F238E27FC236}">
                  <a16:creationId xmlns:a16="http://schemas.microsoft.com/office/drawing/2014/main" id="{6E06B6EC-B69D-4D1A-B730-34A4E756D566}"/>
                </a:ext>
              </a:extLst>
            </p:cNvPr>
            <p:cNvCxnSpPr/>
            <p:nvPr/>
          </p:nvCxnSpPr>
          <p:spPr>
            <a:xfrm>
              <a:off x="513396" y="4119116"/>
              <a:ext cx="11192256"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801B6D0D-E112-418D-A62E-B466D08C0319}"/>
                </a:ext>
              </a:extLst>
            </p:cNvPr>
            <p:cNvCxnSpPr>
              <a:cxnSpLocks/>
            </p:cNvCxnSpPr>
            <p:nvPr/>
          </p:nvCxnSpPr>
          <p:spPr>
            <a:xfrm flipV="1">
              <a:off x="6096410" y="2264628"/>
              <a:ext cx="0" cy="1495073"/>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15A4322B-4686-472B-A40D-3E74B9E9C483}"/>
                </a:ext>
              </a:extLst>
            </p:cNvPr>
            <p:cNvCxnSpPr>
              <a:cxnSpLocks/>
            </p:cNvCxnSpPr>
            <p:nvPr/>
          </p:nvCxnSpPr>
          <p:spPr>
            <a:xfrm>
              <a:off x="513397"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BFE7F58E-AB84-4C0C-9AC8-50C6840A19CF}"/>
                </a:ext>
              </a:extLst>
            </p:cNvPr>
            <p:cNvCxnSpPr>
              <a:cxnSpLocks/>
            </p:cNvCxnSpPr>
            <p:nvPr/>
          </p:nvCxnSpPr>
          <p:spPr>
            <a:xfrm>
              <a:off x="6252222"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8" name="Text Placeholder 5">
            <a:extLst>
              <a:ext uri="{FF2B5EF4-FFF2-40B4-BE49-F238E27FC236}">
                <a16:creationId xmlns:a16="http://schemas.microsoft.com/office/drawing/2014/main" id="{47EAFE73-05B6-447A-9AE2-F9A6951231CB}"/>
              </a:ext>
            </a:extLst>
          </p:cNvPr>
          <p:cNvSpPr txBox="1">
            <a:spLocks/>
          </p:cNvSpPr>
          <p:nvPr/>
        </p:nvSpPr>
        <p:spPr>
          <a:xfrm>
            <a:off x="1160059" y="2464321"/>
            <a:ext cx="2047165" cy="1095685"/>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tx2"/>
                </a:solidFill>
                <a:effectLst/>
                <a:uLnTx/>
                <a:uFillTx/>
                <a:latin typeface="+mj-lt"/>
                <a:ea typeface="+mn-ea"/>
                <a:cs typeface="Segoe UI" panose="020B0502040204020203" pitchFamily="34" charset="0"/>
              </a:rPr>
              <a:t>&gt;70%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mj-lt"/>
                <a:ea typeface="+mn-ea"/>
                <a:cs typeface="+mn-cs"/>
              </a:rPr>
              <a:t>of world’s on-premises servers run Windows Server</a:t>
            </a:r>
          </a:p>
        </p:txBody>
      </p:sp>
      <p:sp>
        <p:nvSpPr>
          <p:cNvPr id="19" name="Text Placeholder 32">
            <a:extLst>
              <a:ext uri="{FF2B5EF4-FFF2-40B4-BE49-F238E27FC236}">
                <a16:creationId xmlns:a16="http://schemas.microsoft.com/office/drawing/2014/main" id="{381F769D-796C-45C7-A1C8-5415D9DDDF2E}"/>
              </a:ext>
            </a:extLst>
          </p:cNvPr>
          <p:cNvSpPr txBox="1">
            <a:spLocks/>
          </p:cNvSpPr>
          <p:nvPr/>
        </p:nvSpPr>
        <p:spPr>
          <a:xfrm>
            <a:off x="6420497" y="2320754"/>
            <a:ext cx="5318125" cy="1132618"/>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1600" b="1" kern="1200" spc="0" baseline="0">
                <a:solidFill>
                  <a:schemeClr val="accent2"/>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chemeClr val="tx2"/>
                </a:solidFill>
                <a:effectLst/>
                <a:uLnTx/>
                <a:uFillTx/>
                <a:latin typeface="+mj-lt"/>
                <a:ea typeface="+mn-ea"/>
                <a:cs typeface="Segoe UI" panose="020B0502040204020203" pitchFamily="34" charset="0"/>
              </a:rPr>
              <a:t>Windows Server + Azure better together</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effectLst/>
                <a:uLnTx/>
                <a:uFillTx/>
                <a:latin typeface="+mj-lt"/>
                <a:ea typeface="+mn-ea"/>
                <a:cs typeface="+mn-cs"/>
              </a:rPr>
              <a:t>Comprehensive hybrid protection: Azure Security Center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effectLst/>
                <a:uLnTx/>
                <a:uFillTx/>
                <a:latin typeface="+mj-lt"/>
                <a:ea typeface="+mn-ea"/>
                <a:cs typeface="+mn-cs"/>
              </a:rPr>
              <a:t>Modern management: Windows Admin Center</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effectLst/>
                <a:uLnTx/>
                <a:uFillTx/>
                <a:latin typeface="+mj-lt"/>
                <a:ea typeface="+mn-ea"/>
                <a:cs typeface="+mn-cs"/>
              </a:rPr>
              <a:t>Integrated identity, backup, disaster recovery </a:t>
            </a:r>
            <a:endParaRPr kumimoji="0" lang="en-US" sz="1600" b="1"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21" name="Text Placeholder 36">
            <a:extLst>
              <a:ext uri="{FF2B5EF4-FFF2-40B4-BE49-F238E27FC236}">
                <a16:creationId xmlns:a16="http://schemas.microsoft.com/office/drawing/2014/main" id="{63E71306-2947-448E-8FCD-301007B968DD}"/>
              </a:ext>
            </a:extLst>
          </p:cNvPr>
          <p:cNvSpPr txBox="1">
            <a:spLocks/>
          </p:cNvSpPr>
          <p:nvPr/>
        </p:nvSpPr>
        <p:spPr>
          <a:xfrm>
            <a:off x="597534" y="4753853"/>
            <a:ext cx="3553047" cy="57246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solidFill>
                  <a:schemeClr val="tx1"/>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2"/>
                </a:solidFill>
                <a:effectLst/>
                <a:uLnTx/>
                <a:uFillTx/>
                <a:latin typeface="+mj-lt"/>
                <a:ea typeface="+mn-ea"/>
                <a:cs typeface="Segoe UI" panose="020B0502040204020203" pitchFamily="34" charset="0"/>
              </a:rPr>
              <a:t>Migrate </a:t>
            </a:r>
          </a:p>
          <a:p>
            <a:pPr lvl="1">
              <a:defRPr/>
            </a:pPr>
            <a:r>
              <a:rPr kumimoji="0" lang="en-US" sz="1600" b="0" i="0" u="none" strike="noStrike" kern="1200" cap="none" spc="0" normalizeH="0" baseline="0" noProof="0">
                <a:ln>
                  <a:noFill/>
                </a:ln>
                <a:effectLst/>
                <a:uLnTx/>
                <a:uFillTx/>
                <a:latin typeface="+mj-lt"/>
                <a:ea typeface="+mn-ea"/>
                <a:cs typeface="+mn-cs"/>
              </a:rPr>
              <a:t>Windows Server to Azure VMs</a:t>
            </a:r>
            <a:endPar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24" name="Text Placeholder 43">
            <a:extLst>
              <a:ext uri="{FF2B5EF4-FFF2-40B4-BE49-F238E27FC236}">
                <a16:creationId xmlns:a16="http://schemas.microsoft.com/office/drawing/2014/main" id="{8F0D9FAA-81F9-46C9-939B-46EE5CC6594A}"/>
              </a:ext>
            </a:extLst>
          </p:cNvPr>
          <p:cNvSpPr txBox="1">
            <a:spLocks/>
          </p:cNvSpPr>
          <p:nvPr/>
        </p:nvSpPr>
        <p:spPr>
          <a:xfrm>
            <a:off x="4375418" y="4753853"/>
            <a:ext cx="3553047" cy="115108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tx2"/>
                </a:solidFill>
                <a:latin typeface="+mj-lt"/>
              </a:rPr>
              <a:t>Attach</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latin typeface="+mj-lt"/>
              </a:rPr>
              <a:t>Azure security/ management </a:t>
            </a:r>
            <a:br>
              <a:rPr lang="en-US">
                <a:latin typeface="+mj-lt"/>
              </a:rPr>
            </a:br>
            <a:r>
              <a:rPr lang="en-US">
                <a:latin typeface="+mj-lt"/>
              </a:rPr>
              <a:t>to migrated VMs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25" name="Text Placeholder 44">
            <a:extLst>
              <a:ext uri="{FF2B5EF4-FFF2-40B4-BE49-F238E27FC236}">
                <a16:creationId xmlns:a16="http://schemas.microsoft.com/office/drawing/2014/main" id="{8681F393-0C86-4534-8FD3-A9F61299908E}"/>
              </a:ext>
            </a:extLst>
          </p:cNvPr>
          <p:cNvSpPr txBox="1">
            <a:spLocks/>
          </p:cNvSpPr>
          <p:nvPr/>
        </p:nvSpPr>
        <p:spPr>
          <a:xfrm>
            <a:off x="8153303" y="4757906"/>
            <a:ext cx="3553047" cy="81868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a:solidFill>
                  <a:schemeClr val="tx2"/>
                </a:solidFill>
                <a:latin typeface="+mj-lt"/>
                <a:cs typeface="Segoe UI" panose="020B0502040204020203" pitchFamily="34" charset="0"/>
              </a:rPr>
              <a:t>Help customers save money</a:t>
            </a:r>
            <a:endParaRPr lang="en-US">
              <a:solidFill>
                <a:schemeClr val="tx2"/>
              </a:solidFill>
              <a:latin typeface="+mj-lt"/>
              <a:cs typeface="Calibri" panose="020F0502020204030204" pitchFamily="34" charset="0"/>
            </a:endParaRPr>
          </a:p>
          <a:p>
            <a:pPr lvl="1"/>
            <a:r>
              <a:rPr lang="en-US">
                <a:latin typeface="+mj-lt"/>
              </a:rPr>
              <a:t>with Server Subscriptions &amp; Extended Security Updates</a:t>
            </a:r>
          </a:p>
        </p:txBody>
      </p:sp>
      <p:graphicFrame>
        <p:nvGraphicFramePr>
          <p:cNvPr id="22" name="Chart 21">
            <a:extLst>
              <a:ext uri="{FF2B5EF4-FFF2-40B4-BE49-F238E27FC236}">
                <a16:creationId xmlns:a16="http://schemas.microsoft.com/office/drawing/2014/main" id="{1ACBC569-0FE4-49F3-AEFD-15AD3CBF0487}"/>
              </a:ext>
            </a:extLst>
          </p:cNvPr>
          <p:cNvGraphicFramePr/>
          <p:nvPr>
            <p:extLst>
              <p:ext uri="{D42A27DB-BD31-4B8C-83A1-F6EECF244321}">
                <p14:modId xmlns:p14="http://schemas.microsoft.com/office/powerpoint/2010/main" val="3686535440"/>
              </p:ext>
            </p:extLst>
          </p:nvPr>
        </p:nvGraphicFramePr>
        <p:xfrm>
          <a:off x="3029124" y="2141007"/>
          <a:ext cx="27432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F4F830F0-8FCA-4A77-A83E-B5D46D7838A5}"/>
              </a:ext>
            </a:extLst>
          </p:cNvPr>
          <p:cNvSpPr/>
          <p:nvPr/>
        </p:nvSpPr>
        <p:spPr>
          <a:xfrm>
            <a:off x="361838" y="6015253"/>
            <a:ext cx="1725152" cy="369332"/>
          </a:xfrm>
          <a:prstGeom prst="rect">
            <a:avLst/>
          </a:prstGeom>
        </p:spPr>
        <p:txBody>
          <a:bodyPr wrap="none">
            <a:spAutoFit/>
          </a:bodyPr>
          <a:lstStyle/>
          <a:p>
            <a:r>
              <a:rPr lang="en-US" dirty="0">
                <a:solidFill>
                  <a:srgbClr val="FFFFFF"/>
                </a:solidFill>
                <a:latin typeface="Segoe UI" panose="020B0502040204020203" pitchFamily="34" charset="0"/>
              </a:rPr>
              <a:t>* </a:t>
            </a:r>
            <a:r>
              <a:rPr lang="en-US" sz="1050" dirty="0">
                <a:solidFill>
                  <a:srgbClr val="0078D3"/>
                </a:solidFill>
                <a:latin typeface="Segoe UI" panose="020B0502040204020203" pitchFamily="34" charset="0"/>
              </a:rPr>
              <a:t>*</a:t>
            </a:r>
            <a:r>
              <a:rPr lang="en-US" sz="1050" u="sng" dirty="0">
                <a:solidFill>
                  <a:srgbClr val="50E6FF"/>
                </a:solidFill>
                <a:latin typeface="Segoe UI" panose="020B0502040204020203" pitchFamily="34" charset="0"/>
                <a:hlinkClick r:id="rId4"/>
              </a:rPr>
              <a:t>Source VMware, 2018</a:t>
            </a:r>
            <a:endParaRPr lang="en-US" dirty="0"/>
          </a:p>
        </p:txBody>
      </p:sp>
    </p:spTree>
    <p:extLst>
      <p:ext uri="{BB962C8B-B14F-4D97-AF65-F5344CB8AC3E}">
        <p14:creationId xmlns:p14="http://schemas.microsoft.com/office/powerpoint/2010/main" val="25153065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33A-5ABE-4DC5-9354-6DF26A1F9AFC}"/>
              </a:ext>
            </a:extLst>
          </p:cNvPr>
          <p:cNvSpPr>
            <a:spLocks noGrp="1"/>
          </p:cNvSpPr>
          <p:nvPr>
            <p:ph type="title"/>
          </p:nvPr>
        </p:nvSpPr>
        <p:spPr/>
        <p:txBody>
          <a:bodyPr/>
          <a:lstStyle/>
          <a:p>
            <a:r>
              <a:rPr lang="en-US"/>
              <a:t>SQL Server migration</a:t>
            </a:r>
          </a:p>
        </p:txBody>
      </p:sp>
      <p:sp>
        <p:nvSpPr>
          <p:cNvPr id="3" name="Footer Placeholder 2">
            <a:extLst>
              <a:ext uri="{FF2B5EF4-FFF2-40B4-BE49-F238E27FC236}">
                <a16:creationId xmlns:a16="http://schemas.microsoft.com/office/drawing/2014/main" id="{6EBA5F35-5C54-4101-AE02-E22B4C79A143}"/>
              </a:ext>
            </a:extLst>
          </p:cNvPr>
          <p:cNvSpPr>
            <a:spLocks noGrp="1"/>
          </p:cNvSpPr>
          <p:nvPr>
            <p:ph type="ftr" sz="quarter" idx="3"/>
          </p:nvPr>
        </p:nvSpPr>
        <p:spPr>
          <a:xfrm>
            <a:off x="361838" y="6450194"/>
            <a:ext cx="11586711" cy="11829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lumMod val="65000"/>
                  </a:srgbClr>
                </a:solidFill>
                <a:effectLst/>
                <a:uLnTx/>
                <a:uFillTx/>
                <a:latin typeface="Segoe UI"/>
                <a:ea typeface="+mn-ea"/>
                <a:cs typeface="+mn-cs"/>
              </a:rPr>
              <a:t>© Microsoft Corporation                                         								                Azure </a:t>
            </a:r>
          </a:p>
        </p:txBody>
      </p:sp>
      <p:grpSp>
        <p:nvGrpSpPr>
          <p:cNvPr id="4" name="Group 3">
            <a:extLst>
              <a:ext uri="{FF2B5EF4-FFF2-40B4-BE49-F238E27FC236}">
                <a16:creationId xmlns:a16="http://schemas.microsoft.com/office/drawing/2014/main" id="{F9D1734B-DC75-4BC3-B3EB-06E7F1473957}"/>
              </a:ext>
            </a:extLst>
          </p:cNvPr>
          <p:cNvGrpSpPr/>
          <p:nvPr/>
        </p:nvGrpSpPr>
        <p:grpSpPr>
          <a:xfrm>
            <a:off x="513396" y="1552756"/>
            <a:ext cx="11225226" cy="3000325"/>
            <a:chOff x="513396" y="1552756"/>
            <a:chExt cx="11225226" cy="3000325"/>
          </a:xfrm>
        </p:grpSpPr>
        <p:sp>
          <p:nvSpPr>
            <p:cNvPr id="5" name="Rectangle 4">
              <a:extLst>
                <a:ext uri="{FF2B5EF4-FFF2-40B4-BE49-F238E27FC236}">
                  <a16:creationId xmlns:a16="http://schemas.microsoft.com/office/drawing/2014/main" id="{1641E83B-E3EC-41E7-9027-78400743D4F1}"/>
                </a:ext>
              </a:extLst>
            </p:cNvPr>
            <p:cNvSpPr/>
            <p:nvPr/>
          </p:nvSpPr>
          <p:spPr bwMode="auto">
            <a:xfrm>
              <a:off x="513398" y="1552756"/>
              <a:ext cx="5486400" cy="433965"/>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OPPORTUNITY</a:t>
              </a:r>
              <a:endParaRPr kumimoji="0" lang="en-US" sz="1600" b="0" i="0" u="none" strike="noStrike" kern="1200" cap="none" spc="300" normalizeH="0" baseline="0" noProof="0">
                <a:ln>
                  <a:noFill/>
                </a:ln>
                <a:solidFill>
                  <a:srgbClr val="3C3C41"/>
                </a:solidFill>
                <a:effectLst/>
                <a:uLnTx/>
                <a:uFillTx/>
                <a:latin typeface="Segoe UI Semibold"/>
                <a:ea typeface="+mn-ea"/>
                <a:cs typeface="+mn-cs"/>
              </a:endParaRPr>
            </a:p>
          </p:txBody>
        </p:sp>
        <p:sp>
          <p:nvSpPr>
            <p:cNvPr id="6" name="Rectangle 5">
              <a:extLst>
                <a:ext uri="{FF2B5EF4-FFF2-40B4-BE49-F238E27FC236}">
                  <a16:creationId xmlns:a16="http://schemas.microsoft.com/office/drawing/2014/main" id="{ED1FBEB6-C64D-4071-8AA1-5FA29ADFBDF9}"/>
                </a:ext>
              </a:extLst>
            </p:cNvPr>
            <p:cNvSpPr/>
            <p:nvPr/>
          </p:nvSpPr>
          <p:spPr>
            <a:xfrm>
              <a:off x="6252222" y="1555675"/>
              <a:ext cx="5486400"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SOLUTION</a:t>
              </a:r>
            </a:p>
          </p:txBody>
        </p:sp>
        <p:sp>
          <p:nvSpPr>
            <p:cNvPr id="7" name="Rectangle 6">
              <a:extLst>
                <a:ext uri="{FF2B5EF4-FFF2-40B4-BE49-F238E27FC236}">
                  <a16:creationId xmlns:a16="http://schemas.microsoft.com/office/drawing/2014/main" id="{8E3A91AA-614A-46BB-93E1-874F9397F63A}"/>
                </a:ext>
              </a:extLst>
            </p:cNvPr>
            <p:cNvSpPr/>
            <p:nvPr/>
          </p:nvSpPr>
          <p:spPr>
            <a:xfrm>
              <a:off x="513398" y="4119116"/>
              <a:ext cx="11192952"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GO-DOS</a:t>
              </a:r>
            </a:p>
          </p:txBody>
        </p:sp>
        <p:cxnSp>
          <p:nvCxnSpPr>
            <p:cNvPr id="8" name="Straight Connector 7">
              <a:extLst>
                <a:ext uri="{FF2B5EF4-FFF2-40B4-BE49-F238E27FC236}">
                  <a16:creationId xmlns:a16="http://schemas.microsoft.com/office/drawing/2014/main" id="{6E06B6EC-B69D-4D1A-B730-34A4E756D566}"/>
                </a:ext>
              </a:extLst>
            </p:cNvPr>
            <p:cNvCxnSpPr/>
            <p:nvPr/>
          </p:nvCxnSpPr>
          <p:spPr>
            <a:xfrm>
              <a:off x="513396" y="4119116"/>
              <a:ext cx="11192256"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801B6D0D-E112-418D-A62E-B466D08C0319}"/>
                </a:ext>
              </a:extLst>
            </p:cNvPr>
            <p:cNvCxnSpPr>
              <a:cxnSpLocks/>
            </p:cNvCxnSpPr>
            <p:nvPr/>
          </p:nvCxnSpPr>
          <p:spPr>
            <a:xfrm flipV="1">
              <a:off x="6096410" y="2264628"/>
              <a:ext cx="0" cy="1495073"/>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15A4322B-4686-472B-A40D-3E74B9E9C483}"/>
                </a:ext>
              </a:extLst>
            </p:cNvPr>
            <p:cNvCxnSpPr>
              <a:cxnSpLocks/>
            </p:cNvCxnSpPr>
            <p:nvPr/>
          </p:nvCxnSpPr>
          <p:spPr>
            <a:xfrm>
              <a:off x="513397"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BFE7F58E-AB84-4C0C-9AC8-50C6840A19CF}"/>
                </a:ext>
              </a:extLst>
            </p:cNvPr>
            <p:cNvCxnSpPr>
              <a:cxnSpLocks/>
            </p:cNvCxnSpPr>
            <p:nvPr/>
          </p:nvCxnSpPr>
          <p:spPr>
            <a:xfrm>
              <a:off x="6252222"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7" name="Text Placeholder 11">
            <a:extLst>
              <a:ext uri="{FF2B5EF4-FFF2-40B4-BE49-F238E27FC236}">
                <a16:creationId xmlns:a16="http://schemas.microsoft.com/office/drawing/2014/main" id="{F956C53A-26D0-4174-9CE2-20007E39699E}"/>
              </a:ext>
            </a:extLst>
          </p:cNvPr>
          <p:cNvSpPr txBox="1">
            <a:spLocks/>
          </p:cNvSpPr>
          <p:nvPr/>
        </p:nvSpPr>
        <p:spPr>
          <a:xfrm>
            <a:off x="485370" y="2606458"/>
            <a:ext cx="5664317" cy="73866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Segoe UI"/>
              </a:rPr>
              <a:t>1 in 3 </a:t>
            </a:r>
            <a:r>
              <a:rPr kumimoji="0" lang="en-US" sz="1600" b="1" i="0" u="none" strike="noStrike" kern="1200" cap="none" spc="0" normalizeH="0" baseline="0" noProof="0" dirty="0">
                <a:ln>
                  <a:noFill/>
                </a:ln>
                <a:solidFill>
                  <a:schemeClr val="tx1"/>
                </a:solidFill>
                <a:effectLst/>
                <a:uLnTx/>
                <a:uFillTx/>
                <a:latin typeface="+mj-lt"/>
                <a:ea typeface="+mn-ea"/>
                <a:cs typeface="Segoe UI"/>
              </a:rPr>
              <a:t>on-premises databases is a SQL Server</a:t>
            </a:r>
            <a:r>
              <a:rPr kumimoji="0" lang="en-US" sz="1600" b="1" i="0" u="none" strike="noStrike" kern="1200" cap="none" spc="0" normalizeH="0" baseline="30000" noProof="0" dirty="0">
                <a:ln>
                  <a:noFill/>
                </a:ln>
                <a:solidFill>
                  <a:srgbClr val="0078D3"/>
                </a:solidFill>
                <a:effectLst/>
                <a:uLnTx/>
                <a:uFillTx/>
                <a:latin typeface="+mj-lt"/>
                <a:ea typeface="+mn-ea"/>
                <a:cs typeface="Segoe UI"/>
              </a:rPr>
              <a:t>1</a:t>
            </a:r>
            <a:endParaRPr kumimoji="0" lang="en-US" sz="1600" b="1" i="0" u="none" strike="noStrike" kern="1200" cap="none" spc="0" normalizeH="0" baseline="0" noProof="0" dirty="0">
              <a:ln>
                <a:noFill/>
              </a:ln>
              <a:solidFill>
                <a:srgbClr val="0078D3"/>
              </a:solidFill>
              <a:effectLst/>
              <a:uLnTx/>
              <a:uFillTx/>
              <a:latin typeface="+mj-lt"/>
              <a:ea typeface="+mn-ea"/>
              <a:cs typeface="Segoe UI"/>
            </a:endParaRPr>
          </a:p>
          <a:p>
            <a:pPr marL="0" marR="0" lvl="0" indent="0" algn="ctr" defTabSz="932472"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mj-lt"/>
              <a:ea typeface="+mn-ea"/>
              <a:cs typeface="Segoe UI"/>
            </a:endParaRPr>
          </a:p>
          <a:p>
            <a:pPr marL="0" marR="0" lvl="0" indent="0" algn="ctr" defTabSz="932472"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Segoe UI"/>
              </a:rPr>
              <a:t>98 of Fortune 100 </a:t>
            </a:r>
            <a:r>
              <a:rPr kumimoji="0" lang="en-US" sz="1600" b="1" i="0" u="none" strike="noStrike" kern="1200" cap="none" spc="0" normalizeH="0" baseline="0" noProof="0" dirty="0">
                <a:ln>
                  <a:noFill/>
                </a:ln>
                <a:solidFill>
                  <a:schemeClr val="tx1"/>
                </a:solidFill>
                <a:effectLst/>
                <a:uLnTx/>
                <a:uFillTx/>
                <a:latin typeface="+mj-lt"/>
                <a:ea typeface="+mn-ea"/>
                <a:cs typeface="Segoe UI"/>
              </a:rPr>
              <a:t>run SQL Server</a:t>
            </a:r>
            <a:endParaRPr kumimoji="0" lang="en-US" sz="1600" b="0" i="0" u="none" strike="noStrike" kern="1200" cap="none" spc="0" normalizeH="0" baseline="0" noProof="0" dirty="0">
              <a:ln>
                <a:noFill/>
              </a:ln>
              <a:solidFill>
                <a:schemeClr val="tx1"/>
              </a:solidFill>
              <a:effectLst/>
              <a:highlight>
                <a:srgbClr val="FFFF00"/>
              </a:highlight>
              <a:uLnTx/>
              <a:uFillTx/>
              <a:latin typeface="+mj-lt"/>
              <a:ea typeface="+mn-ea"/>
              <a:cs typeface="Segoe UI"/>
            </a:endParaRPr>
          </a:p>
        </p:txBody>
      </p:sp>
      <p:sp>
        <p:nvSpPr>
          <p:cNvPr id="18" name="Text Placeholder 12">
            <a:extLst>
              <a:ext uri="{FF2B5EF4-FFF2-40B4-BE49-F238E27FC236}">
                <a16:creationId xmlns:a16="http://schemas.microsoft.com/office/drawing/2014/main" id="{ED466D4C-70A7-41D1-837D-093FEA0FA512}"/>
              </a:ext>
            </a:extLst>
          </p:cNvPr>
          <p:cNvSpPr txBox="1">
            <a:spLocks/>
          </p:cNvSpPr>
          <p:nvPr/>
        </p:nvSpPr>
        <p:spPr>
          <a:xfrm>
            <a:off x="597534" y="4757166"/>
            <a:ext cx="3553047" cy="81868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solidFill>
                  <a:schemeClr val="tx1"/>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2"/>
                </a:solidFill>
                <a:effectLst/>
                <a:uLnTx/>
                <a:uFillTx/>
                <a:latin typeface="+mj-lt"/>
                <a:ea typeface="+mn-ea"/>
                <a:cs typeface="Segoe UI" panose="020B0502040204020203" pitchFamily="34" charset="0"/>
              </a:rPr>
              <a:t>Migrate</a:t>
            </a:r>
            <a:r>
              <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SQL Server to Azure SQL Database Managed Instance</a:t>
            </a:r>
          </a:p>
        </p:txBody>
      </p:sp>
      <p:sp>
        <p:nvSpPr>
          <p:cNvPr id="19" name="Text Placeholder 44">
            <a:extLst>
              <a:ext uri="{FF2B5EF4-FFF2-40B4-BE49-F238E27FC236}">
                <a16:creationId xmlns:a16="http://schemas.microsoft.com/office/drawing/2014/main" id="{28216006-9CF2-465A-96E5-C13F4CAA6CF4}"/>
              </a:ext>
            </a:extLst>
          </p:cNvPr>
          <p:cNvSpPr txBox="1">
            <a:spLocks/>
          </p:cNvSpPr>
          <p:nvPr/>
        </p:nvSpPr>
        <p:spPr>
          <a:xfrm>
            <a:off x="4375418" y="4757166"/>
            <a:ext cx="3553047" cy="81868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2"/>
                </a:solidFill>
                <a:effectLst/>
                <a:uLnTx/>
                <a:uFillTx/>
                <a:latin typeface="+mj-lt"/>
                <a:ea typeface="+mn-ea"/>
                <a:cs typeface="Segoe UI" panose="020B0502040204020203" pitchFamily="34" charset="0"/>
              </a:rPr>
              <a:t>Migrate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SQL Server to Azure VMs based on customer scenario</a:t>
            </a:r>
          </a:p>
        </p:txBody>
      </p:sp>
      <p:sp>
        <p:nvSpPr>
          <p:cNvPr id="21" name="Text Placeholder 46">
            <a:extLst>
              <a:ext uri="{FF2B5EF4-FFF2-40B4-BE49-F238E27FC236}">
                <a16:creationId xmlns:a16="http://schemas.microsoft.com/office/drawing/2014/main" id="{067416C5-F229-4CB2-A4D2-C4DF1652C681}"/>
              </a:ext>
            </a:extLst>
          </p:cNvPr>
          <p:cNvSpPr txBox="1">
            <a:spLocks/>
          </p:cNvSpPr>
          <p:nvPr/>
        </p:nvSpPr>
        <p:spPr>
          <a:xfrm>
            <a:off x="6406539" y="2535002"/>
            <a:ext cx="5318125" cy="837152"/>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1600" b="1" kern="1200" spc="0" baseline="0">
                <a:solidFill>
                  <a:schemeClr val="accent2"/>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chemeClr val="tx2"/>
                </a:solidFill>
                <a:effectLst/>
                <a:uLnTx/>
                <a:uFillTx/>
                <a:latin typeface="+mj-lt"/>
                <a:ea typeface="+mn-ea"/>
                <a:cs typeface="Segoe UI" panose="020B0502040204020203" pitchFamily="34" charset="0"/>
              </a:rPr>
              <a:t>Azure SQL Database Managed Instance</a:t>
            </a:r>
            <a:endParaRPr kumimoji="0" lang="en-US" b="0" i="0" u="none" strike="noStrike" kern="1200" cap="none" spc="0" normalizeH="0" baseline="0" noProof="0">
              <a:ln>
                <a:noFill/>
              </a:ln>
              <a:effectLst/>
              <a:uLnTx/>
              <a:uFillTx/>
              <a:latin typeface="+mj-lt"/>
              <a:ea typeface="+mn-ea"/>
              <a:cs typeface="+mn-cs"/>
            </a:endParaRP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effectLst/>
                <a:uLnTx/>
                <a:uFillTx/>
                <a:latin typeface="+mj-lt"/>
                <a:ea typeface="+mn-ea"/>
                <a:cs typeface="+mn-cs"/>
              </a:rPr>
              <a:t>Migrate SQL apps without changing code</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effectLst/>
                <a:uLnTx/>
                <a:uFillTx/>
                <a:latin typeface="+mj-lt"/>
                <a:ea typeface="+mn-ea"/>
                <a:cs typeface="+mn-cs"/>
              </a:rPr>
              <a:t>Code parity | Evergreen | Built-in HA</a:t>
            </a:r>
          </a:p>
        </p:txBody>
      </p:sp>
      <p:sp>
        <p:nvSpPr>
          <p:cNvPr id="22" name="Text Placeholder 44">
            <a:extLst>
              <a:ext uri="{FF2B5EF4-FFF2-40B4-BE49-F238E27FC236}">
                <a16:creationId xmlns:a16="http://schemas.microsoft.com/office/drawing/2014/main" id="{CD74D09D-FE1A-4A61-BFB0-3D1D38B67107}"/>
              </a:ext>
            </a:extLst>
          </p:cNvPr>
          <p:cNvSpPr txBox="1">
            <a:spLocks/>
          </p:cNvSpPr>
          <p:nvPr/>
        </p:nvSpPr>
        <p:spPr>
          <a:xfrm>
            <a:off x="8153303" y="4757166"/>
            <a:ext cx="3553047" cy="81868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a:solidFill>
                  <a:schemeClr val="tx2"/>
                </a:solidFill>
                <a:latin typeface="+mj-lt"/>
                <a:cs typeface="Segoe UI" panose="020B0502040204020203" pitchFamily="34" charset="0"/>
              </a:rPr>
              <a:t>Help customers save money</a:t>
            </a:r>
            <a:endParaRPr lang="en-US">
              <a:solidFill>
                <a:schemeClr val="tx2"/>
              </a:solidFill>
              <a:latin typeface="+mj-lt"/>
              <a:cs typeface="Calibri" panose="020F0502020204030204" pitchFamily="34" charset="0"/>
            </a:endParaRPr>
          </a:p>
          <a:p>
            <a:pPr lvl="1">
              <a:defRPr/>
            </a:pPr>
            <a:r>
              <a:rPr lang="en-US">
                <a:latin typeface="+mj-lt"/>
              </a:rPr>
              <a:t>with Server Subscriptions &amp; Extended Security Updates</a:t>
            </a:r>
          </a:p>
        </p:txBody>
      </p:sp>
      <p:sp>
        <p:nvSpPr>
          <p:cNvPr id="12" name="Rectangle 11">
            <a:extLst>
              <a:ext uri="{FF2B5EF4-FFF2-40B4-BE49-F238E27FC236}">
                <a16:creationId xmlns:a16="http://schemas.microsoft.com/office/drawing/2014/main" id="{2E59A311-C635-458E-99F2-93278D2FDFFC}"/>
              </a:ext>
            </a:extLst>
          </p:cNvPr>
          <p:cNvSpPr/>
          <p:nvPr/>
        </p:nvSpPr>
        <p:spPr>
          <a:xfrm>
            <a:off x="485370" y="6141840"/>
            <a:ext cx="6096000" cy="261610"/>
          </a:xfrm>
          <a:prstGeom prst="rect">
            <a:avLst/>
          </a:prstGeom>
        </p:spPr>
        <p:txBody>
          <a:bodyPr>
            <a:spAutoFit/>
          </a:bodyPr>
          <a:lstStyle/>
          <a:p>
            <a:r>
              <a:rPr lang="en-US" sz="1050" dirty="0">
                <a:solidFill>
                  <a:srgbClr val="0078D3"/>
                </a:solidFill>
                <a:latin typeface="Segoe UI" panose="020B0502040204020203" pitchFamily="34" charset="0"/>
              </a:rPr>
              <a:t>1: https://db-engines.com/en/system/Microsoft+SQL+Server</a:t>
            </a:r>
            <a:endParaRPr lang="en-US" sz="1050" dirty="0">
              <a:solidFill>
                <a:srgbClr val="0078D3"/>
              </a:solidFill>
            </a:endParaRPr>
          </a:p>
        </p:txBody>
      </p:sp>
    </p:spTree>
    <p:extLst>
      <p:ext uri="{BB962C8B-B14F-4D97-AF65-F5344CB8AC3E}">
        <p14:creationId xmlns:p14="http://schemas.microsoft.com/office/powerpoint/2010/main" val="39757979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33A-5ABE-4DC5-9354-6DF26A1F9AFC}"/>
              </a:ext>
            </a:extLst>
          </p:cNvPr>
          <p:cNvSpPr>
            <a:spLocks noGrp="1"/>
          </p:cNvSpPr>
          <p:nvPr>
            <p:ph type="title"/>
          </p:nvPr>
        </p:nvSpPr>
        <p:spPr/>
        <p:txBody>
          <a:bodyPr/>
          <a:lstStyle/>
          <a:p>
            <a:r>
              <a:rPr lang="en-US"/>
              <a:t>Linux/OSS DB migration</a:t>
            </a:r>
          </a:p>
        </p:txBody>
      </p:sp>
      <p:sp>
        <p:nvSpPr>
          <p:cNvPr id="3" name="Footer Placeholder 2">
            <a:extLst>
              <a:ext uri="{FF2B5EF4-FFF2-40B4-BE49-F238E27FC236}">
                <a16:creationId xmlns:a16="http://schemas.microsoft.com/office/drawing/2014/main" id="{6EBA5F35-5C54-4101-AE02-E22B4C79A14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lumMod val="65000"/>
                  </a:srgbClr>
                </a:solidFill>
                <a:effectLst/>
                <a:uLnTx/>
                <a:uFillTx/>
                <a:latin typeface="Segoe UI"/>
                <a:ea typeface="+mn-ea"/>
                <a:cs typeface="+mn-cs"/>
              </a:rPr>
              <a:t>© Microsoft Corporation                                         								                Azure </a:t>
            </a:r>
          </a:p>
        </p:txBody>
      </p:sp>
      <p:grpSp>
        <p:nvGrpSpPr>
          <p:cNvPr id="4" name="Group 3">
            <a:extLst>
              <a:ext uri="{FF2B5EF4-FFF2-40B4-BE49-F238E27FC236}">
                <a16:creationId xmlns:a16="http://schemas.microsoft.com/office/drawing/2014/main" id="{F9D1734B-DC75-4BC3-B3EB-06E7F1473957}"/>
              </a:ext>
            </a:extLst>
          </p:cNvPr>
          <p:cNvGrpSpPr/>
          <p:nvPr/>
        </p:nvGrpSpPr>
        <p:grpSpPr>
          <a:xfrm>
            <a:off x="513396" y="1552756"/>
            <a:ext cx="11225226" cy="3000325"/>
            <a:chOff x="513396" y="1552756"/>
            <a:chExt cx="11225226" cy="3000325"/>
          </a:xfrm>
        </p:grpSpPr>
        <p:sp>
          <p:nvSpPr>
            <p:cNvPr id="5" name="Rectangle 4">
              <a:extLst>
                <a:ext uri="{FF2B5EF4-FFF2-40B4-BE49-F238E27FC236}">
                  <a16:creationId xmlns:a16="http://schemas.microsoft.com/office/drawing/2014/main" id="{1641E83B-E3EC-41E7-9027-78400743D4F1}"/>
                </a:ext>
              </a:extLst>
            </p:cNvPr>
            <p:cNvSpPr/>
            <p:nvPr/>
          </p:nvSpPr>
          <p:spPr bwMode="auto">
            <a:xfrm>
              <a:off x="513398" y="1552756"/>
              <a:ext cx="5486400" cy="433965"/>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OPPORTUNITY</a:t>
              </a:r>
              <a:endParaRPr kumimoji="0" lang="en-US" sz="1600" b="0" i="0" u="none" strike="noStrike" kern="1200" cap="none" spc="300" normalizeH="0" baseline="0" noProof="0">
                <a:ln>
                  <a:noFill/>
                </a:ln>
                <a:solidFill>
                  <a:srgbClr val="3C3C41"/>
                </a:solidFill>
                <a:effectLst/>
                <a:uLnTx/>
                <a:uFillTx/>
                <a:latin typeface="Segoe UI Semibold"/>
                <a:ea typeface="+mn-ea"/>
                <a:cs typeface="+mn-cs"/>
              </a:endParaRPr>
            </a:p>
          </p:txBody>
        </p:sp>
        <p:sp>
          <p:nvSpPr>
            <p:cNvPr id="6" name="Rectangle 5">
              <a:extLst>
                <a:ext uri="{FF2B5EF4-FFF2-40B4-BE49-F238E27FC236}">
                  <a16:creationId xmlns:a16="http://schemas.microsoft.com/office/drawing/2014/main" id="{ED1FBEB6-C64D-4071-8AA1-5FA29ADFBDF9}"/>
                </a:ext>
              </a:extLst>
            </p:cNvPr>
            <p:cNvSpPr/>
            <p:nvPr/>
          </p:nvSpPr>
          <p:spPr>
            <a:xfrm>
              <a:off x="6252222" y="1555675"/>
              <a:ext cx="5486400"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SOLUTION</a:t>
              </a:r>
            </a:p>
          </p:txBody>
        </p:sp>
        <p:sp>
          <p:nvSpPr>
            <p:cNvPr id="7" name="Rectangle 6">
              <a:extLst>
                <a:ext uri="{FF2B5EF4-FFF2-40B4-BE49-F238E27FC236}">
                  <a16:creationId xmlns:a16="http://schemas.microsoft.com/office/drawing/2014/main" id="{8E3A91AA-614A-46BB-93E1-874F9397F63A}"/>
                </a:ext>
              </a:extLst>
            </p:cNvPr>
            <p:cNvSpPr/>
            <p:nvPr/>
          </p:nvSpPr>
          <p:spPr>
            <a:xfrm>
              <a:off x="513398" y="4119116"/>
              <a:ext cx="11192952"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GO-DOS</a:t>
              </a:r>
            </a:p>
          </p:txBody>
        </p:sp>
        <p:cxnSp>
          <p:nvCxnSpPr>
            <p:cNvPr id="8" name="Straight Connector 7">
              <a:extLst>
                <a:ext uri="{FF2B5EF4-FFF2-40B4-BE49-F238E27FC236}">
                  <a16:creationId xmlns:a16="http://schemas.microsoft.com/office/drawing/2014/main" id="{6E06B6EC-B69D-4D1A-B730-34A4E756D566}"/>
                </a:ext>
              </a:extLst>
            </p:cNvPr>
            <p:cNvCxnSpPr/>
            <p:nvPr/>
          </p:nvCxnSpPr>
          <p:spPr>
            <a:xfrm>
              <a:off x="513396" y="4119116"/>
              <a:ext cx="11192256"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801B6D0D-E112-418D-A62E-B466D08C0319}"/>
                </a:ext>
              </a:extLst>
            </p:cNvPr>
            <p:cNvCxnSpPr>
              <a:cxnSpLocks/>
            </p:cNvCxnSpPr>
            <p:nvPr/>
          </p:nvCxnSpPr>
          <p:spPr>
            <a:xfrm flipV="1">
              <a:off x="6096410" y="2264628"/>
              <a:ext cx="0" cy="1495073"/>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15A4322B-4686-472B-A40D-3E74B9E9C483}"/>
                </a:ext>
              </a:extLst>
            </p:cNvPr>
            <p:cNvCxnSpPr>
              <a:cxnSpLocks/>
            </p:cNvCxnSpPr>
            <p:nvPr/>
          </p:nvCxnSpPr>
          <p:spPr>
            <a:xfrm>
              <a:off x="513397"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BFE7F58E-AB84-4C0C-9AC8-50C6840A19CF}"/>
                </a:ext>
              </a:extLst>
            </p:cNvPr>
            <p:cNvCxnSpPr>
              <a:cxnSpLocks/>
            </p:cNvCxnSpPr>
            <p:nvPr/>
          </p:nvCxnSpPr>
          <p:spPr>
            <a:xfrm>
              <a:off x="6252222"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7" name="Text Placeholder 3">
            <a:extLst>
              <a:ext uri="{FF2B5EF4-FFF2-40B4-BE49-F238E27FC236}">
                <a16:creationId xmlns:a16="http://schemas.microsoft.com/office/drawing/2014/main" id="{B98836A1-F8A5-4205-885E-B4E2811DC881}"/>
              </a:ext>
            </a:extLst>
          </p:cNvPr>
          <p:cNvSpPr txBox="1">
            <a:spLocks/>
          </p:cNvSpPr>
          <p:nvPr/>
        </p:nvSpPr>
        <p:spPr>
          <a:xfrm>
            <a:off x="597534" y="2485150"/>
            <a:ext cx="5318125" cy="108337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mn-cs"/>
              </a:rPr>
              <a:t>50% </a:t>
            </a:r>
            <a:r>
              <a:rPr kumimoji="0" lang="en-US" sz="1600" b="0" i="0" u="none" strike="noStrike" kern="1200" cap="none" spc="0" normalizeH="0" baseline="0" noProof="0" dirty="0">
                <a:ln>
                  <a:noFill/>
                </a:ln>
                <a:effectLst/>
                <a:uLnTx/>
                <a:uFillTx/>
                <a:latin typeface="+mj-lt"/>
                <a:ea typeface="+mn-ea"/>
                <a:cs typeface="+mn-cs"/>
              </a:rPr>
              <a:t>of Azure compute is Linux</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b="1" dirty="0">
                <a:solidFill>
                  <a:schemeClr val="tx2"/>
                </a:solidFill>
                <a:latin typeface="+mj-lt"/>
              </a:rPr>
              <a:t>70% </a:t>
            </a:r>
            <a:r>
              <a:rPr kumimoji="0" lang="en-US" sz="1600" b="0" i="0" u="none" strike="noStrike" kern="1200" cap="none" spc="0" normalizeH="0" baseline="0" noProof="0" dirty="0">
                <a:ln>
                  <a:noFill/>
                </a:ln>
                <a:effectLst/>
                <a:uLnTx/>
                <a:uFillTx/>
                <a:latin typeface="+mj-lt"/>
                <a:ea typeface="+mn-ea"/>
                <a:cs typeface="+mn-cs"/>
              </a:rPr>
              <a:t>of Red Hat, SUSE, Cloudera, Pivotal, Elastic deployments run on-premises</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b="1" dirty="0">
                <a:solidFill>
                  <a:schemeClr val="tx2"/>
                </a:solidFill>
                <a:latin typeface="+mj-lt"/>
              </a:rPr>
              <a:t>80% </a:t>
            </a:r>
            <a:r>
              <a:rPr kumimoji="0" lang="en-US" sz="1600" b="0" i="0" u="none" strike="noStrike" kern="1200" cap="none" spc="0" normalizeH="0" baseline="0" noProof="0" dirty="0">
                <a:ln>
                  <a:noFill/>
                </a:ln>
                <a:effectLst/>
                <a:uLnTx/>
                <a:uFillTx/>
                <a:latin typeface="+mj-lt"/>
                <a:ea typeface="+mn-ea"/>
                <a:cs typeface="+mn-cs"/>
              </a:rPr>
              <a:t>of Web Apps run MySQL</a:t>
            </a:r>
          </a:p>
        </p:txBody>
      </p:sp>
      <p:sp>
        <p:nvSpPr>
          <p:cNvPr id="18" name="Text Placeholder 5">
            <a:extLst>
              <a:ext uri="{FF2B5EF4-FFF2-40B4-BE49-F238E27FC236}">
                <a16:creationId xmlns:a16="http://schemas.microsoft.com/office/drawing/2014/main" id="{7ACC659D-B6AE-46E7-BD83-9D4E12D4F217}"/>
              </a:ext>
            </a:extLst>
          </p:cNvPr>
          <p:cNvSpPr txBox="1">
            <a:spLocks/>
          </p:cNvSpPr>
          <p:nvPr/>
        </p:nvSpPr>
        <p:spPr>
          <a:xfrm>
            <a:off x="597534" y="4753853"/>
            <a:ext cx="3553047" cy="115108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solidFill>
                  <a:schemeClr val="tx1"/>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2"/>
                </a:solidFill>
                <a:effectLst/>
                <a:uLnTx/>
                <a:uFillTx/>
                <a:latin typeface="+mj-lt"/>
                <a:ea typeface="+mn-ea"/>
                <a:cs typeface="Segoe UI" panose="020B0502040204020203" pitchFamily="34" charset="0"/>
              </a:rPr>
              <a:t>Identify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Microsoft-friendly customers who run Linux &amp; Open Source Databases  </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19" name="Text Placeholder 8">
            <a:extLst>
              <a:ext uri="{FF2B5EF4-FFF2-40B4-BE49-F238E27FC236}">
                <a16:creationId xmlns:a16="http://schemas.microsoft.com/office/drawing/2014/main" id="{4ECA3349-F4A8-4A76-9EF5-BF85A04322BD}"/>
              </a:ext>
            </a:extLst>
          </p:cNvPr>
          <p:cNvSpPr txBox="1">
            <a:spLocks/>
          </p:cNvSpPr>
          <p:nvPr/>
        </p:nvSpPr>
        <p:spPr>
          <a:xfrm>
            <a:off x="4375418" y="4753853"/>
            <a:ext cx="3553047" cy="1397306"/>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solidFill>
                  <a:schemeClr val="tx2"/>
                </a:solidFill>
                <a:latin typeface="+mj-lt"/>
              </a:rPr>
              <a:t>Migrate</a:t>
            </a:r>
            <a:r>
              <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open source SQL and NoSQL databases to fully managed Azure services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20" name="Text Placeholder 10">
            <a:extLst>
              <a:ext uri="{FF2B5EF4-FFF2-40B4-BE49-F238E27FC236}">
                <a16:creationId xmlns:a16="http://schemas.microsoft.com/office/drawing/2014/main" id="{86C460E2-7E8C-483E-A31A-C6A8209A774A}"/>
              </a:ext>
            </a:extLst>
          </p:cNvPr>
          <p:cNvSpPr txBox="1">
            <a:spLocks/>
          </p:cNvSpPr>
          <p:nvPr/>
        </p:nvSpPr>
        <p:spPr>
          <a:xfrm>
            <a:off x="8153303" y="4753853"/>
            <a:ext cx="3553047" cy="1151084"/>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1" kern="1200" spc="0" baseline="0">
                <a:gradFill>
                  <a:gsLst>
                    <a:gs pos="1250">
                      <a:schemeClr val="tx1"/>
                    </a:gs>
                    <a:gs pos="100000">
                      <a:schemeClr val="tx1"/>
                    </a:gs>
                  </a:gsLst>
                  <a:lin ang="5400000" scaled="0"/>
                </a:gra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tx2"/>
                </a:solidFill>
                <a:latin typeface="+mj-lt"/>
              </a:rPr>
              <a:t>Co-sell </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Azure migration with Red Hat, SUSE, Cloudera, Pivotal, Elastic</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21" name="Text Placeholder 4">
            <a:extLst>
              <a:ext uri="{FF2B5EF4-FFF2-40B4-BE49-F238E27FC236}">
                <a16:creationId xmlns:a16="http://schemas.microsoft.com/office/drawing/2014/main" id="{FC2EEAAB-8309-4C03-9676-F3480EFE292E}"/>
              </a:ext>
            </a:extLst>
          </p:cNvPr>
          <p:cNvSpPr txBox="1">
            <a:spLocks/>
          </p:cNvSpPr>
          <p:nvPr/>
        </p:nvSpPr>
        <p:spPr>
          <a:xfrm>
            <a:off x="6420497" y="2485150"/>
            <a:ext cx="5318125" cy="1132618"/>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000" b="1" kern="1200" spc="0" baseline="0">
                <a:solidFill>
                  <a:schemeClr val="accent2"/>
                </a:solidFill>
                <a:latin typeface="+mn-lt"/>
                <a:ea typeface="+mn-ea"/>
                <a:cs typeface="Segoe UI" panose="020B0502040204020203" pitchFamily="34" charset="0"/>
              </a:defRPr>
            </a:lvl1pPr>
            <a:lvl2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1600" b="1" kern="1200" spc="0" baseline="0">
                <a:solidFill>
                  <a:schemeClr val="accent2"/>
                </a:solidFill>
                <a:latin typeface="+mn-lt"/>
                <a:ea typeface="+mn-ea"/>
                <a:cs typeface="+mn-cs"/>
              </a:defRPr>
            </a:lvl3pPr>
            <a:lvl4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tx2"/>
                </a:solidFill>
                <a:effectLst/>
                <a:uLnTx/>
                <a:uFillTx/>
                <a:latin typeface="+mj-lt"/>
                <a:ea typeface="+mn-ea"/>
                <a:cs typeface="+mn-cs"/>
              </a:rPr>
              <a:t>Azure IaaS for Linux VMs</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Azure Marketplace solutions from top Linux ISVs</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Azure Database for MySQL/ PostgreSQL/ Maria DB</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mj-lt"/>
                <a:ea typeface="+mn-ea"/>
                <a:cs typeface="+mn-cs"/>
              </a:rPr>
              <a:t>Azure Cosmos DB for MongoDB, Cassandra, </a:t>
            </a:r>
            <a:r>
              <a:rPr kumimoji="0" lang="en-US" sz="1600" b="0" i="0" u="none" strike="noStrike" kern="1200" cap="none" spc="0" normalizeH="0" baseline="0" noProof="0" err="1">
                <a:ln>
                  <a:noFill/>
                </a:ln>
                <a:effectLst/>
                <a:uLnTx/>
                <a:uFillTx/>
                <a:latin typeface="+mj-lt"/>
                <a:ea typeface="+mn-ea"/>
                <a:cs typeface="+mn-cs"/>
              </a:rPr>
              <a:t>Hbase</a:t>
            </a:r>
            <a:endParaRPr kumimoji="0" lang="en-US" sz="1600" b="0" i="0" u="none" strike="noStrike" kern="1200" cap="none" spc="0" normalizeH="0" baseline="0" noProof="0">
              <a:ln>
                <a:noFill/>
              </a:ln>
              <a:effectLst/>
              <a:uLnTx/>
              <a:uFillTx/>
              <a:latin typeface="+mj-lt"/>
              <a:ea typeface="+mn-ea"/>
              <a:cs typeface="+mn-cs"/>
            </a:endParaRPr>
          </a:p>
        </p:txBody>
      </p:sp>
      <p:sp>
        <p:nvSpPr>
          <p:cNvPr id="22" name="Rectangle 21">
            <a:extLst>
              <a:ext uri="{FF2B5EF4-FFF2-40B4-BE49-F238E27FC236}">
                <a16:creationId xmlns:a16="http://schemas.microsoft.com/office/drawing/2014/main" id="{CC8A1C4D-E7A2-4FDB-A718-03CFEC2B9AA7}"/>
              </a:ext>
            </a:extLst>
          </p:cNvPr>
          <p:cNvSpPr/>
          <p:nvPr/>
        </p:nvSpPr>
        <p:spPr>
          <a:xfrm>
            <a:off x="361838" y="6015253"/>
            <a:ext cx="1725152" cy="369332"/>
          </a:xfrm>
          <a:prstGeom prst="rect">
            <a:avLst/>
          </a:prstGeom>
        </p:spPr>
        <p:txBody>
          <a:bodyPr wrap="none">
            <a:spAutoFit/>
          </a:bodyPr>
          <a:lstStyle/>
          <a:p>
            <a:r>
              <a:rPr lang="en-US" dirty="0">
                <a:solidFill>
                  <a:srgbClr val="FFFFFF"/>
                </a:solidFill>
                <a:latin typeface="Segoe UI" panose="020B0502040204020203" pitchFamily="34" charset="0"/>
              </a:rPr>
              <a:t>* </a:t>
            </a:r>
            <a:r>
              <a:rPr lang="en-US" sz="1050" dirty="0">
                <a:solidFill>
                  <a:srgbClr val="0078D3"/>
                </a:solidFill>
                <a:latin typeface="Segoe UI" panose="020B0502040204020203" pitchFamily="34" charset="0"/>
              </a:rPr>
              <a:t>*</a:t>
            </a:r>
            <a:r>
              <a:rPr lang="en-US" sz="1050" u="sng" dirty="0">
                <a:solidFill>
                  <a:srgbClr val="50E6FF"/>
                </a:solidFill>
                <a:latin typeface="Segoe UI" panose="020B0502040204020203" pitchFamily="34" charset="0"/>
                <a:hlinkClick r:id="rId3"/>
              </a:rPr>
              <a:t>Source VMware, 2018</a:t>
            </a:r>
            <a:endParaRPr lang="en-US" dirty="0"/>
          </a:p>
        </p:txBody>
      </p:sp>
    </p:spTree>
    <p:extLst>
      <p:ext uri="{BB962C8B-B14F-4D97-AF65-F5344CB8AC3E}">
        <p14:creationId xmlns:p14="http://schemas.microsoft.com/office/powerpoint/2010/main" val="10225537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33A-5ABE-4DC5-9354-6DF26A1F9AFC}"/>
              </a:ext>
            </a:extLst>
          </p:cNvPr>
          <p:cNvSpPr>
            <a:spLocks noGrp="1"/>
          </p:cNvSpPr>
          <p:nvPr>
            <p:ph type="title"/>
          </p:nvPr>
        </p:nvSpPr>
        <p:spPr/>
        <p:txBody>
          <a:bodyPr/>
          <a:lstStyle/>
          <a:p>
            <a:r>
              <a:rPr lang="en-US"/>
              <a:t>Web apps migration</a:t>
            </a:r>
          </a:p>
        </p:txBody>
      </p:sp>
      <p:sp>
        <p:nvSpPr>
          <p:cNvPr id="3" name="Footer Placeholder 2">
            <a:extLst>
              <a:ext uri="{FF2B5EF4-FFF2-40B4-BE49-F238E27FC236}">
                <a16:creationId xmlns:a16="http://schemas.microsoft.com/office/drawing/2014/main" id="{6EBA5F35-5C54-4101-AE02-E22B4C79A14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lumMod val="65000"/>
                  </a:srgbClr>
                </a:solidFill>
                <a:effectLst/>
                <a:uLnTx/>
                <a:uFillTx/>
                <a:latin typeface="Segoe UI"/>
                <a:ea typeface="+mn-ea"/>
                <a:cs typeface="+mn-cs"/>
              </a:rPr>
              <a:t>© Microsoft Corporation                                         								                Azure </a:t>
            </a:r>
          </a:p>
        </p:txBody>
      </p:sp>
      <p:grpSp>
        <p:nvGrpSpPr>
          <p:cNvPr id="4" name="Group 3">
            <a:extLst>
              <a:ext uri="{FF2B5EF4-FFF2-40B4-BE49-F238E27FC236}">
                <a16:creationId xmlns:a16="http://schemas.microsoft.com/office/drawing/2014/main" id="{F9D1734B-DC75-4BC3-B3EB-06E7F1473957}"/>
              </a:ext>
            </a:extLst>
          </p:cNvPr>
          <p:cNvGrpSpPr/>
          <p:nvPr/>
        </p:nvGrpSpPr>
        <p:grpSpPr>
          <a:xfrm>
            <a:off x="513396" y="1552756"/>
            <a:ext cx="11225226" cy="3000325"/>
            <a:chOff x="513396" y="1552756"/>
            <a:chExt cx="11225226" cy="3000325"/>
          </a:xfrm>
        </p:grpSpPr>
        <p:sp>
          <p:nvSpPr>
            <p:cNvPr id="5" name="Rectangle 4">
              <a:extLst>
                <a:ext uri="{FF2B5EF4-FFF2-40B4-BE49-F238E27FC236}">
                  <a16:creationId xmlns:a16="http://schemas.microsoft.com/office/drawing/2014/main" id="{1641E83B-E3EC-41E7-9027-78400743D4F1}"/>
                </a:ext>
              </a:extLst>
            </p:cNvPr>
            <p:cNvSpPr/>
            <p:nvPr/>
          </p:nvSpPr>
          <p:spPr bwMode="auto">
            <a:xfrm>
              <a:off x="513398" y="1552756"/>
              <a:ext cx="5486400" cy="433965"/>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OPPORTUNITY</a:t>
              </a:r>
              <a:endParaRPr kumimoji="0" lang="en-US" sz="1600" b="0" i="0" u="none" strike="noStrike" kern="1200" cap="none" spc="300" normalizeH="0" baseline="0" noProof="0">
                <a:ln>
                  <a:noFill/>
                </a:ln>
                <a:solidFill>
                  <a:srgbClr val="3C3C41"/>
                </a:solidFill>
                <a:effectLst/>
                <a:uLnTx/>
                <a:uFillTx/>
                <a:latin typeface="Segoe UI Semibold"/>
                <a:ea typeface="+mn-ea"/>
                <a:cs typeface="+mn-cs"/>
              </a:endParaRPr>
            </a:p>
          </p:txBody>
        </p:sp>
        <p:sp>
          <p:nvSpPr>
            <p:cNvPr id="6" name="Rectangle 5">
              <a:extLst>
                <a:ext uri="{FF2B5EF4-FFF2-40B4-BE49-F238E27FC236}">
                  <a16:creationId xmlns:a16="http://schemas.microsoft.com/office/drawing/2014/main" id="{ED1FBEB6-C64D-4071-8AA1-5FA29ADFBDF9}"/>
                </a:ext>
              </a:extLst>
            </p:cNvPr>
            <p:cNvSpPr/>
            <p:nvPr/>
          </p:nvSpPr>
          <p:spPr>
            <a:xfrm>
              <a:off x="6252222" y="1555675"/>
              <a:ext cx="5486400"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SOLUTION</a:t>
              </a:r>
            </a:p>
          </p:txBody>
        </p:sp>
        <p:sp>
          <p:nvSpPr>
            <p:cNvPr id="7" name="Rectangle 6">
              <a:extLst>
                <a:ext uri="{FF2B5EF4-FFF2-40B4-BE49-F238E27FC236}">
                  <a16:creationId xmlns:a16="http://schemas.microsoft.com/office/drawing/2014/main" id="{8E3A91AA-614A-46BB-93E1-874F9397F63A}"/>
                </a:ext>
              </a:extLst>
            </p:cNvPr>
            <p:cNvSpPr/>
            <p:nvPr/>
          </p:nvSpPr>
          <p:spPr>
            <a:xfrm>
              <a:off x="513398" y="4119116"/>
              <a:ext cx="11192952" cy="433965"/>
            </a:xfrm>
            <a:prstGeom prst="rect">
              <a:avLst/>
            </a:prstGeom>
            <a:solidFill>
              <a:schemeClr val="tx2">
                <a:lumMod val="20000"/>
                <a:lumOff val="80000"/>
              </a:schemeClr>
            </a:solidFill>
          </p:spPr>
          <p:txBody>
            <a:bodyPr wrap="square" lIns="91440" tIns="91440" rIns="91440" bIns="91440" anchor="ctr" anchorCtr="0">
              <a:spAutoFit/>
            </a:bodyPr>
            <a:lstStyle/>
            <a:p>
              <a:pPr marL="0" marR="0" lvl="0" indent="0" algn="ctr" defTabSz="913665"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3C3C41"/>
                  </a:solidFill>
                  <a:effectLst/>
                  <a:uLnTx/>
                  <a:uFillTx/>
                  <a:latin typeface="Segoe UI Semibold"/>
                  <a:ea typeface="+mn-ea"/>
                  <a:cs typeface="+mn-cs"/>
                </a:rPr>
                <a:t>GO-DOS</a:t>
              </a:r>
            </a:p>
          </p:txBody>
        </p:sp>
        <p:cxnSp>
          <p:nvCxnSpPr>
            <p:cNvPr id="8" name="Straight Connector 7">
              <a:extLst>
                <a:ext uri="{FF2B5EF4-FFF2-40B4-BE49-F238E27FC236}">
                  <a16:creationId xmlns:a16="http://schemas.microsoft.com/office/drawing/2014/main" id="{6E06B6EC-B69D-4D1A-B730-34A4E756D566}"/>
                </a:ext>
              </a:extLst>
            </p:cNvPr>
            <p:cNvCxnSpPr/>
            <p:nvPr/>
          </p:nvCxnSpPr>
          <p:spPr>
            <a:xfrm>
              <a:off x="513396" y="4119116"/>
              <a:ext cx="11192256"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801B6D0D-E112-418D-A62E-B466D08C0319}"/>
                </a:ext>
              </a:extLst>
            </p:cNvPr>
            <p:cNvCxnSpPr>
              <a:cxnSpLocks/>
            </p:cNvCxnSpPr>
            <p:nvPr/>
          </p:nvCxnSpPr>
          <p:spPr>
            <a:xfrm flipV="1">
              <a:off x="6096410" y="2264628"/>
              <a:ext cx="0" cy="1495073"/>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15A4322B-4686-472B-A40D-3E74B9E9C483}"/>
                </a:ext>
              </a:extLst>
            </p:cNvPr>
            <p:cNvCxnSpPr>
              <a:cxnSpLocks/>
            </p:cNvCxnSpPr>
            <p:nvPr/>
          </p:nvCxnSpPr>
          <p:spPr>
            <a:xfrm>
              <a:off x="513397"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BFE7F58E-AB84-4C0C-9AC8-50C6840A19CF}"/>
                </a:ext>
              </a:extLst>
            </p:cNvPr>
            <p:cNvCxnSpPr>
              <a:cxnSpLocks/>
            </p:cNvCxnSpPr>
            <p:nvPr/>
          </p:nvCxnSpPr>
          <p:spPr>
            <a:xfrm>
              <a:off x="6252222" y="1552756"/>
              <a:ext cx="5486400" cy="0"/>
            </a:xfrm>
            <a:prstGeom prst="line">
              <a:avLst/>
            </a:prstGeom>
            <a:solidFill>
              <a:schemeClr val="bg1"/>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2" name="Rectangle 11">
            <a:extLst>
              <a:ext uri="{FF2B5EF4-FFF2-40B4-BE49-F238E27FC236}">
                <a16:creationId xmlns:a16="http://schemas.microsoft.com/office/drawing/2014/main" id="{CB331EA9-CAAF-44CF-99B0-B916A0DCDCC0}"/>
              </a:ext>
            </a:extLst>
          </p:cNvPr>
          <p:cNvSpPr/>
          <p:nvPr/>
        </p:nvSpPr>
        <p:spPr>
          <a:xfrm>
            <a:off x="751678" y="2493960"/>
            <a:ext cx="1624889" cy="954107"/>
          </a:xfrm>
          <a:prstGeom prst="rect">
            <a:avLst/>
          </a:prstGeom>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8D3"/>
                </a:solidFill>
                <a:effectLst/>
                <a:uLnTx/>
                <a:uFillTx/>
                <a:latin typeface="Segoe UI Semibold"/>
                <a:ea typeface="+mn-ea"/>
                <a:cs typeface="+mn-cs"/>
              </a:rPr>
              <a:t>30M</a:t>
            </a:r>
            <a:r>
              <a:rPr kumimoji="0" lang="en-US" b="0" i="0" u="none" strike="noStrike" kern="1200" cap="none" spc="0" normalizeH="0" baseline="0" noProof="0" dirty="0">
                <a:ln>
                  <a:noFill/>
                </a:ln>
                <a:effectLst/>
                <a:uLnTx/>
                <a:uFillTx/>
                <a:latin typeface="Segoe UI Semibold"/>
                <a:ea typeface="+mn-ea"/>
                <a:cs typeface="+mn-cs"/>
              </a:rPr>
              <a:t> ASP.NET public websites</a:t>
            </a:r>
          </a:p>
        </p:txBody>
      </p:sp>
      <p:graphicFrame>
        <p:nvGraphicFramePr>
          <p:cNvPr id="13" name="Chart 12">
            <a:extLst>
              <a:ext uri="{FF2B5EF4-FFF2-40B4-BE49-F238E27FC236}">
                <a16:creationId xmlns:a16="http://schemas.microsoft.com/office/drawing/2014/main" id="{66A1E473-F992-4263-AC8F-EA7C48759839}"/>
              </a:ext>
            </a:extLst>
          </p:cNvPr>
          <p:cNvGraphicFramePr/>
          <p:nvPr>
            <p:extLst>
              <p:ext uri="{D42A27DB-BD31-4B8C-83A1-F6EECF244321}">
                <p14:modId xmlns:p14="http://schemas.microsoft.com/office/powerpoint/2010/main" val="1643733025"/>
              </p:ext>
            </p:extLst>
          </p:nvPr>
        </p:nvGraphicFramePr>
        <p:xfrm>
          <a:off x="1874802" y="2141007"/>
          <a:ext cx="27432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FB5826F-7F98-4E34-80A7-44C263146B77}"/>
              </a:ext>
            </a:extLst>
          </p:cNvPr>
          <p:cNvSpPr/>
          <p:nvPr/>
        </p:nvSpPr>
        <p:spPr>
          <a:xfrm>
            <a:off x="4140344" y="2493961"/>
            <a:ext cx="1216862" cy="954107"/>
          </a:xfrm>
          <a:prstGeom prst="rect">
            <a:avLst/>
          </a:prstGeom>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effectLst/>
                <a:uLnTx/>
                <a:uFillTx/>
                <a:latin typeface="Segoe UI Semibold"/>
                <a:ea typeface="+mn-ea"/>
                <a:cs typeface="+mn-cs"/>
              </a:rPr>
              <a:t>Just</a:t>
            </a:r>
            <a:r>
              <a:rPr kumimoji="0" lang="en-US" sz="2000" b="0" i="0" u="none" strike="noStrike" kern="1200" cap="none" spc="0" normalizeH="0" baseline="0" noProof="0">
                <a:ln>
                  <a:noFill/>
                </a:ln>
                <a:effectLst/>
                <a:uLnTx/>
                <a:uFillTx/>
                <a:latin typeface="Segoe UI Semibold"/>
                <a:ea typeface="+mn-ea"/>
                <a:cs typeface="+mn-cs"/>
              </a:rPr>
              <a:t> </a:t>
            </a:r>
            <a:r>
              <a:rPr kumimoji="0" lang="en-US" sz="2000" b="0" i="0" u="none" strike="noStrike" kern="1200" cap="none" spc="0" normalizeH="0" baseline="0" noProof="0">
                <a:ln>
                  <a:noFill/>
                </a:ln>
                <a:solidFill>
                  <a:schemeClr val="tx2"/>
                </a:solidFill>
                <a:effectLst/>
                <a:uLnTx/>
                <a:uFillTx/>
                <a:latin typeface="Segoe UI Semibold"/>
                <a:ea typeface="+mn-ea"/>
                <a:cs typeface="+mn-cs"/>
              </a:rPr>
              <a:t>1M+</a:t>
            </a:r>
            <a:r>
              <a:rPr kumimoji="0" lang="en-US" b="0" i="0" u="none" strike="noStrike" kern="1200" cap="none" spc="0" normalizeH="0" baseline="0" noProof="0">
                <a:ln>
                  <a:noFill/>
                </a:ln>
                <a:solidFill>
                  <a:schemeClr val="accent5"/>
                </a:solidFill>
                <a:effectLst/>
                <a:uLnTx/>
                <a:uFillTx/>
                <a:latin typeface="Segoe UI Semibold"/>
                <a:ea typeface="+mn-ea"/>
                <a:cs typeface="+mn-cs"/>
              </a:rPr>
              <a:t> </a:t>
            </a:r>
            <a:r>
              <a:rPr kumimoji="0" lang="en-US" b="0" i="0" u="none" strike="noStrike" kern="1200" cap="none" spc="0" normalizeH="0" baseline="0" noProof="0">
                <a:ln>
                  <a:noFill/>
                </a:ln>
                <a:effectLst/>
                <a:uLnTx/>
                <a:uFillTx/>
                <a:latin typeface="Segoe UI Semibold"/>
                <a:ea typeface="+mn-ea"/>
                <a:cs typeface="+mn-cs"/>
              </a:rPr>
              <a:t>already in Azure</a:t>
            </a:r>
          </a:p>
        </p:txBody>
      </p:sp>
      <p:sp>
        <p:nvSpPr>
          <p:cNvPr id="16" name="TextBox 15">
            <a:extLst>
              <a:ext uri="{FF2B5EF4-FFF2-40B4-BE49-F238E27FC236}">
                <a16:creationId xmlns:a16="http://schemas.microsoft.com/office/drawing/2014/main" id="{B336D9EE-32FA-4837-BDF5-D12724972C1B}"/>
              </a:ext>
            </a:extLst>
          </p:cNvPr>
          <p:cNvSpPr txBox="1"/>
          <p:nvPr/>
        </p:nvSpPr>
        <p:spPr>
          <a:xfrm>
            <a:off x="6252222" y="2261356"/>
            <a:ext cx="5486399"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Segoe UI Semibold"/>
                <a:ea typeface="+mn-ea"/>
                <a:cs typeface="+mn-cs"/>
              </a:rPr>
              <a:t>Build, deploy, and scale web apps</a:t>
            </a:r>
            <a:br>
              <a:rPr kumimoji="0" lang="en-US" sz="1600" b="0" i="0" u="none" strike="noStrike" kern="1200" cap="none" spc="0" normalizeH="0" baseline="0" noProof="0">
                <a:ln>
                  <a:noFill/>
                </a:ln>
                <a:solidFill>
                  <a:schemeClr val="tx2"/>
                </a:solidFill>
                <a:effectLst/>
                <a:uLnTx/>
                <a:uFillTx/>
                <a:latin typeface="Segoe UI Semibold"/>
                <a:ea typeface="+mn-ea"/>
                <a:cs typeface="+mn-cs"/>
              </a:rPr>
            </a:br>
            <a:r>
              <a:rPr kumimoji="0" lang="en-US" sz="1600" b="0" i="0" u="none" strike="noStrike" kern="1200" cap="none" spc="0" normalizeH="0" baseline="0" noProof="0">
                <a:ln>
                  <a:noFill/>
                </a:ln>
                <a:solidFill>
                  <a:schemeClr val="tx2"/>
                </a:solidFill>
                <a:effectLst/>
                <a:uLnTx/>
                <a:uFillTx/>
                <a:latin typeface="Segoe UI Semibold"/>
                <a:ea typeface="+mn-ea"/>
                <a:cs typeface="+mn-cs"/>
              </a:rPr>
              <a:t>on a fully managed platform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latin typeface="Segoe UI Semibold"/>
            </a:endParaRPr>
          </a:p>
          <a:p>
            <a:pPr lvl="0" algn="ctr" defTabSz="932742">
              <a:spcBef>
                <a:spcPct val="0"/>
              </a:spcBef>
              <a:defRPr/>
            </a:pPr>
            <a:r>
              <a:rPr lang="en-US" sz="1600">
                <a:latin typeface="Segoe UI Semibold"/>
              </a:rPr>
              <a:t>Support for most common languages/frameworks</a:t>
            </a:r>
            <a:r>
              <a:rPr lang="en-US" sz="1600" i="1">
                <a:latin typeface="Segoe UI Semibold"/>
              </a:rPr>
              <a:t> </a:t>
            </a:r>
          </a:p>
          <a:p>
            <a:pPr lvl="0" algn="ctr" defTabSz="932742">
              <a:spcBef>
                <a:spcPct val="0"/>
              </a:spcBef>
              <a:defRPr/>
            </a:pPr>
            <a:r>
              <a:rPr lang="en-US" sz="1600">
                <a:latin typeface="Segoe UI Semibold"/>
              </a:rPr>
              <a:t>Built-in DevOps and monitoring</a:t>
            </a:r>
            <a:endParaRPr lang="en-US" sz="1600" i="1">
              <a:latin typeface="Segoe UI Semibold"/>
            </a:endParaRPr>
          </a:p>
          <a:p>
            <a:pPr lvl="0" algn="ctr" defTabSz="932742">
              <a:spcBef>
                <a:spcPct val="0"/>
              </a:spcBef>
              <a:defRPr/>
            </a:pPr>
            <a:r>
              <a:rPr lang="en-US" sz="1600">
                <a:latin typeface="Segoe UI Semibold"/>
              </a:rPr>
              <a:t>Automated assessment and migration</a:t>
            </a:r>
          </a:p>
        </p:txBody>
      </p:sp>
      <p:grpSp>
        <p:nvGrpSpPr>
          <p:cNvPr id="17" name="Group 16">
            <a:extLst>
              <a:ext uri="{FF2B5EF4-FFF2-40B4-BE49-F238E27FC236}">
                <a16:creationId xmlns:a16="http://schemas.microsoft.com/office/drawing/2014/main" id="{AA082BAB-398C-43A7-860C-AF08143D59B8}"/>
              </a:ext>
            </a:extLst>
          </p:cNvPr>
          <p:cNvGrpSpPr/>
          <p:nvPr/>
        </p:nvGrpSpPr>
        <p:grpSpPr>
          <a:xfrm>
            <a:off x="401954" y="4753853"/>
            <a:ext cx="11331919" cy="1007277"/>
            <a:chOff x="688868" y="4334343"/>
            <a:chExt cx="11325945" cy="1007277"/>
          </a:xfrm>
        </p:grpSpPr>
        <p:sp>
          <p:nvSpPr>
            <p:cNvPr id="18" name="Rectangle 17">
              <a:extLst>
                <a:ext uri="{FF2B5EF4-FFF2-40B4-BE49-F238E27FC236}">
                  <a16:creationId xmlns:a16="http://schemas.microsoft.com/office/drawing/2014/main" id="{B5905976-337A-4642-9775-5499E9923DDD}"/>
                </a:ext>
              </a:extLst>
            </p:cNvPr>
            <p:cNvSpPr/>
            <p:nvPr/>
          </p:nvSpPr>
          <p:spPr>
            <a:xfrm>
              <a:off x="688868" y="4334343"/>
              <a:ext cx="3655672" cy="1007277"/>
            </a:xfrm>
            <a:prstGeom prst="rect">
              <a:avLst/>
            </a:prstGeom>
          </p:spPr>
          <p:txBody>
            <a:bodyPr wrap="square">
              <a:noAutofit/>
            </a:bodyPr>
            <a:lstStyle/>
            <a:p>
              <a:pPr algn="ctr" defTabSz="932742">
                <a:spcBef>
                  <a:spcPct val="20000"/>
                </a:spcBef>
                <a:buSzPct val="90000"/>
              </a:pPr>
              <a:r>
                <a:rPr lang="en-US">
                  <a:solidFill>
                    <a:schemeClr val="tx2"/>
                  </a:solidFill>
                  <a:latin typeface="+mj-lt"/>
                  <a:cs typeface="Segoe UI" panose="020B0502040204020203" pitchFamily="34" charset="0"/>
                </a:rPr>
                <a:t>Pitch </a:t>
              </a:r>
            </a:p>
            <a:p>
              <a:pPr marL="0" lvl="1" algn="ctr" defTabSz="932742">
                <a:spcBef>
                  <a:spcPct val="20000"/>
                </a:spcBef>
                <a:buSzPct val="90000"/>
              </a:pPr>
              <a:r>
                <a:rPr lang="en-US" sz="1600">
                  <a:latin typeface="+mj-lt"/>
                </a:rPr>
                <a:t>the benefits of App Service and other fully managed services for web applications workloads</a:t>
              </a:r>
            </a:p>
          </p:txBody>
        </p:sp>
        <p:sp>
          <p:nvSpPr>
            <p:cNvPr id="19" name="Rectangle 18">
              <a:extLst>
                <a:ext uri="{FF2B5EF4-FFF2-40B4-BE49-F238E27FC236}">
                  <a16:creationId xmlns:a16="http://schemas.microsoft.com/office/drawing/2014/main" id="{84C57014-21FB-4FEA-9F0F-33B3EF5AEC15}"/>
                </a:ext>
              </a:extLst>
            </p:cNvPr>
            <p:cNvSpPr/>
            <p:nvPr/>
          </p:nvSpPr>
          <p:spPr>
            <a:xfrm>
              <a:off x="4524004" y="4334343"/>
              <a:ext cx="3655672" cy="1007277"/>
            </a:xfrm>
            <a:prstGeom prst="rect">
              <a:avLst/>
            </a:prstGeom>
          </p:spPr>
          <p:txBody>
            <a:bodyPr wrap="square">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a:ea typeface="+mn-ea"/>
                  <a:cs typeface="+mn-cs"/>
                </a:rPr>
                <a:t>Assess</a:t>
              </a:r>
              <a:endParaRPr lang="en-US">
                <a:solidFill>
                  <a:schemeClr val="tx2"/>
                </a:solidFill>
                <a:latin typeface="Segoe UI Semibold"/>
              </a:endParaRPr>
            </a:p>
            <a:p>
              <a:pPr marL="0" lvl="1" algn="ctr" defTabSz="932742">
                <a:spcBef>
                  <a:spcPct val="20000"/>
                </a:spcBef>
                <a:buSzPct val="90000"/>
              </a:pPr>
              <a:r>
                <a:rPr lang="en-US" sz="1600">
                  <a:latin typeface="+mj-lt"/>
                </a:rPr>
                <a:t>any website and migrate ASP.NET or PHP apps using the App Service Migration Assistant</a:t>
              </a:r>
            </a:p>
          </p:txBody>
        </p:sp>
        <p:sp>
          <p:nvSpPr>
            <p:cNvPr id="20" name="Rectangle 19">
              <a:extLst>
                <a:ext uri="{FF2B5EF4-FFF2-40B4-BE49-F238E27FC236}">
                  <a16:creationId xmlns:a16="http://schemas.microsoft.com/office/drawing/2014/main" id="{D32B8CA6-F8F4-4520-BD2A-2F9C2939AC75}"/>
                </a:ext>
              </a:extLst>
            </p:cNvPr>
            <p:cNvSpPr/>
            <p:nvPr/>
          </p:nvSpPr>
          <p:spPr>
            <a:xfrm>
              <a:off x="8359141" y="4334343"/>
              <a:ext cx="3655672" cy="1007277"/>
            </a:xfrm>
            <a:prstGeom prst="rect">
              <a:avLst/>
            </a:prstGeom>
          </p:spPr>
          <p:txBody>
            <a:bodyPr wrap="square">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a:ea typeface="+mn-ea"/>
                  <a:cs typeface="+mn-cs"/>
                </a:rPr>
                <a:t>Help</a:t>
              </a:r>
            </a:p>
            <a:p>
              <a:pPr marL="0" lvl="1" algn="ctr" defTabSz="932742">
                <a:spcBef>
                  <a:spcPct val="20000"/>
                </a:spcBef>
                <a:buSzPct val="90000"/>
              </a:pPr>
              <a:r>
                <a:rPr lang="en-US" sz="1600">
                  <a:latin typeface="+mj-lt"/>
                </a:rPr>
                <a:t>customers optimize and modernize web apps faster to differentiate through innovation</a:t>
              </a:r>
            </a:p>
          </p:txBody>
        </p:sp>
      </p:grpSp>
      <p:sp>
        <p:nvSpPr>
          <p:cNvPr id="21" name="TextBox 20">
            <a:extLst>
              <a:ext uri="{FF2B5EF4-FFF2-40B4-BE49-F238E27FC236}">
                <a16:creationId xmlns:a16="http://schemas.microsoft.com/office/drawing/2014/main" id="{C9670424-4696-43A2-9016-E5F3A40A7867}"/>
              </a:ext>
            </a:extLst>
          </p:cNvPr>
          <p:cNvSpPr txBox="1"/>
          <p:nvPr/>
        </p:nvSpPr>
        <p:spPr>
          <a:xfrm>
            <a:off x="1536710" y="6302210"/>
            <a:ext cx="2702403" cy="414264"/>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a:ea typeface="+mn-ea"/>
                <a:cs typeface="+mn-cs"/>
              </a:rPr>
              <a:t>* Source </a:t>
            </a:r>
            <a:r>
              <a:rPr kumimoji="0" lang="en-US" sz="900" b="0" i="0" u="none" strike="noStrike" kern="1200" cap="none" spc="0" normalizeH="0" baseline="0" noProof="0" err="1">
                <a:ln>
                  <a:noFill/>
                </a:ln>
                <a:effectLst/>
                <a:uLnTx/>
                <a:uFillTx/>
                <a:latin typeface="Segoe UI"/>
                <a:ea typeface="+mn-ea"/>
                <a:cs typeface="+mn-cs"/>
                <a:hlinkClick r:id="rId4">
                  <a:extLst>
                    <a:ext uri="{A12FA001-AC4F-418D-AE19-62706E023703}">
                      <ahyp:hlinkClr xmlns:ahyp="http://schemas.microsoft.com/office/drawing/2018/hyperlinkcolor" val="tx"/>
                    </a:ext>
                  </a:extLst>
                </a:hlinkClick>
              </a:rPr>
              <a:t>BuiltWith</a:t>
            </a:r>
            <a:r>
              <a:rPr kumimoji="0" lang="en-US" sz="900" b="0" i="0" u="none" strike="noStrike" kern="1200" cap="none" spc="0" normalizeH="0" baseline="0" noProof="0">
                <a:ln>
                  <a:noFill/>
                </a:ln>
                <a:effectLst/>
                <a:uLnTx/>
                <a:uFillTx/>
                <a:latin typeface="Segoe UI"/>
                <a:ea typeface="+mn-ea"/>
                <a:cs typeface="+mn-cs"/>
              </a:rPr>
              <a:t> and Microsoft Internal data</a:t>
            </a:r>
          </a:p>
        </p:txBody>
      </p:sp>
    </p:spTree>
    <p:extLst>
      <p:ext uri="{BB962C8B-B14F-4D97-AF65-F5344CB8AC3E}">
        <p14:creationId xmlns:p14="http://schemas.microsoft.com/office/powerpoint/2010/main" val="24605442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ACF2-6F4B-4E4A-B84F-943D5E0A0087}"/>
              </a:ext>
            </a:extLst>
          </p:cNvPr>
          <p:cNvSpPr>
            <a:spLocks noGrp="1"/>
          </p:cNvSpPr>
          <p:nvPr>
            <p:ph type="title"/>
          </p:nvPr>
        </p:nvSpPr>
        <p:spPr/>
        <p:txBody>
          <a:bodyPr/>
          <a:lstStyle/>
          <a:p>
            <a:r>
              <a:rPr lang="en-US"/>
              <a:t>Grow your business in CSP with Microsoft’s Marketplace</a:t>
            </a:r>
          </a:p>
        </p:txBody>
      </p:sp>
      <p:sp>
        <p:nvSpPr>
          <p:cNvPr id="3" name="Footer Placeholder 2">
            <a:extLst>
              <a:ext uri="{FF2B5EF4-FFF2-40B4-BE49-F238E27FC236}">
                <a16:creationId xmlns:a16="http://schemas.microsoft.com/office/drawing/2014/main" id="{2E04985C-FC17-42C3-A9BD-9B9C0D19FC1C}"/>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64" name="Oval 63">
            <a:extLst>
              <a:ext uri="{FF2B5EF4-FFF2-40B4-BE49-F238E27FC236}">
                <a16:creationId xmlns:a16="http://schemas.microsoft.com/office/drawing/2014/main" id="{A28D2DF6-F1DC-44C2-B4F2-24F4779ABCDD}"/>
              </a:ext>
            </a:extLst>
          </p:cNvPr>
          <p:cNvSpPr/>
          <p:nvPr/>
        </p:nvSpPr>
        <p:spPr bwMode="auto">
          <a:xfrm>
            <a:off x="4703901" y="2355875"/>
            <a:ext cx="2690484" cy="2696544"/>
          </a:xfrm>
          <a:prstGeom prst="ellipse">
            <a:avLst/>
          </a:prstGeom>
          <a:solidFill>
            <a:srgbClr val="0078D7"/>
          </a:solidFill>
          <a:ln>
            <a:noFill/>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mj-lt"/>
              <a:ea typeface="Segoe UI" pitchFamily="34" charset="0"/>
              <a:cs typeface="Segoe UI" pitchFamily="34" charset="0"/>
            </a:endParaRPr>
          </a:p>
        </p:txBody>
      </p:sp>
      <p:sp>
        <p:nvSpPr>
          <p:cNvPr id="65" name="Freeform: Shape 64">
            <a:extLst>
              <a:ext uri="{FF2B5EF4-FFF2-40B4-BE49-F238E27FC236}">
                <a16:creationId xmlns:a16="http://schemas.microsoft.com/office/drawing/2014/main" id="{D43C4BF3-8D34-411F-B834-930C149CC9D8}"/>
              </a:ext>
            </a:extLst>
          </p:cNvPr>
          <p:cNvSpPr/>
          <p:nvPr/>
        </p:nvSpPr>
        <p:spPr bwMode="auto">
          <a:xfrm flipV="1">
            <a:off x="4216197" y="4536505"/>
            <a:ext cx="765965" cy="731623"/>
          </a:xfrm>
          <a:custGeom>
            <a:avLst/>
            <a:gdLst>
              <a:gd name="connsiteX0" fmla="*/ 904875 w 904875"/>
              <a:gd name="connsiteY0" fmla="*/ 676275 h 676275"/>
              <a:gd name="connsiteX1" fmla="*/ 571500 w 904875"/>
              <a:gd name="connsiteY1" fmla="*/ 0 h 676275"/>
              <a:gd name="connsiteX2" fmla="*/ 0 w 904875"/>
              <a:gd name="connsiteY2" fmla="*/ 0 h 676275"/>
            </a:gdLst>
            <a:ahLst/>
            <a:cxnLst>
              <a:cxn ang="0">
                <a:pos x="connsiteX0" y="connsiteY0"/>
              </a:cxn>
              <a:cxn ang="0">
                <a:pos x="connsiteX1" y="connsiteY1"/>
              </a:cxn>
              <a:cxn ang="0">
                <a:pos x="connsiteX2" y="connsiteY2"/>
              </a:cxn>
            </a:cxnLst>
            <a:rect l="l" t="t" r="r" b="b"/>
            <a:pathLst>
              <a:path w="904875" h="676275">
                <a:moveTo>
                  <a:pt x="904875" y="676275"/>
                </a:moveTo>
                <a:lnTo>
                  <a:pt x="571500" y="0"/>
                </a:lnTo>
                <a:lnTo>
                  <a:pt x="0" y="0"/>
                </a:lnTo>
              </a:path>
            </a:pathLst>
          </a:custGeom>
          <a:noFill/>
          <a:ln w="9525" cap="flat" cmpd="sng" algn="ctr">
            <a:solidFill>
              <a:srgbClr val="FFFFFF">
                <a:lumMod val="65000"/>
              </a:srgbClr>
            </a:solidFill>
            <a:prstDash val="sysDot"/>
            <a:headEnd type="none" w="lg" len="me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Semilight"/>
              <a:ea typeface="+mn-ea"/>
              <a:cs typeface="+mn-cs"/>
            </a:endParaRPr>
          </a:p>
        </p:txBody>
      </p:sp>
      <p:sp>
        <p:nvSpPr>
          <p:cNvPr id="66" name="Freeform: Shape 65">
            <a:extLst>
              <a:ext uri="{FF2B5EF4-FFF2-40B4-BE49-F238E27FC236}">
                <a16:creationId xmlns:a16="http://schemas.microsoft.com/office/drawing/2014/main" id="{F3AB84C0-C8B0-4A68-B7C6-66563125A882}"/>
              </a:ext>
            </a:extLst>
          </p:cNvPr>
          <p:cNvSpPr/>
          <p:nvPr/>
        </p:nvSpPr>
        <p:spPr bwMode="auto">
          <a:xfrm flipH="1" flipV="1">
            <a:off x="6786879" y="4939808"/>
            <a:ext cx="1143763" cy="369331"/>
          </a:xfrm>
          <a:custGeom>
            <a:avLst/>
            <a:gdLst>
              <a:gd name="connsiteX0" fmla="*/ 904875 w 904875"/>
              <a:gd name="connsiteY0" fmla="*/ 676275 h 676275"/>
              <a:gd name="connsiteX1" fmla="*/ 571500 w 904875"/>
              <a:gd name="connsiteY1" fmla="*/ 0 h 676275"/>
              <a:gd name="connsiteX2" fmla="*/ 0 w 904875"/>
              <a:gd name="connsiteY2" fmla="*/ 0 h 676275"/>
            </a:gdLst>
            <a:ahLst/>
            <a:cxnLst>
              <a:cxn ang="0">
                <a:pos x="connsiteX0" y="connsiteY0"/>
              </a:cxn>
              <a:cxn ang="0">
                <a:pos x="connsiteX1" y="connsiteY1"/>
              </a:cxn>
              <a:cxn ang="0">
                <a:pos x="connsiteX2" y="connsiteY2"/>
              </a:cxn>
            </a:cxnLst>
            <a:rect l="l" t="t" r="r" b="b"/>
            <a:pathLst>
              <a:path w="904875" h="676275">
                <a:moveTo>
                  <a:pt x="904875" y="676275"/>
                </a:moveTo>
                <a:lnTo>
                  <a:pt x="571500" y="0"/>
                </a:lnTo>
                <a:lnTo>
                  <a:pt x="0" y="0"/>
                </a:lnTo>
              </a:path>
            </a:pathLst>
          </a:custGeom>
          <a:noFill/>
          <a:ln w="9525" cap="flat" cmpd="sng" algn="ctr">
            <a:solidFill>
              <a:srgbClr val="FFFFFF">
                <a:lumMod val="65000"/>
              </a:srgbClr>
            </a:solidFill>
            <a:prstDash val="sysDot"/>
            <a:headEnd type="none" w="lg" len="me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Semilight"/>
              <a:ea typeface="+mn-ea"/>
              <a:cs typeface="+mn-cs"/>
            </a:endParaRPr>
          </a:p>
        </p:txBody>
      </p:sp>
      <p:sp>
        <p:nvSpPr>
          <p:cNvPr id="67" name="Rectangle 66">
            <a:extLst>
              <a:ext uri="{FF2B5EF4-FFF2-40B4-BE49-F238E27FC236}">
                <a16:creationId xmlns:a16="http://schemas.microsoft.com/office/drawing/2014/main" id="{206C4A72-43E9-4F39-BE4E-E86110BD660E}"/>
              </a:ext>
            </a:extLst>
          </p:cNvPr>
          <p:cNvSpPr/>
          <p:nvPr/>
        </p:nvSpPr>
        <p:spPr>
          <a:xfrm>
            <a:off x="5147207" y="2999415"/>
            <a:ext cx="1828566" cy="1477328"/>
          </a:xfrm>
          <a:prstGeom prst="rect">
            <a:avLst/>
          </a:prstGeom>
        </p:spPr>
        <p:txBody>
          <a:bodyPr wrap="square" lIns="0" tIns="0" rIns="0" bIns="0">
            <a:spAutoFit/>
          </a:bodyPr>
          <a:lstStyle/>
          <a:p>
            <a:pPr algn="ctr">
              <a:defRPr/>
            </a:pPr>
            <a:r>
              <a:rPr lang="en-US" sz="2400" b="1">
                <a:solidFill>
                  <a:srgbClr val="FFFFFF"/>
                </a:solidFill>
                <a:latin typeface="Segoe UI Semilight"/>
                <a:cs typeface="Segoe UI" panose="020B0502040204020203" pitchFamily="34" charset="0"/>
              </a:rPr>
              <a:t>Azure Marketplace and AppSource</a:t>
            </a:r>
          </a:p>
        </p:txBody>
      </p:sp>
      <p:sp>
        <p:nvSpPr>
          <p:cNvPr id="68" name="Oval 67">
            <a:extLst>
              <a:ext uri="{FF2B5EF4-FFF2-40B4-BE49-F238E27FC236}">
                <a16:creationId xmlns:a16="http://schemas.microsoft.com/office/drawing/2014/main" id="{292EAC0A-FF00-444D-9F64-2721D0E7F4CE}"/>
              </a:ext>
            </a:extLst>
          </p:cNvPr>
          <p:cNvSpPr/>
          <p:nvPr/>
        </p:nvSpPr>
        <p:spPr bwMode="auto">
          <a:xfrm>
            <a:off x="5084314" y="2652296"/>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9" name="Oval 68">
            <a:extLst>
              <a:ext uri="{FF2B5EF4-FFF2-40B4-BE49-F238E27FC236}">
                <a16:creationId xmlns:a16="http://schemas.microsoft.com/office/drawing/2014/main" id="{A4295073-EDF9-4F7C-8F67-5A70C2BAF959}"/>
              </a:ext>
            </a:extLst>
          </p:cNvPr>
          <p:cNvSpPr/>
          <p:nvPr/>
        </p:nvSpPr>
        <p:spPr bwMode="auto">
          <a:xfrm>
            <a:off x="4931914" y="4502656"/>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0" name="Oval 69">
            <a:extLst>
              <a:ext uri="{FF2B5EF4-FFF2-40B4-BE49-F238E27FC236}">
                <a16:creationId xmlns:a16="http://schemas.microsoft.com/office/drawing/2014/main" id="{B60FAE5F-D4DB-4C52-A85C-5171F51DA0A4}"/>
              </a:ext>
            </a:extLst>
          </p:cNvPr>
          <p:cNvSpPr/>
          <p:nvPr/>
        </p:nvSpPr>
        <p:spPr bwMode="auto">
          <a:xfrm>
            <a:off x="4670564" y="3805235"/>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1" name="Oval 70">
            <a:extLst>
              <a:ext uri="{FF2B5EF4-FFF2-40B4-BE49-F238E27FC236}">
                <a16:creationId xmlns:a16="http://schemas.microsoft.com/office/drawing/2014/main" id="{B2AEF24E-ED0E-4ED9-A8CF-05CF55A2544A}"/>
              </a:ext>
            </a:extLst>
          </p:cNvPr>
          <p:cNvSpPr/>
          <p:nvPr/>
        </p:nvSpPr>
        <p:spPr bwMode="auto">
          <a:xfrm>
            <a:off x="7154863" y="4312443"/>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2" name="Oval 71">
            <a:extLst>
              <a:ext uri="{FF2B5EF4-FFF2-40B4-BE49-F238E27FC236}">
                <a16:creationId xmlns:a16="http://schemas.microsoft.com/office/drawing/2014/main" id="{12C14BB8-77A9-4EB3-91B5-0B878A8FA78D}"/>
              </a:ext>
            </a:extLst>
          </p:cNvPr>
          <p:cNvSpPr/>
          <p:nvPr/>
        </p:nvSpPr>
        <p:spPr bwMode="auto">
          <a:xfrm>
            <a:off x="6922639" y="2652296"/>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3" name="Oval 72">
            <a:extLst>
              <a:ext uri="{FF2B5EF4-FFF2-40B4-BE49-F238E27FC236}">
                <a16:creationId xmlns:a16="http://schemas.microsoft.com/office/drawing/2014/main" id="{7C87CE78-BEB3-46C1-A0FD-E1DCC4B6D4C2}"/>
              </a:ext>
            </a:extLst>
          </p:cNvPr>
          <p:cNvSpPr/>
          <p:nvPr/>
        </p:nvSpPr>
        <p:spPr bwMode="auto">
          <a:xfrm>
            <a:off x="7358063" y="3632720"/>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4" name="Freeform: Shape 73">
            <a:extLst>
              <a:ext uri="{FF2B5EF4-FFF2-40B4-BE49-F238E27FC236}">
                <a16:creationId xmlns:a16="http://schemas.microsoft.com/office/drawing/2014/main" id="{231AF927-8013-46E4-BF97-60481C6D8F87}"/>
              </a:ext>
            </a:extLst>
          </p:cNvPr>
          <p:cNvSpPr/>
          <p:nvPr/>
        </p:nvSpPr>
        <p:spPr bwMode="auto">
          <a:xfrm>
            <a:off x="4210050" y="2055848"/>
            <a:ext cx="904875" cy="611152"/>
          </a:xfrm>
          <a:custGeom>
            <a:avLst/>
            <a:gdLst>
              <a:gd name="connsiteX0" fmla="*/ 904875 w 904875"/>
              <a:gd name="connsiteY0" fmla="*/ 676275 h 676275"/>
              <a:gd name="connsiteX1" fmla="*/ 571500 w 904875"/>
              <a:gd name="connsiteY1" fmla="*/ 0 h 676275"/>
              <a:gd name="connsiteX2" fmla="*/ 0 w 904875"/>
              <a:gd name="connsiteY2" fmla="*/ 0 h 676275"/>
            </a:gdLst>
            <a:ahLst/>
            <a:cxnLst>
              <a:cxn ang="0">
                <a:pos x="connsiteX0" y="connsiteY0"/>
              </a:cxn>
              <a:cxn ang="0">
                <a:pos x="connsiteX1" y="connsiteY1"/>
              </a:cxn>
              <a:cxn ang="0">
                <a:pos x="connsiteX2" y="connsiteY2"/>
              </a:cxn>
            </a:cxnLst>
            <a:rect l="l" t="t" r="r" b="b"/>
            <a:pathLst>
              <a:path w="904875" h="676275">
                <a:moveTo>
                  <a:pt x="904875" y="676275"/>
                </a:moveTo>
                <a:lnTo>
                  <a:pt x="571500" y="0"/>
                </a:lnTo>
                <a:lnTo>
                  <a:pt x="0" y="0"/>
                </a:lnTo>
              </a:path>
            </a:pathLst>
          </a:custGeom>
          <a:noFill/>
          <a:ln w="9525" cap="flat" cmpd="sng" algn="ctr">
            <a:solidFill>
              <a:srgbClr val="FFFFFF">
                <a:lumMod val="65000"/>
              </a:srgbClr>
            </a:solidFill>
            <a:prstDash val="sysDot"/>
            <a:headEnd type="none" w="lg" len="me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Semilight"/>
              <a:ea typeface="+mn-ea"/>
              <a:cs typeface="+mn-cs"/>
            </a:endParaRPr>
          </a:p>
        </p:txBody>
      </p:sp>
      <p:sp>
        <p:nvSpPr>
          <p:cNvPr id="75" name="Freeform: Shape 74">
            <a:extLst>
              <a:ext uri="{FF2B5EF4-FFF2-40B4-BE49-F238E27FC236}">
                <a16:creationId xmlns:a16="http://schemas.microsoft.com/office/drawing/2014/main" id="{070A13E6-FF42-491B-A9C8-9B77A25149DD}"/>
              </a:ext>
            </a:extLst>
          </p:cNvPr>
          <p:cNvSpPr/>
          <p:nvPr/>
        </p:nvSpPr>
        <p:spPr bwMode="auto">
          <a:xfrm flipH="1">
            <a:off x="7025769" y="1857375"/>
            <a:ext cx="904875" cy="809625"/>
          </a:xfrm>
          <a:custGeom>
            <a:avLst/>
            <a:gdLst>
              <a:gd name="connsiteX0" fmla="*/ 904875 w 904875"/>
              <a:gd name="connsiteY0" fmla="*/ 676275 h 676275"/>
              <a:gd name="connsiteX1" fmla="*/ 571500 w 904875"/>
              <a:gd name="connsiteY1" fmla="*/ 0 h 676275"/>
              <a:gd name="connsiteX2" fmla="*/ 0 w 904875"/>
              <a:gd name="connsiteY2" fmla="*/ 0 h 676275"/>
            </a:gdLst>
            <a:ahLst/>
            <a:cxnLst>
              <a:cxn ang="0">
                <a:pos x="connsiteX0" y="connsiteY0"/>
              </a:cxn>
              <a:cxn ang="0">
                <a:pos x="connsiteX1" y="connsiteY1"/>
              </a:cxn>
              <a:cxn ang="0">
                <a:pos x="connsiteX2" y="connsiteY2"/>
              </a:cxn>
            </a:cxnLst>
            <a:rect l="l" t="t" r="r" b="b"/>
            <a:pathLst>
              <a:path w="904875" h="676275">
                <a:moveTo>
                  <a:pt x="904875" y="676275"/>
                </a:moveTo>
                <a:lnTo>
                  <a:pt x="571500" y="0"/>
                </a:lnTo>
                <a:lnTo>
                  <a:pt x="0" y="0"/>
                </a:lnTo>
              </a:path>
            </a:pathLst>
          </a:custGeom>
          <a:noFill/>
          <a:ln w="9525" cap="flat" cmpd="sng" algn="ctr">
            <a:solidFill>
              <a:srgbClr val="FFFFFF">
                <a:lumMod val="65000"/>
              </a:srgbClr>
            </a:solidFill>
            <a:prstDash val="sysDot"/>
            <a:headEnd type="none" w="lg" len="me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Semilight"/>
              <a:ea typeface="+mn-ea"/>
              <a:cs typeface="+mn-cs"/>
            </a:endParaRPr>
          </a:p>
        </p:txBody>
      </p:sp>
      <p:sp>
        <p:nvSpPr>
          <p:cNvPr id="76" name="Rectangle 75">
            <a:extLst>
              <a:ext uri="{FF2B5EF4-FFF2-40B4-BE49-F238E27FC236}">
                <a16:creationId xmlns:a16="http://schemas.microsoft.com/office/drawing/2014/main" id="{45B7FF74-2C86-47FD-9688-E4717569158B}"/>
              </a:ext>
            </a:extLst>
          </p:cNvPr>
          <p:cNvSpPr/>
          <p:nvPr/>
        </p:nvSpPr>
        <p:spPr>
          <a:xfrm>
            <a:off x="228608" y="1496519"/>
            <a:ext cx="3981434" cy="1231106"/>
          </a:xfrm>
          <a:prstGeom prst="rect">
            <a:avLst/>
          </a:prstGeom>
        </p:spPr>
        <p:txBody>
          <a:bodyPr wrap="square" lIns="0" tIns="0" rIns="91440" bIns="0">
            <a:spAutoFit/>
          </a:bodyPr>
          <a:lstStyle/>
          <a:p>
            <a:pPr marL="0" lvl="1" algn="r">
              <a:spcAft>
                <a:spcPts val="200"/>
              </a:spcAft>
              <a:defRPr/>
            </a:pPr>
            <a:r>
              <a:rPr lang="en-US" sz="1600" b="1">
                <a:solidFill>
                  <a:srgbClr val="353535"/>
                </a:solidFill>
                <a:latin typeface="Segoe UI" panose="020B0502040204020203" pitchFamily="34" charset="0"/>
                <a:cs typeface="Segoe UI" panose="020B0502040204020203" pitchFamily="34" charset="0"/>
              </a:rPr>
              <a:t>Develop new partner relationships </a:t>
            </a:r>
            <a:r>
              <a:rPr lang="en-US" sz="1600">
                <a:solidFill>
                  <a:srgbClr val="353535"/>
                </a:solidFill>
                <a:latin typeface="Segoe UI" panose="020B0502040204020203" pitchFamily="34" charset="0"/>
                <a:cs typeface="Segoe UI" panose="020B0502040204020203" pitchFamily="34" charset="0"/>
              </a:rPr>
              <a:t>or leverage IP assets in the marketplace from existing partnerships to </a:t>
            </a:r>
            <a:r>
              <a:rPr lang="en-US" sz="1600" b="1">
                <a:solidFill>
                  <a:srgbClr val="353535"/>
                </a:solidFill>
                <a:latin typeface="Segoe UI" panose="020B0502040204020203" pitchFamily="34" charset="0"/>
                <a:cs typeface="Segoe UI" panose="020B0502040204020203" pitchFamily="34" charset="0"/>
              </a:rPr>
              <a:t>deliver managed services</a:t>
            </a:r>
            <a:r>
              <a:rPr lang="en-US" sz="1600">
                <a:solidFill>
                  <a:srgbClr val="353535"/>
                </a:solidFill>
                <a:latin typeface="Segoe UI" panose="020B0502040204020203" pitchFamily="34" charset="0"/>
                <a:cs typeface="Segoe UI" panose="020B0502040204020203" pitchFamily="34" charset="0"/>
              </a:rPr>
              <a:t> on top of industry leading software that runs on Azure</a:t>
            </a:r>
          </a:p>
        </p:txBody>
      </p:sp>
      <p:cxnSp>
        <p:nvCxnSpPr>
          <p:cNvPr id="77" name="Straight Connector 76">
            <a:extLst>
              <a:ext uri="{FF2B5EF4-FFF2-40B4-BE49-F238E27FC236}">
                <a16:creationId xmlns:a16="http://schemas.microsoft.com/office/drawing/2014/main" id="{4E6120A1-92E9-43D3-AC80-E1865C658664}"/>
              </a:ext>
            </a:extLst>
          </p:cNvPr>
          <p:cNvCxnSpPr/>
          <p:nvPr/>
        </p:nvCxnSpPr>
        <p:spPr>
          <a:xfrm>
            <a:off x="7930644" y="1669031"/>
            <a:ext cx="0" cy="347472"/>
          </a:xfrm>
          <a:prstGeom prst="line">
            <a:avLst/>
          </a:prstGeom>
          <a:noFill/>
          <a:ln w="9525" cap="flat" cmpd="sng" algn="ctr">
            <a:solidFill>
              <a:srgbClr val="FFFFFF">
                <a:lumMod val="75000"/>
              </a:srgbClr>
            </a:solidFill>
            <a:prstDash val="solid"/>
            <a:headEnd type="none" w="lg" len="med"/>
            <a:tailEnd type="none" w="lg" len="med"/>
          </a:ln>
          <a:effectLst/>
        </p:spPr>
      </p:cxnSp>
      <p:sp>
        <p:nvSpPr>
          <p:cNvPr id="78" name="Rectangle 77">
            <a:extLst>
              <a:ext uri="{FF2B5EF4-FFF2-40B4-BE49-F238E27FC236}">
                <a16:creationId xmlns:a16="http://schemas.microsoft.com/office/drawing/2014/main" id="{8ECC62D0-B869-40AA-9AEC-00E464A66D29}"/>
              </a:ext>
            </a:extLst>
          </p:cNvPr>
          <p:cNvSpPr/>
          <p:nvPr/>
        </p:nvSpPr>
        <p:spPr>
          <a:xfrm>
            <a:off x="7930644" y="1496519"/>
            <a:ext cx="3809232" cy="738664"/>
          </a:xfrm>
          <a:prstGeom prst="rect">
            <a:avLst/>
          </a:prstGeom>
        </p:spPr>
        <p:txBody>
          <a:bodyPr wrap="square" lIns="91440" tIns="0" rIns="0" bIns="0">
            <a:spAutoFit/>
          </a:bodyPr>
          <a:lstStyle/>
          <a:p>
            <a:pPr marL="0" lvl="1">
              <a:spcAft>
                <a:spcPts val="200"/>
              </a:spcAft>
              <a:defRPr/>
            </a:pPr>
            <a:r>
              <a:rPr lang="en-US" sz="1600" b="1">
                <a:solidFill>
                  <a:srgbClr val="353535"/>
                </a:solidFill>
                <a:latin typeface="Segoe UI" panose="020B0502040204020203" pitchFamily="34" charset="0"/>
                <a:cs typeface="Segoe UI" panose="020B0502040204020203" pitchFamily="34" charset="0"/>
              </a:rPr>
              <a:t>Better serve end customers </a:t>
            </a:r>
            <a:r>
              <a:rPr lang="en-US" sz="1600">
                <a:solidFill>
                  <a:srgbClr val="353535"/>
                </a:solidFill>
                <a:latin typeface="Segoe UI" panose="020B0502040204020203" pitchFamily="34" charset="0"/>
                <a:cs typeface="Segoe UI" panose="020B0502040204020203" pitchFamily="34" charset="0"/>
              </a:rPr>
              <a:t>and grow your services business by bundling Azure with ISV solutions</a:t>
            </a:r>
          </a:p>
        </p:txBody>
      </p:sp>
      <p:cxnSp>
        <p:nvCxnSpPr>
          <p:cNvPr id="79" name="Straight Connector 78">
            <a:extLst>
              <a:ext uri="{FF2B5EF4-FFF2-40B4-BE49-F238E27FC236}">
                <a16:creationId xmlns:a16="http://schemas.microsoft.com/office/drawing/2014/main" id="{7AB5D05F-048F-421F-9785-827B8C561B8A}"/>
              </a:ext>
            </a:extLst>
          </p:cNvPr>
          <p:cNvCxnSpPr/>
          <p:nvPr/>
        </p:nvCxnSpPr>
        <p:spPr>
          <a:xfrm>
            <a:off x="4210041" y="1887711"/>
            <a:ext cx="0" cy="347472"/>
          </a:xfrm>
          <a:prstGeom prst="line">
            <a:avLst/>
          </a:prstGeom>
          <a:noFill/>
          <a:ln w="9525" cap="flat" cmpd="sng" algn="ctr">
            <a:solidFill>
              <a:srgbClr val="FFFFFF">
                <a:lumMod val="75000"/>
              </a:srgbClr>
            </a:solidFill>
            <a:prstDash val="solid"/>
            <a:headEnd type="none" w="lg" len="med"/>
            <a:tailEnd type="none" w="lg" len="med"/>
          </a:ln>
          <a:effectLst/>
        </p:spPr>
      </p:cxnSp>
      <p:sp>
        <p:nvSpPr>
          <p:cNvPr id="80" name="Rectangle 79">
            <a:extLst>
              <a:ext uri="{FF2B5EF4-FFF2-40B4-BE49-F238E27FC236}">
                <a16:creationId xmlns:a16="http://schemas.microsoft.com/office/drawing/2014/main" id="{F274AE8E-680F-446F-86F2-2813550E85E1}"/>
              </a:ext>
            </a:extLst>
          </p:cNvPr>
          <p:cNvSpPr/>
          <p:nvPr/>
        </p:nvSpPr>
        <p:spPr>
          <a:xfrm>
            <a:off x="7930644" y="4939809"/>
            <a:ext cx="3621779" cy="1231106"/>
          </a:xfrm>
          <a:prstGeom prst="rect">
            <a:avLst/>
          </a:prstGeom>
        </p:spPr>
        <p:txBody>
          <a:bodyPr wrap="square" lIns="91440" tIns="0" rIns="0" bIns="0">
            <a:spAutoFit/>
          </a:bodyPr>
          <a:lstStyle/>
          <a:p>
            <a:pPr marL="0" lvl="1">
              <a:spcAft>
                <a:spcPts val="200"/>
              </a:spcAft>
              <a:defRPr/>
            </a:pPr>
            <a:r>
              <a:rPr lang="en-US" sz="1600">
                <a:solidFill>
                  <a:srgbClr val="353535"/>
                </a:solidFill>
                <a:latin typeface="Segoe UI" panose="020B0502040204020203" pitchFamily="34" charset="0"/>
                <a:cs typeface="Segoe UI" panose="020B0502040204020203" pitchFamily="34" charset="0"/>
              </a:rPr>
              <a:t>Accelerate customer growth: </a:t>
            </a:r>
            <a:r>
              <a:rPr lang="en-US" sz="1600" b="1">
                <a:solidFill>
                  <a:srgbClr val="353535"/>
                </a:solidFill>
                <a:latin typeface="Segoe UI" panose="020B0502040204020203" pitchFamily="34" charset="0"/>
                <a:cs typeface="Segoe UI" panose="020B0502040204020203" pitchFamily="34" charset="0"/>
              </a:rPr>
              <a:t>sell more Azure, Office 365 and Dynamics 365</a:t>
            </a:r>
            <a:r>
              <a:rPr lang="en-US" sz="1600">
                <a:solidFill>
                  <a:srgbClr val="353535"/>
                </a:solidFill>
                <a:latin typeface="Segoe UI" panose="020B0502040204020203" pitchFamily="34" charset="0"/>
                <a:cs typeface="Segoe UI" panose="020B0502040204020203" pitchFamily="34" charset="0"/>
              </a:rPr>
              <a:t> by bundling complementary software and add-ins that </a:t>
            </a:r>
            <a:r>
              <a:rPr lang="en-US" sz="1600" b="1">
                <a:solidFill>
                  <a:srgbClr val="353535"/>
                </a:solidFill>
                <a:latin typeface="Segoe UI" panose="020B0502040204020203" pitchFamily="34" charset="0"/>
                <a:cs typeface="Segoe UI" panose="020B0502040204020203" pitchFamily="34" charset="0"/>
              </a:rPr>
              <a:t>increase customer usage</a:t>
            </a:r>
          </a:p>
        </p:txBody>
      </p:sp>
      <p:sp>
        <p:nvSpPr>
          <p:cNvPr id="81" name="Rectangle 80">
            <a:extLst>
              <a:ext uri="{FF2B5EF4-FFF2-40B4-BE49-F238E27FC236}">
                <a16:creationId xmlns:a16="http://schemas.microsoft.com/office/drawing/2014/main" id="{2504DB92-0780-4C38-A3E1-8B25B5E36D13}"/>
              </a:ext>
            </a:extLst>
          </p:cNvPr>
          <p:cNvSpPr/>
          <p:nvPr/>
        </p:nvSpPr>
        <p:spPr>
          <a:xfrm>
            <a:off x="7924487" y="3892878"/>
            <a:ext cx="3930228" cy="738664"/>
          </a:xfrm>
          <a:prstGeom prst="rect">
            <a:avLst/>
          </a:prstGeom>
        </p:spPr>
        <p:txBody>
          <a:bodyPr wrap="square" lIns="91440" tIns="0" rIns="0" bIns="0">
            <a:spAutoFit/>
          </a:bodyPr>
          <a:lstStyle/>
          <a:p>
            <a:pPr marL="0" lvl="1">
              <a:spcAft>
                <a:spcPts val="200"/>
              </a:spcAft>
              <a:defRPr/>
            </a:pPr>
            <a:r>
              <a:rPr lang="en-US" sz="1600" b="1">
                <a:solidFill>
                  <a:srgbClr val="353535"/>
                </a:solidFill>
                <a:latin typeface="Segoe UI" panose="020B0502040204020203" pitchFamily="34" charset="0"/>
                <a:cs typeface="Segoe UI" panose="020B0502040204020203" pitchFamily="34" charset="0"/>
              </a:rPr>
              <a:t>Simplified billing </a:t>
            </a:r>
            <a:r>
              <a:rPr lang="en-US" sz="1600">
                <a:solidFill>
                  <a:srgbClr val="353535"/>
                </a:solidFill>
                <a:latin typeface="Segoe UI" panose="020B0502040204020203" pitchFamily="34" charset="0"/>
                <a:cs typeface="Segoe UI" panose="020B0502040204020203" pitchFamily="34" charset="0"/>
              </a:rPr>
              <a:t>for 1</a:t>
            </a:r>
            <a:r>
              <a:rPr lang="en-US" sz="1600" baseline="30000">
                <a:solidFill>
                  <a:srgbClr val="353535"/>
                </a:solidFill>
                <a:latin typeface="Segoe UI" panose="020B0502040204020203" pitchFamily="34" charset="0"/>
                <a:cs typeface="Segoe UI" panose="020B0502040204020203" pitchFamily="34" charset="0"/>
              </a:rPr>
              <a:t>st</a:t>
            </a:r>
            <a:r>
              <a:rPr lang="en-US" sz="1600">
                <a:solidFill>
                  <a:srgbClr val="353535"/>
                </a:solidFill>
                <a:latin typeface="Segoe UI" panose="020B0502040204020203" pitchFamily="34" charset="0"/>
                <a:cs typeface="Segoe UI" panose="020B0502040204020203" pitchFamily="34" charset="0"/>
              </a:rPr>
              <a:t> and 3</a:t>
            </a:r>
            <a:r>
              <a:rPr lang="en-US" sz="1600" baseline="30000">
                <a:solidFill>
                  <a:srgbClr val="353535"/>
                </a:solidFill>
                <a:latin typeface="Segoe UI" panose="020B0502040204020203" pitchFamily="34" charset="0"/>
                <a:cs typeface="Segoe UI" panose="020B0502040204020203" pitchFamily="34" charset="0"/>
              </a:rPr>
              <a:t>rd</a:t>
            </a:r>
            <a:r>
              <a:rPr lang="en-US" sz="1600">
                <a:solidFill>
                  <a:srgbClr val="353535"/>
                </a:solidFill>
                <a:latin typeface="Segoe UI" panose="020B0502040204020203" pitchFamily="34" charset="0"/>
                <a:cs typeface="Segoe UI" panose="020B0502040204020203" pitchFamily="34" charset="0"/>
              </a:rPr>
              <a:t> party offerings, standard legal agreements, and </a:t>
            </a:r>
            <a:r>
              <a:rPr lang="en-US" sz="1600" b="1">
                <a:solidFill>
                  <a:srgbClr val="353535"/>
                </a:solidFill>
                <a:latin typeface="Segoe UI" panose="020B0502040204020203" pitchFamily="34" charset="0"/>
                <a:cs typeface="Segoe UI" panose="020B0502040204020203" pitchFamily="34" charset="0"/>
              </a:rPr>
              <a:t>billing and account support for partners</a:t>
            </a:r>
          </a:p>
        </p:txBody>
      </p:sp>
      <p:cxnSp>
        <p:nvCxnSpPr>
          <p:cNvPr id="82" name="Straight Connector 81">
            <a:extLst>
              <a:ext uri="{FF2B5EF4-FFF2-40B4-BE49-F238E27FC236}">
                <a16:creationId xmlns:a16="http://schemas.microsoft.com/office/drawing/2014/main" id="{3AC45265-D12E-47DC-B0C6-FDFDA77AE13C}"/>
              </a:ext>
            </a:extLst>
          </p:cNvPr>
          <p:cNvCxnSpPr/>
          <p:nvPr/>
        </p:nvCxnSpPr>
        <p:spPr>
          <a:xfrm>
            <a:off x="7938965" y="4128204"/>
            <a:ext cx="0" cy="343688"/>
          </a:xfrm>
          <a:prstGeom prst="line">
            <a:avLst/>
          </a:prstGeom>
          <a:noFill/>
          <a:ln w="9525" cap="flat" cmpd="sng" algn="ctr">
            <a:solidFill>
              <a:srgbClr val="FFFFFF">
                <a:lumMod val="75000"/>
              </a:srgbClr>
            </a:solidFill>
            <a:prstDash val="solid"/>
            <a:headEnd type="none" w="lg" len="med"/>
            <a:tailEnd type="none" w="lg" len="med"/>
          </a:ln>
          <a:effectLst/>
        </p:spPr>
      </p:cxnSp>
      <p:cxnSp>
        <p:nvCxnSpPr>
          <p:cNvPr id="83" name="Straight Connector 82">
            <a:extLst>
              <a:ext uri="{FF2B5EF4-FFF2-40B4-BE49-F238E27FC236}">
                <a16:creationId xmlns:a16="http://schemas.microsoft.com/office/drawing/2014/main" id="{F6B8D919-6920-447A-A945-591B36A29132}"/>
              </a:ext>
            </a:extLst>
          </p:cNvPr>
          <p:cNvCxnSpPr/>
          <p:nvPr/>
        </p:nvCxnSpPr>
        <p:spPr>
          <a:xfrm>
            <a:off x="4210041" y="5116391"/>
            <a:ext cx="0" cy="343688"/>
          </a:xfrm>
          <a:prstGeom prst="line">
            <a:avLst/>
          </a:prstGeom>
          <a:noFill/>
          <a:ln w="9525" cap="flat" cmpd="sng" algn="ctr">
            <a:solidFill>
              <a:srgbClr val="FFFFFF">
                <a:lumMod val="75000"/>
              </a:srgbClr>
            </a:solidFill>
            <a:prstDash val="solid"/>
            <a:headEnd type="none" w="lg" len="med"/>
            <a:tailEnd type="none" w="lg" len="med"/>
          </a:ln>
          <a:effectLst/>
        </p:spPr>
      </p:cxnSp>
      <p:sp>
        <p:nvSpPr>
          <p:cNvPr id="84" name="Rectangle 83">
            <a:extLst>
              <a:ext uri="{FF2B5EF4-FFF2-40B4-BE49-F238E27FC236}">
                <a16:creationId xmlns:a16="http://schemas.microsoft.com/office/drawing/2014/main" id="{5CFA78FC-E752-42DC-8BF1-2D3822A7DD31}"/>
              </a:ext>
            </a:extLst>
          </p:cNvPr>
          <p:cNvSpPr/>
          <p:nvPr/>
        </p:nvSpPr>
        <p:spPr>
          <a:xfrm>
            <a:off x="208283" y="3329381"/>
            <a:ext cx="4060174" cy="984885"/>
          </a:xfrm>
          <a:prstGeom prst="rect">
            <a:avLst/>
          </a:prstGeom>
        </p:spPr>
        <p:txBody>
          <a:bodyPr wrap="square" lIns="0" tIns="0" rIns="91440" bIns="0">
            <a:spAutoFit/>
          </a:bodyPr>
          <a:lstStyle/>
          <a:p>
            <a:pPr marL="0" lvl="1" algn="r">
              <a:spcAft>
                <a:spcPts val="200"/>
              </a:spcAft>
              <a:defRPr/>
            </a:pPr>
            <a:r>
              <a:rPr lang="en-US" sz="1600" b="1">
                <a:solidFill>
                  <a:srgbClr val="353535"/>
                </a:solidFill>
                <a:latin typeface="Segoe UI" panose="020B0502040204020203" pitchFamily="34" charset="0"/>
                <a:cs typeface="Segoe UI" panose="020B0502040204020203" pitchFamily="34" charset="0"/>
              </a:rPr>
              <a:t>Expand revenue opportunities </a:t>
            </a:r>
            <a:r>
              <a:rPr lang="en-US" sz="1600">
                <a:solidFill>
                  <a:srgbClr val="353535"/>
                </a:solidFill>
                <a:latin typeface="Segoe UI" panose="020B0502040204020203" pitchFamily="34" charset="0"/>
                <a:cs typeface="Segoe UI" panose="020B0502040204020203" pitchFamily="34" charset="0"/>
              </a:rPr>
              <a:t>by accessing Microsoft’s catalog of over 10,000 3rd partner offers through Partner Center and within customer tenants</a:t>
            </a:r>
          </a:p>
        </p:txBody>
      </p:sp>
      <p:cxnSp>
        <p:nvCxnSpPr>
          <p:cNvPr id="85" name="Straight Connector 84">
            <a:extLst>
              <a:ext uri="{FF2B5EF4-FFF2-40B4-BE49-F238E27FC236}">
                <a16:creationId xmlns:a16="http://schemas.microsoft.com/office/drawing/2014/main" id="{9FE2EFEB-E739-4CCE-885A-93F0FE13FB7A}"/>
              </a:ext>
            </a:extLst>
          </p:cNvPr>
          <p:cNvCxnSpPr/>
          <p:nvPr/>
        </p:nvCxnSpPr>
        <p:spPr>
          <a:xfrm>
            <a:off x="4250991" y="3715183"/>
            <a:ext cx="0" cy="343688"/>
          </a:xfrm>
          <a:prstGeom prst="line">
            <a:avLst/>
          </a:prstGeom>
          <a:noFill/>
          <a:ln w="9525" cap="flat" cmpd="sng" algn="ctr">
            <a:solidFill>
              <a:srgbClr val="FFFFFF">
                <a:lumMod val="75000"/>
              </a:srgbClr>
            </a:solidFill>
            <a:prstDash val="solid"/>
            <a:headEnd type="none" w="lg" len="med"/>
            <a:tailEnd type="none" w="lg" len="med"/>
          </a:ln>
          <a:effectLst/>
        </p:spPr>
      </p:cxnSp>
      <p:sp>
        <p:nvSpPr>
          <p:cNvPr id="86" name="Rectangle 85">
            <a:extLst>
              <a:ext uri="{FF2B5EF4-FFF2-40B4-BE49-F238E27FC236}">
                <a16:creationId xmlns:a16="http://schemas.microsoft.com/office/drawing/2014/main" id="{CF371B55-C08A-4A89-864F-609EED38D778}"/>
              </a:ext>
            </a:extLst>
          </p:cNvPr>
          <p:cNvSpPr/>
          <p:nvPr/>
        </p:nvSpPr>
        <p:spPr>
          <a:xfrm>
            <a:off x="228609" y="4900677"/>
            <a:ext cx="4020976" cy="738664"/>
          </a:xfrm>
          <a:prstGeom prst="rect">
            <a:avLst/>
          </a:prstGeom>
        </p:spPr>
        <p:txBody>
          <a:bodyPr wrap="square" lIns="0" tIns="0" rIns="91440" bIns="0">
            <a:spAutoFit/>
          </a:bodyPr>
          <a:lstStyle/>
          <a:p>
            <a:pPr marL="0" lvl="1" algn="r">
              <a:spcAft>
                <a:spcPts val="200"/>
              </a:spcAft>
              <a:defRPr/>
            </a:pPr>
            <a:r>
              <a:rPr lang="en-US" sz="1600" b="1">
                <a:solidFill>
                  <a:srgbClr val="353535"/>
                </a:solidFill>
                <a:latin typeface="Segoe UI" panose="020B0502040204020203" pitchFamily="34" charset="0"/>
                <a:cs typeface="Segoe UI" panose="020B0502040204020203" pitchFamily="34" charset="0"/>
              </a:rPr>
              <a:t>Sell your products </a:t>
            </a:r>
            <a:r>
              <a:rPr lang="en-US" sz="1600">
                <a:solidFill>
                  <a:srgbClr val="353535"/>
                </a:solidFill>
                <a:latin typeface="Segoe UI" panose="020B0502040204020203" pitchFamily="34" charset="0"/>
                <a:cs typeface="Segoe UI" panose="020B0502040204020203" pitchFamily="34" charset="0"/>
              </a:rPr>
              <a:t>and services through marketplace to </a:t>
            </a:r>
            <a:r>
              <a:rPr lang="en-US" sz="1600" b="1">
                <a:solidFill>
                  <a:srgbClr val="353535"/>
                </a:solidFill>
                <a:latin typeface="Segoe UI" panose="020B0502040204020203" pitchFamily="34" charset="0"/>
                <a:cs typeface="Segoe UI" panose="020B0502040204020203" pitchFamily="34" charset="0"/>
              </a:rPr>
              <a:t>reach new customers </a:t>
            </a:r>
            <a:r>
              <a:rPr lang="en-US" sz="1600">
                <a:solidFill>
                  <a:srgbClr val="353535"/>
                </a:solidFill>
                <a:latin typeface="Segoe UI" panose="020B0502040204020203" pitchFamily="34" charset="0"/>
                <a:cs typeface="Segoe UI" panose="020B0502040204020203" pitchFamily="34" charset="0"/>
              </a:rPr>
              <a:t>and monetize your investments in IP</a:t>
            </a:r>
          </a:p>
        </p:txBody>
      </p:sp>
      <p:cxnSp>
        <p:nvCxnSpPr>
          <p:cNvPr id="87" name="Straight Connector 86">
            <a:extLst>
              <a:ext uri="{FF2B5EF4-FFF2-40B4-BE49-F238E27FC236}">
                <a16:creationId xmlns:a16="http://schemas.microsoft.com/office/drawing/2014/main" id="{DA1DCA24-B763-436D-8A71-52079E069766}"/>
              </a:ext>
            </a:extLst>
          </p:cNvPr>
          <p:cNvCxnSpPr>
            <a:cxnSpLocks/>
          </p:cNvCxnSpPr>
          <p:nvPr/>
        </p:nvCxnSpPr>
        <p:spPr>
          <a:xfrm>
            <a:off x="7938965" y="2865386"/>
            <a:ext cx="0" cy="347472"/>
          </a:xfrm>
          <a:prstGeom prst="line">
            <a:avLst/>
          </a:prstGeom>
          <a:noFill/>
          <a:ln w="9525" cap="flat" cmpd="sng" algn="ctr">
            <a:solidFill>
              <a:srgbClr val="FFFFFF">
                <a:lumMod val="75000"/>
              </a:srgbClr>
            </a:solidFill>
            <a:prstDash val="solid"/>
            <a:headEnd type="none" w="lg" len="med"/>
            <a:tailEnd type="none" w="lg" len="med"/>
          </a:ln>
          <a:effectLst/>
        </p:spPr>
      </p:cxnSp>
      <p:sp>
        <p:nvSpPr>
          <p:cNvPr id="88" name="Rectangle 87">
            <a:extLst>
              <a:ext uri="{FF2B5EF4-FFF2-40B4-BE49-F238E27FC236}">
                <a16:creationId xmlns:a16="http://schemas.microsoft.com/office/drawing/2014/main" id="{E2504D39-99B6-4BC0-B0CB-8CDE75168C1C}"/>
              </a:ext>
            </a:extLst>
          </p:cNvPr>
          <p:cNvSpPr/>
          <p:nvPr/>
        </p:nvSpPr>
        <p:spPr>
          <a:xfrm flipH="1">
            <a:off x="7930644" y="2549955"/>
            <a:ext cx="3930233" cy="984885"/>
          </a:xfrm>
          <a:prstGeom prst="rect">
            <a:avLst/>
          </a:prstGeom>
        </p:spPr>
        <p:txBody>
          <a:bodyPr wrap="square" lIns="91440" tIns="0" rIns="0" bIns="0" anchor="ctr">
            <a:spAutoFit/>
          </a:bodyPr>
          <a:lstStyle/>
          <a:p>
            <a:pPr marL="0" lvl="1">
              <a:spcAft>
                <a:spcPts val="200"/>
              </a:spcAft>
              <a:defRPr/>
            </a:pPr>
            <a:r>
              <a:rPr lang="en-US" sz="1600" b="1">
                <a:solidFill>
                  <a:srgbClr val="353535"/>
                </a:solidFill>
                <a:latin typeface="Segoe UI" panose="020B0502040204020203" pitchFamily="34" charset="0"/>
                <a:cs typeface="Segoe UI" panose="020B0502040204020203" pitchFamily="34" charset="0"/>
              </a:rPr>
              <a:t>Shorten procurement time </a:t>
            </a:r>
            <a:r>
              <a:rPr lang="en-US" sz="1600">
                <a:solidFill>
                  <a:srgbClr val="353535"/>
                </a:solidFill>
                <a:latin typeface="Segoe UI" panose="020B0502040204020203" pitchFamily="34" charset="0"/>
                <a:cs typeface="Segoe UI" panose="020B0502040204020203" pitchFamily="34" charset="0"/>
              </a:rPr>
              <a:t>and reduce operational friction of BYOL; deploy and manage ISV solutions optimized for Azure environments</a:t>
            </a:r>
          </a:p>
        </p:txBody>
      </p:sp>
      <p:sp>
        <p:nvSpPr>
          <p:cNvPr id="89" name="Freeform: Shape 88">
            <a:extLst>
              <a:ext uri="{FF2B5EF4-FFF2-40B4-BE49-F238E27FC236}">
                <a16:creationId xmlns:a16="http://schemas.microsoft.com/office/drawing/2014/main" id="{57E03651-743C-47D8-A5A2-4909D4B83D9F}"/>
              </a:ext>
            </a:extLst>
          </p:cNvPr>
          <p:cNvSpPr/>
          <p:nvPr/>
        </p:nvSpPr>
        <p:spPr bwMode="auto">
          <a:xfrm flipH="1">
            <a:off x="7445950" y="3027856"/>
            <a:ext cx="484694" cy="614819"/>
          </a:xfrm>
          <a:custGeom>
            <a:avLst/>
            <a:gdLst>
              <a:gd name="connsiteX0" fmla="*/ 904875 w 904875"/>
              <a:gd name="connsiteY0" fmla="*/ 676275 h 676275"/>
              <a:gd name="connsiteX1" fmla="*/ 571500 w 904875"/>
              <a:gd name="connsiteY1" fmla="*/ 0 h 676275"/>
              <a:gd name="connsiteX2" fmla="*/ 0 w 904875"/>
              <a:gd name="connsiteY2" fmla="*/ 0 h 676275"/>
            </a:gdLst>
            <a:ahLst/>
            <a:cxnLst>
              <a:cxn ang="0">
                <a:pos x="connsiteX0" y="connsiteY0"/>
              </a:cxn>
              <a:cxn ang="0">
                <a:pos x="connsiteX1" y="connsiteY1"/>
              </a:cxn>
              <a:cxn ang="0">
                <a:pos x="connsiteX2" y="connsiteY2"/>
              </a:cxn>
            </a:cxnLst>
            <a:rect l="l" t="t" r="r" b="b"/>
            <a:pathLst>
              <a:path w="904875" h="676275">
                <a:moveTo>
                  <a:pt x="904875" y="676275"/>
                </a:moveTo>
                <a:lnTo>
                  <a:pt x="571500" y="0"/>
                </a:lnTo>
                <a:lnTo>
                  <a:pt x="0" y="0"/>
                </a:lnTo>
              </a:path>
            </a:pathLst>
          </a:custGeom>
          <a:noFill/>
          <a:ln w="9525" cap="flat" cmpd="sng" algn="ctr">
            <a:solidFill>
              <a:srgbClr val="FFFFFF">
                <a:lumMod val="65000"/>
              </a:srgbClr>
            </a:solidFill>
            <a:prstDash val="sysDot"/>
            <a:headEnd type="none" w="lg" len="me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Semilight"/>
              <a:ea typeface="+mn-ea"/>
              <a:cs typeface="+mn-cs"/>
            </a:endParaRPr>
          </a:p>
        </p:txBody>
      </p:sp>
      <p:cxnSp>
        <p:nvCxnSpPr>
          <p:cNvPr id="90" name="Straight Connector 89">
            <a:extLst>
              <a:ext uri="{FF2B5EF4-FFF2-40B4-BE49-F238E27FC236}">
                <a16:creationId xmlns:a16="http://schemas.microsoft.com/office/drawing/2014/main" id="{B9F1CEBB-33C4-4658-8EEA-C6F6CFDCF443}"/>
              </a:ext>
            </a:extLst>
          </p:cNvPr>
          <p:cNvCxnSpPr>
            <a:cxnSpLocks/>
            <a:stCxn id="81" idx="1"/>
            <a:endCxn id="71" idx="7"/>
          </p:cNvCxnSpPr>
          <p:nvPr/>
        </p:nvCxnSpPr>
        <p:spPr>
          <a:xfrm flipH="1">
            <a:off x="7284945" y="4262210"/>
            <a:ext cx="639542" cy="72551"/>
          </a:xfrm>
          <a:prstGeom prst="line">
            <a:avLst/>
          </a:prstGeom>
          <a:noFill/>
          <a:ln w="9525" cap="flat" cmpd="sng" algn="ctr">
            <a:solidFill>
              <a:srgbClr val="FFFFFF">
                <a:lumMod val="65000"/>
              </a:srgbClr>
            </a:solidFill>
            <a:prstDash val="sysDot"/>
            <a:headEnd type="none" w="lg" len="med"/>
            <a:tailEnd type="none" w="sm" len="sm"/>
          </a:ln>
          <a:effectLst/>
        </p:spPr>
      </p:cxnSp>
      <p:sp>
        <p:nvSpPr>
          <p:cNvPr id="91" name="Oval 90">
            <a:extLst>
              <a:ext uri="{FF2B5EF4-FFF2-40B4-BE49-F238E27FC236}">
                <a16:creationId xmlns:a16="http://schemas.microsoft.com/office/drawing/2014/main" id="{C1985D4B-AC66-4E62-B11C-745BA467A4F3}"/>
              </a:ext>
            </a:extLst>
          </p:cNvPr>
          <p:cNvSpPr/>
          <p:nvPr/>
        </p:nvSpPr>
        <p:spPr bwMode="auto">
          <a:xfrm>
            <a:off x="6690191" y="4805635"/>
            <a:ext cx="152400" cy="152400"/>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92" name="Straight Connector 91">
            <a:extLst>
              <a:ext uri="{FF2B5EF4-FFF2-40B4-BE49-F238E27FC236}">
                <a16:creationId xmlns:a16="http://schemas.microsoft.com/office/drawing/2014/main" id="{3F1D7D14-65DC-47D3-94F4-5C08C6271215}"/>
              </a:ext>
            </a:extLst>
          </p:cNvPr>
          <p:cNvCxnSpPr/>
          <p:nvPr/>
        </p:nvCxnSpPr>
        <p:spPr>
          <a:xfrm>
            <a:off x="7924487" y="5152084"/>
            <a:ext cx="0" cy="343688"/>
          </a:xfrm>
          <a:prstGeom prst="line">
            <a:avLst/>
          </a:prstGeom>
          <a:noFill/>
          <a:ln w="9525" cap="flat" cmpd="sng" algn="ctr">
            <a:solidFill>
              <a:srgbClr val="FFFFFF">
                <a:lumMod val="75000"/>
              </a:srgbClr>
            </a:solidFill>
            <a:prstDash val="solid"/>
            <a:headEnd type="none" w="lg" len="med"/>
            <a:tailEnd type="none" w="lg" len="med"/>
          </a:ln>
          <a:effectLst/>
        </p:spPr>
      </p:cxnSp>
      <p:cxnSp>
        <p:nvCxnSpPr>
          <p:cNvPr id="93" name="Straight Connector 92">
            <a:extLst>
              <a:ext uri="{FF2B5EF4-FFF2-40B4-BE49-F238E27FC236}">
                <a16:creationId xmlns:a16="http://schemas.microsoft.com/office/drawing/2014/main" id="{3975FA65-9433-44C5-A5C6-AEEC51E464E8}"/>
              </a:ext>
            </a:extLst>
          </p:cNvPr>
          <p:cNvCxnSpPr>
            <a:cxnSpLocks/>
          </p:cNvCxnSpPr>
          <p:nvPr/>
        </p:nvCxnSpPr>
        <p:spPr>
          <a:xfrm flipH="1">
            <a:off x="4268458" y="3892878"/>
            <a:ext cx="457200" cy="0"/>
          </a:xfrm>
          <a:prstGeom prst="line">
            <a:avLst/>
          </a:prstGeom>
          <a:noFill/>
          <a:ln w="9525" cap="flat" cmpd="sng" algn="ctr">
            <a:solidFill>
              <a:srgbClr val="FFFFFF">
                <a:lumMod val="65000"/>
              </a:srgbClr>
            </a:solidFill>
            <a:prstDash val="sysDot"/>
            <a:headEnd type="none" w="lg" len="med"/>
            <a:tailEnd type="none" w="sm" len="sm"/>
          </a:ln>
          <a:effectLst/>
        </p:spPr>
      </p:cxnSp>
    </p:spTree>
    <p:extLst>
      <p:ext uri="{BB962C8B-B14F-4D97-AF65-F5344CB8AC3E}">
        <p14:creationId xmlns:p14="http://schemas.microsoft.com/office/powerpoint/2010/main" val="27821168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7368-38C3-4A18-95CA-EB0228AC24AB}"/>
              </a:ext>
            </a:extLst>
          </p:cNvPr>
          <p:cNvSpPr>
            <a:spLocks noGrp="1"/>
          </p:cNvSpPr>
          <p:nvPr>
            <p:ph type="title"/>
          </p:nvPr>
        </p:nvSpPr>
        <p:spPr>
          <a:xfrm>
            <a:off x="455995" y="620428"/>
            <a:ext cx="5367737" cy="795089"/>
          </a:xfrm>
        </p:spPr>
        <p:txBody>
          <a:bodyPr/>
          <a:lstStyle/>
          <a:p>
            <a:r>
              <a:rPr lang="en-US" sz="2800"/>
              <a:t>Partner with Microsoft Azure to migrate your customers</a:t>
            </a:r>
          </a:p>
        </p:txBody>
      </p:sp>
      <p:sp>
        <p:nvSpPr>
          <p:cNvPr id="3" name="Footer Placeholder 2">
            <a:extLst>
              <a:ext uri="{FF2B5EF4-FFF2-40B4-BE49-F238E27FC236}">
                <a16:creationId xmlns:a16="http://schemas.microsoft.com/office/drawing/2014/main" id="{543F831C-3B7B-4CA9-A03E-E0FCDEAE1196}"/>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pic>
        <p:nvPicPr>
          <p:cNvPr id="4" name="Picture 3" descr="Two people standing on a table&#10;&#10;Description automatically generated">
            <a:extLst>
              <a:ext uri="{FF2B5EF4-FFF2-40B4-BE49-F238E27FC236}">
                <a16:creationId xmlns:a16="http://schemas.microsoft.com/office/drawing/2014/main" id="{2523ABF8-3A13-4780-AB6C-6A93E56C4DA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0839" t="2672" r="33039" b="1376"/>
          <a:stretch/>
        </p:blipFill>
        <p:spPr>
          <a:xfrm>
            <a:off x="6176963" y="661"/>
            <a:ext cx="6011989" cy="6852572"/>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90AB915F-020B-43F0-B683-3EA63BDF881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394470" y="5348288"/>
            <a:ext cx="2723878" cy="817163"/>
          </a:xfrm>
          <a:prstGeom prst="rect">
            <a:avLst/>
          </a:prstGeom>
        </p:spPr>
      </p:pic>
      <p:sp>
        <p:nvSpPr>
          <p:cNvPr id="10" name="Rectangle 9">
            <a:extLst>
              <a:ext uri="{FF2B5EF4-FFF2-40B4-BE49-F238E27FC236}">
                <a16:creationId xmlns:a16="http://schemas.microsoft.com/office/drawing/2014/main" id="{9BE93705-0D55-411C-8672-7A33BF481B1B}"/>
              </a:ext>
            </a:extLst>
          </p:cNvPr>
          <p:cNvSpPr/>
          <p:nvPr/>
        </p:nvSpPr>
        <p:spPr>
          <a:xfrm>
            <a:off x="712381" y="1957770"/>
            <a:ext cx="5111351" cy="1754326"/>
          </a:xfrm>
          <a:prstGeom prst="rect">
            <a:avLst/>
          </a:prstGeom>
        </p:spPr>
        <p:txBody>
          <a:bodyPr wrap="square">
            <a:spAutoFit/>
          </a:bodyPr>
          <a:lstStyle/>
          <a:p>
            <a:r>
              <a:rPr lang="en-US" sz="2000">
                <a:solidFill>
                  <a:schemeClr val="tx2"/>
                </a:solidFill>
                <a:latin typeface="+mj-lt"/>
              </a:rPr>
              <a:t>Migration is very critical for us, and that's why we've had to do this in different ways, because different organizations have different phases of maturity and industry.”</a:t>
            </a:r>
          </a:p>
          <a:p>
            <a:endParaRPr lang="en-US" sz="1400">
              <a:solidFill>
                <a:schemeClr val="tx2"/>
              </a:solidFill>
              <a:latin typeface="+mj-lt"/>
            </a:endParaRPr>
          </a:p>
          <a:p>
            <a:r>
              <a:rPr lang="en-US" sz="1400"/>
              <a:t>- Wragby, Dr. </a:t>
            </a:r>
            <a:r>
              <a:rPr lang="en-US" sz="1400" err="1"/>
              <a:t>Oluyomi</a:t>
            </a:r>
            <a:r>
              <a:rPr lang="en-US" sz="1400"/>
              <a:t> </a:t>
            </a:r>
            <a:r>
              <a:rPr lang="en-US" sz="1400" err="1"/>
              <a:t>Alarape</a:t>
            </a:r>
            <a:endParaRPr lang="en-US" sz="1400"/>
          </a:p>
        </p:txBody>
      </p:sp>
      <p:sp>
        <p:nvSpPr>
          <p:cNvPr id="12" name="Rectangle 11">
            <a:extLst>
              <a:ext uri="{FF2B5EF4-FFF2-40B4-BE49-F238E27FC236}">
                <a16:creationId xmlns:a16="http://schemas.microsoft.com/office/drawing/2014/main" id="{24D45CF2-1079-478B-A1DC-53E07CE4FCCB}"/>
              </a:ext>
            </a:extLst>
          </p:cNvPr>
          <p:cNvSpPr/>
          <p:nvPr/>
        </p:nvSpPr>
        <p:spPr>
          <a:xfrm>
            <a:off x="345589" y="1547358"/>
            <a:ext cx="527970" cy="122214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he-IL" sz="7198"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t>
            </a:r>
            <a:endParaRPr kumimoji="0" lang="en-US" sz="7198" b="0" i="0" u="none" strike="noStrike" kern="1200" cap="none" spc="0" normalizeH="0" baseline="0" noProof="0">
              <a:ln>
                <a:noFill/>
              </a:ln>
              <a:solidFill>
                <a:schemeClr val="tx2"/>
              </a:solidFill>
              <a:effectLst/>
              <a:uLnTx/>
              <a:uFillTx/>
              <a:latin typeface="Segoe UI Semilight"/>
              <a:ea typeface="+mn-ea"/>
            </a:endParaRPr>
          </a:p>
        </p:txBody>
      </p:sp>
      <p:pic>
        <p:nvPicPr>
          <p:cNvPr id="16" name="Picture 15">
            <a:extLst>
              <a:ext uri="{FF2B5EF4-FFF2-40B4-BE49-F238E27FC236}">
                <a16:creationId xmlns:a16="http://schemas.microsoft.com/office/drawing/2014/main" id="{D15520F6-468B-46EC-BDEC-C53F2A6F1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113" y="4221014"/>
            <a:ext cx="594360" cy="594360"/>
          </a:xfrm>
          <a:prstGeom prst="rect">
            <a:avLst/>
          </a:prstGeom>
        </p:spPr>
      </p:pic>
      <p:pic>
        <p:nvPicPr>
          <p:cNvPr id="17" name="Picture 16">
            <a:extLst>
              <a:ext uri="{FF2B5EF4-FFF2-40B4-BE49-F238E27FC236}">
                <a16:creationId xmlns:a16="http://schemas.microsoft.com/office/drawing/2014/main" id="{71C34155-0035-4ED6-9C0C-9FB98C13BE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113" y="5357627"/>
            <a:ext cx="594360" cy="594360"/>
          </a:xfrm>
          <a:prstGeom prst="rect">
            <a:avLst/>
          </a:prstGeom>
        </p:spPr>
      </p:pic>
      <p:sp>
        <p:nvSpPr>
          <p:cNvPr id="20" name="Rectangle 19">
            <a:extLst>
              <a:ext uri="{FF2B5EF4-FFF2-40B4-BE49-F238E27FC236}">
                <a16:creationId xmlns:a16="http://schemas.microsoft.com/office/drawing/2014/main" id="{B7540744-97BD-4B92-9FE6-E25D2FEFADC6}"/>
              </a:ext>
            </a:extLst>
          </p:cNvPr>
          <p:cNvSpPr/>
          <p:nvPr/>
        </p:nvSpPr>
        <p:spPr>
          <a:xfrm>
            <a:off x="1826088" y="4089172"/>
            <a:ext cx="3657600" cy="858042"/>
          </a:xfrm>
          <a:prstGeom prst="rect">
            <a:avLst/>
          </a:prstGeom>
        </p:spPr>
        <p:txBody>
          <a:bodyPr wrap="square" anchor="ctr">
            <a:noAutofit/>
          </a:bodyPr>
          <a:lstStyle/>
          <a:p>
            <a:pPr marL="0" lvl="1" defTabSz="932742">
              <a:spcBef>
                <a:spcPct val="20000"/>
              </a:spcBef>
              <a:buSzPct val="90000"/>
            </a:pPr>
            <a:r>
              <a:rPr lang="en-US" sz="1600"/>
              <a:t>Helped financial services firms run their business with cloud marketplace built on Azure</a:t>
            </a:r>
          </a:p>
        </p:txBody>
      </p:sp>
      <p:sp>
        <p:nvSpPr>
          <p:cNvPr id="21" name="Rectangle 20">
            <a:extLst>
              <a:ext uri="{FF2B5EF4-FFF2-40B4-BE49-F238E27FC236}">
                <a16:creationId xmlns:a16="http://schemas.microsoft.com/office/drawing/2014/main" id="{95FB4926-17FD-4F86-BC5E-FC43D7C89EBA}"/>
              </a:ext>
            </a:extLst>
          </p:cNvPr>
          <p:cNvSpPr/>
          <p:nvPr/>
        </p:nvSpPr>
        <p:spPr>
          <a:xfrm>
            <a:off x="1826088" y="5225786"/>
            <a:ext cx="3657600" cy="858042"/>
          </a:xfrm>
          <a:prstGeom prst="rect">
            <a:avLst/>
          </a:prstGeom>
        </p:spPr>
        <p:txBody>
          <a:bodyPr wrap="square" anchor="ctr">
            <a:noAutofit/>
          </a:bodyPr>
          <a:lstStyle/>
          <a:p>
            <a:pPr marL="0" lvl="1" defTabSz="932742">
              <a:spcBef>
                <a:spcPct val="20000"/>
              </a:spcBef>
              <a:buSzPct val="90000"/>
            </a:pPr>
            <a:r>
              <a:rPr lang="en-US" sz="1600"/>
              <a:t>Leveraged Azure platform to enable SMBs to increase customer engagement </a:t>
            </a:r>
          </a:p>
        </p:txBody>
      </p:sp>
    </p:spTree>
    <p:extLst>
      <p:ext uri="{BB962C8B-B14F-4D97-AF65-F5344CB8AC3E}">
        <p14:creationId xmlns:p14="http://schemas.microsoft.com/office/powerpoint/2010/main" val="41435599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8CC9410-7AD8-4B83-9C36-D4724028F087}"/>
              </a:ext>
            </a:extLst>
          </p:cNvPr>
          <p:cNvSpPr/>
          <p:nvPr/>
        </p:nvSpPr>
        <p:spPr bwMode="auto">
          <a:xfrm>
            <a:off x="0" y="0"/>
            <a:ext cx="4468778" cy="6858000"/>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Footer Placeholder 2">
            <a:extLst>
              <a:ext uri="{FF2B5EF4-FFF2-40B4-BE49-F238E27FC236}">
                <a16:creationId xmlns:a16="http://schemas.microsoft.com/office/drawing/2014/main" id="{F491406D-F954-499E-B537-20FB12E4665F}"/>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29" name="Rectangle 28">
            <a:extLst>
              <a:ext uri="{FF2B5EF4-FFF2-40B4-BE49-F238E27FC236}">
                <a16:creationId xmlns:a16="http://schemas.microsoft.com/office/drawing/2014/main" id="{C4664560-01E5-445C-87E3-7CB4AD2C2793}"/>
              </a:ext>
            </a:extLst>
          </p:cNvPr>
          <p:cNvSpPr/>
          <p:nvPr/>
        </p:nvSpPr>
        <p:spPr>
          <a:xfrm>
            <a:off x="565768" y="2367171"/>
            <a:ext cx="3337241" cy="2123658"/>
          </a:xfrm>
          <a:prstGeom prst="rect">
            <a:avLst/>
          </a:prstGeom>
        </p:spPr>
        <p:txBody>
          <a:bodyPr wrap="square">
            <a:spAutoFit/>
          </a:bodyPr>
          <a:lstStyle/>
          <a:p>
            <a:pPr defTabSz="914367">
              <a:defRPr/>
            </a:pPr>
            <a:r>
              <a:rPr lang="en-US" sz="4400" spc="-50">
                <a:ln w="3175">
                  <a:noFill/>
                </a:ln>
                <a:solidFill>
                  <a:srgbClr val="FFFFFF"/>
                </a:solidFill>
                <a:latin typeface="Segoe UI Semibold" panose="020B0702040204020203" pitchFamily="34" charset="0"/>
                <a:cs typeface="Segoe UI Semibold" panose="020B0702040204020203" pitchFamily="34" charset="0"/>
              </a:rPr>
              <a:t>Azure SMB Partner Opportunity</a:t>
            </a:r>
          </a:p>
        </p:txBody>
      </p:sp>
      <p:grpSp>
        <p:nvGrpSpPr>
          <p:cNvPr id="4" name="Group 3">
            <a:extLst>
              <a:ext uri="{FF2B5EF4-FFF2-40B4-BE49-F238E27FC236}">
                <a16:creationId xmlns:a16="http://schemas.microsoft.com/office/drawing/2014/main" id="{613CC236-EF9F-4F68-8AC7-EE6A53A9453F}"/>
              </a:ext>
            </a:extLst>
          </p:cNvPr>
          <p:cNvGrpSpPr/>
          <p:nvPr/>
        </p:nvGrpSpPr>
        <p:grpSpPr>
          <a:xfrm>
            <a:off x="5543703" y="1718888"/>
            <a:ext cx="5329921" cy="3420224"/>
            <a:chOff x="5539016" y="1422060"/>
            <a:chExt cx="5329921" cy="3420224"/>
          </a:xfrm>
        </p:grpSpPr>
        <p:sp>
          <p:nvSpPr>
            <p:cNvPr id="30" name="TextBox 29">
              <a:extLst>
                <a:ext uri="{FF2B5EF4-FFF2-40B4-BE49-F238E27FC236}">
                  <a16:creationId xmlns:a16="http://schemas.microsoft.com/office/drawing/2014/main" id="{A2519523-820C-4086-8151-D949CCD8F283}"/>
                </a:ext>
              </a:extLst>
            </p:cNvPr>
            <p:cNvSpPr txBox="1"/>
            <p:nvPr/>
          </p:nvSpPr>
          <p:spPr>
            <a:xfrm>
              <a:off x="6400159" y="1422060"/>
              <a:ext cx="4135427"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Partner Opportunity</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3" name="TextBox 32">
              <a:extLst>
                <a:ext uri="{FF2B5EF4-FFF2-40B4-BE49-F238E27FC236}">
                  <a16:creationId xmlns:a16="http://schemas.microsoft.com/office/drawing/2014/main" id="{6DA6717E-6A84-4974-8221-A4B3EE1149C9}"/>
                </a:ext>
              </a:extLst>
            </p:cNvPr>
            <p:cNvSpPr txBox="1"/>
            <p:nvPr/>
          </p:nvSpPr>
          <p:spPr>
            <a:xfrm>
              <a:off x="6400159" y="2855173"/>
              <a:ext cx="4468778"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Why Migrate to Azure</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4" name="TextBox 33">
              <a:extLst>
                <a:ext uri="{FF2B5EF4-FFF2-40B4-BE49-F238E27FC236}">
                  <a16:creationId xmlns:a16="http://schemas.microsoft.com/office/drawing/2014/main" id="{146D0791-B8BA-4EE0-A902-A3A1C291686B}"/>
                </a:ext>
              </a:extLst>
            </p:cNvPr>
            <p:cNvSpPr txBox="1"/>
            <p:nvPr/>
          </p:nvSpPr>
          <p:spPr>
            <a:xfrm>
              <a:off x="6400159" y="4288286"/>
              <a:ext cx="2146613"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effectLst/>
                  <a:uLnTx/>
                  <a:uFillTx/>
                  <a:latin typeface="Segoe UI Semibold"/>
                  <a:cs typeface="Segoe UI"/>
                </a:rPr>
                <a:t>Next </a:t>
              </a:r>
              <a:r>
                <a:rPr kumimoji="0" lang="en-US" sz="3600" b="0" i="0" u="none" strike="noStrike" kern="1200" cap="none" spc="-49" normalizeH="0" baseline="0" noProof="0" err="1">
                  <a:ln w="3175">
                    <a:noFill/>
                  </a:ln>
                  <a:effectLst/>
                  <a:uLnTx/>
                  <a:uFillTx/>
                  <a:latin typeface="Segoe UI Semibold"/>
                  <a:cs typeface="Segoe UI"/>
                </a:rPr>
                <a:t>ste</a:t>
              </a:r>
              <a:r>
                <a:rPr lang="en-US" sz="3600" spc="-49" err="1">
                  <a:ln w="3175">
                    <a:noFill/>
                  </a:ln>
                  <a:latin typeface="Segoe UI Semibold"/>
                  <a:cs typeface="Segoe UI"/>
                </a:rPr>
                <a:t>ps</a:t>
              </a:r>
              <a:endParaRPr kumimoji="0" lang="en-IN" sz="3600" b="0" i="0" u="none" strike="noStrike" kern="1200" cap="none" spc="0" normalizeH="0" baseline="0" noProof="0">
                <a:ln>
                  <a:noFill/>
                </a:ln>
                <a:effectLst/>
                <a:uLnTx/>
                <a:uFillTx/>
                <a:latin typeface="Segoe UI Semibold"/>
                <a:ea typeface="Segoe UI" pitchFamily="34" charset="0"/>
                <a:cs typeface="Segoe UI"/>
              </a:endParaRPr>
            </a:p>
          </p:txBody>
        </p:sp>
        <p:sp>
          <p:nvSpPr>
            <p:cNvPr id="37" name="Freeform 50">
              <a:extLst>
                <a:ext uri="{FF2B5EF4-FFF2-40B4-BE49-F238E27FC236}">
                  <a16:creationId xmlns:a16="http://schemas.microsoft.com/office/drawing/2014/main" id="{5582DC33-5BB2-4636-8524-3F4D4C4A25C5}"/>
                </a:ext>
              </a:extLst>
            </p:cNvPr>
            <p:cNvSpPr>
              <a:spLocks noEditPoints="1"/>
            </p:cNvSpPr>
            <p:nvPr/>
          </p:nvSpPr>
          <p:spPr bwMode="auto">
            <a:xfrm>
              <a:off x="5539016" y="1427418"/>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0" name="Freeform 50">
              <a:extLst>
                <a:ext uri="{FF2B5EF4-FFF2-40B4-BE49-F238E27FC236}">
                  <a16:creationId xmlns:a16="http://schemas.microsoft.com/office/drawing/2014/main" id="{6259A637-E114-44B8-8E6C-9D6E17C9ADD0}"/>
                </a:ext>
              </a:extLst>
            </p:cNvPr>
            <p:cNvSpPr>
              <a:spLocks noEditPoints="1"/>
            </p:cNvSpPr>
            <p:nvPr/>
          </p:nvSpPr>
          <p:spPr bwMode="auto">
            <a:xfrm>
              <a:off x="5539016" y="2857852"/>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1" name="Freeform 50">
              <a:extLst>
                <a:ext uri="{FF2B5EF4-FFF2-40B4-BE49-F238E27FC236}">
                  <a16:creationId xmlns:a16="http://schemas.microsoft.com/office/drawing/2014/main" id="{683B10FA-B68F-4405-B043-24B6159B9641}"/>
                </a:ext>
              </a:extLst>
            </p:cNvPr>
            <p:cNvSpPr>
              <a:spLocks noEditPoints="1"/>
            </p:cNvSpPr>
            <p:nvPr/>
          </p:nvSpPr>
          <p:spPr bwMode="auto">
            <a:xfrm>
              <a:off x="5539016" y="4288286"/>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tx2"/>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11183445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29415F-BB3F-4BCD-AED1-A62A2D1A0256}"/>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22" name="Rectangle 21">
            <a:extLst>
              <a:ext uri="{FF2B5EF4-FFF2-40B4-BE49-F238E27FC236}">
                <a16:creationId xmlns:a16="http://schemas.microsoft.com/office/drawing/2014/main" id="{7E255FE9-6059-422A-BEB0-87DDB298D138}"/>
              </a:ext>
            </a:extLst>
          </p:cNvPr>
          <p:cNvSpPr/>
          <p:nvPr/>
        </p:nvSpPr>
        <p:spPr bwMode="auto">
          <a:xfrm>
            <a:off x="1" y="487"/>
            <a:ext cx="12192000" cy="224106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3" name="Picture 22">
            <a:extLst>
              <a:ext uri="{FF2B5EF4-FFF2-40B4-BE49-F238E27FC236}">
                <a16:creationId xmlns:a16="http://schemas.microsoft.com/office/drawing/2014/main" id="{294AC153-B692-4793-881B-F578E9AAB63D}"/>
              </a:ext>
            </a:extLst>
          </p:cNvPr>
          <p:cNvPicPr>
            <a:picLocks noChangeAspect="1"/>
          </p:cNvPicPr>
          <p:nvPr/>
        </p:nvPicPr>
        <p:blipFill>
          <a:blip r:embed="rId3"/>
          <a:stretch>
            <a:fillRect/>
          </a:stretch>
        </p:blipFill>
        <p:spPr>
          <a:xfrm>
            <a:off x="3806894" y="1729000"/>
            <a:ext cx="1676385" cy="694817"/>
          </a:xfrm>
          <a:prstGeom prst="rect">
            <a:avLst/>
          </a:prstGeom>
        </p:spPr>
      </p:pic>
      <p:grpSp>
        <p:nvGrpSpPr>
          <p:cNvPr id="24" name="Group 23">
            <a:extLst>
              <a:ext uri="{FF2B5EF4-FFF2-40B4-BE49-F238E27FC236}">
                <a16:creationId xmlns:a16="http://schemas.microsoft.com/office/drawing/2014/main" id="{5D6FF911-AB7D-422D-B26E-DBDF933CBCDE}"/>
              </a:ext>
            </a:extLst>
          </p:cNvPr>
          <p:cNvGrpSpPr/>
          <p:nvPr/>
        </p:nvGrpSpPr>
        <p:grpSpPr>
          <a:xfrm>
            <a:off x="8418588" y="-390546"/>
            <a:ext cx="2648275" cy="2648275"/>
            <a:chOff x="5880041" y="-28073"/>
            <a:chExt cx="7400736" cy="7400736"/>
          </a:xfrm>
        </p:grpSpPr>
        <p:sp>
          <p:nvSpPr>
            <p:cNvPr id="25" name="Oval 24">
              <a:extLst>
                <a:ext uri="{FF2B5EF4-FFF2-40B4-BE49-F238E27FC236}">
                  <a16:creationId xmlns:a16="http://schemas.microsoft.com/office/drawing/2014/main" id="{7389D3B5-6690-4995-83D6-E86AC45AD0F1}"/>
                </a:ext>
              </a:extLst>
            </p:cNvPr>
            <p:cNvSpPr/>
            <p:nvPr/>
          </p:nvSpPr>
          <p:spPr bwMode="auto">
            <a:xfrm>
              <a:off x="5880041" y="-28073"/>
              <a:ext cx="7400736" cy="7400736"/>
            </a:xfrm>
            <a:prstGeom prst="ellipse">
              <a:avLst/>
            </a:prstGeom>
            <a:solidFill>
              <a:schemeClr val="tx1">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1282EF17-F901-4237-A81A-2F5DDA57F22F}"/>
                </a:ext>
              </a:extLst>
            </p:cNvPr>
            <p:cNvSpPr/>
            <p:nvPr/>
          </p:nvSpPr>
          <p:spPr bwMode="auto">
            <a:xfrm>
              <a:off x="6998979" y="1090865"/>
              <a:ext cx="5162861" cy="5162861"/>
            </a:xfrm>
            <a:prstGeom prst="ellipse">
              <a:avLst/>
            </a:prstGeom>
            <a:solidFill>
              <a:schemeClr val="tx1">
                <a:alpha val="3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7" name="Picture 26">
              <a:extLst>
                <a:ext uri="{FF2B5EF4-FFF2-40B4-BE49-F238E27FC236}">
                  <a16:creationId xmlns:a16="http://schemas.microsoft.com/office/drawing/2014/main" id="{3478BF8E-A14B-45D3-A5C8-13F93A9B9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8192" y="2125663"/>
              <a:ext cx="3184434" cy="4868862"/>
            </a:xfrm>
            <a:prstGeom prst="rect">
              <a:avLst/>
            </a:prstGeom>
          </p:spPr>
        </p:pic>
      </p:grpSp>
      <p:sp>
        <p:nvSpPr>
          <p:cNvPr id="28" name="TextBox 27">
            <a:extLst>
              <a:ext uri="{FF2B5EF4-FFF2-40B4-BE49-F238E27FC236}">
                <a16:creationId xmlns:a16="http://schemas.microsoft.com/office/drawing/2014/main" id="{6717B727-5090-47BC-A57C-65E8DF9EA99B}"/>
              </a:ext>
            </a:extLst>
          </p:cNvPr>
          <p:cNvSpPr txBox="1"/>
          <p:nvPr/>
        </p:nvSpPr>
        <p:spPr>
          <a:xfrm>
            <a:off x="9002518" y="952438"/>
            <a:ext cx="3405243" cy="634239"/>
          </a:xfrm>
          <a:prstGeom prst="rect">
            <a:avLst/>
          </a:prstGeom>
          <a:noFill/>
        </p:spPr>
        <p:txBody>
          <a:bodyPr wrap="square" lIns="179285" tIns="143428" rIns="179285" bIns="143428" rtlCol="0">
            <a:spAutoFit/>
          </a:bodyPr>
          <a:lstStyle/>
          <a:p>
            <a:pPr algn="ctr" defTabSz="914195">
              <a:lnSpc>
                <a:spcPct val="70000"/>
              </a:lnSpc>
            </a:pPr>
            <a:r>
              <a:rPr lang="en-US" sz="3137" b="1">
                <a:solidFill>
                  <a:srgbClr val="D2D2D2"/>
                </a:solidFill>
                <a:latin typeface="Segoe UI"/>
              </a:rPr>
              <a:t>01</a:t>
            </a:r>
            <a:r>
              <a:rPr lang="en-US" sz="3137" b="1">
                <a:solidFill>
                  <a:srgbClr val="D2D2D2">
                    <a:lumMod val="50000"/>
                  </a:srgbClr>
                </a:solidFill>
                <a:latin typeface="Segoe UI"/>
              </a:rPr>
              <a:t>100</a:t>
            </a:r>
            <a:r>
              <a:rPr lang="en-US" sz="3137" b="1">
                <a:solidFill>
                  <a:srgbClr val="D2D2D2"/>
                </a:solidFill>
                <a:latin typeface="Segoe UI"/>
              </a:rPr>
              <a:t>1</a:t>
            </a:r>
          </a:p>
        </p:txBody>
      </p:sp>
      <p:pic>
        <p:nvPicPr>
          <p:cNvPr id="29" name="Picture 28">
            <a:extLst>
              <a:ext uri="{FF2B5EF4-FFF2-40B4-BE49-F238E27FC236}">
                <a16:creationId xmlns:a16="http://schemas.microsoft.com/office/drawing/2014/main" id="{5B1634BE-7859-4E08-89D2-F1EB63BF5226}"/>
              </a:ext>
            </a:extLst>
          </p:cNvPr>
          <p:cNvPicPr>
            <a:picLocks noChangeAspect="1"/>
          </p:cNvPicPr>
          <p:nvPr/>
        </p:nvPicPr>
        <p:blipFill>
          <a:blip r:embed="rId5"/>
          <a:stretch>
            <a:fillRect/>
          </a:stretch>
        </p:blipFill>
        <p:spPr>
          <a:xfrm>
            <a:off x="5270470" y="1082932"/>
            <a:ext cx="3065694" cy="1270649"/>
          </a:xfrm>
          <a:prstGeom prst="rect">
            <a:avLst/>
          </a:prstGeom>
        </p:spPr>
      </p:pic>
      <p:pic>
        <p:nvPicPr>
          <p:cNvPr id="30" name="Picture 29">
            <a:extLst>
              <a:ext uri="{FF2B5EF4-FFF2-40B4-BE49-F238E27FC236}">
                <a16:creationId xmlns:a16="http://schemas.microsoft.com/office/drawing/2014/main" id="{82A87463-0E3A-4685-BE74-6F9AF9E5704D}"/>
              </a:ext>
            </a:extLst>
          </p:cNvPr>
          <p:cNvPicPr>
            <a:picLocks noChangeAspect="1"/>
          </p:cNvPicPr>
          <p:nvPr/>
        </p:nvPicPr>
        <p:blipFill>
          <a:blip r:embed="rId3"/>
          <a:stretch>
            <a:fillRect/>
          </a:stretch>
        </p:blipFill>
        <p:spPr>
          <a:xfrm>
            <a:off x="0" y="1938661"/>
            <a:ext cx="1676385" cy="694817"/>
          </a:xfrm>
          <a:prstGeom prst="rect">
            <a:avLst/>
          </a:prstGeom>
        </p:spPr>
      </p:pic>
      <p:pic>
        <p:nvPicPr>
          <p:cNvPr id="31" name="Picture 30">
            <a:extLst>
              <a:ext uri="{FF2B5EF4-FFF2-40B4-BE49-F238E27FC236}">
                <a16:creationId xmlns:a16="http://schemas.microsoft.com/office/drawing/2014/main" id="{4FBB66BE-61A6-4636-92F8-7B0FA99610C0}"/>
              </a:ext>
            </a:extLst>
          </p:cNvPr>
          <p:cNvPicPr>
            <a:picLocks noChangeAspect="1"/>
          </p:cNvPicPr>
          <p:nvPr/>
        </p:nvPicPr>
        <p:blipFill>
          <a:blip r:embed="rId3"/>
          <a:stretch>
            <a:fillRect/>
          </a:stretch>
        </p:blipFill>
        <p:spPr>
          <a:xfrm>
            <a:off x="6867845" y="1740165"/>
            <a:ext cx="1676385" cy="694817"/>
          </a:xfrm>
          <a:prstGeom prst="rect">
            <a:avLst/>
          </a:prstGeom>
        </p:spPr>
      </p:pic>
      <p:sp>
        <p:nvSpPr>
          <p:cNvPr id="35" name="TextBox 34">
            <a:extLst>
              <a:ext uri="{FF2B5EF4-FFF2-40B4-BE49-F238E27FC236}">
                <a16:creationId xmlns:a16="http://schemas.microsoft.com/office/drawing/2014/main" id="{DB8614D6-829D-441F-812F-47EC62168D01}"/>
              </a:ext>
            </a:extLst>
          </p:cNvPr>
          <p:cNvSpPr txBox="1"/>
          <p:nvPr/>
        </p:nvSpPr>
        <p:spPr>
          <a:xfrm>
            <a:off x="7116367" y="307614"/>
            <a:ext cx="3405243" cy="479745"/>
          </a:xfrm>
          <a:prstGeom prst="rect">
            <a:avLst/>
          </a:prstGeom>
          <a:noFill/>
        </p:spPr>
        <p:txBody>
          <a:bodyPr wrap="square" lIns="179285" tIns="143428" rIns="179285" bIns="143428" rtlCol="0">
            <a:spAutoFit/>
          </a:bodyPr>
          <a:lstStyle/>
          <a:p>
            <a:pPr algn="ctr" defTabSz="914195">
              <a:lnSpc>
                <a:spcPct val="70000"/>
              </a:lnSpc>
            </a:pPr>
            <a:r>
              <a:rPr lang="en-US" sz="1765" b="1">
                <a:solidFill>
                  <a:srgbClr val="D2D2D2"/>
                </a:solidFill>
                <a:latin typeface="Segoe UI"/>
              </a:rPr>
              <a:t>0</a:t>
            </a:r>
            <a:r>
              <a:rPr lang="en-US" sz="1765" b="1">
                <a:solidFill>
                  <a:srgbClr val="D2D2D2">
                    <a:lumMod val="50000"/>
                  </a:srgbClr>
                </a:solidFill>
                <a:latin typeface="Segoe UI"/>
              </a:rPr>
              <a:t>11</a:t>
            </a:r>
            <a:r>
              <a:rPr lang="en-US" sz="1765" b="1">
                <a:solidFill>
                  <a:srgbClr val="D2D2D2"/>
                </a:solidFill>
                <a:latin typeface="Segoe UI"/>
              </a:rPr>
              <a:t>010</a:t>
            </a:r>
          </a:p>
        </p:txBody>
      </p:sp>
      <p:sp>
        <p:nvSpPr>
          <p:cNvPr id="36" name="TextBox 35">
            <a:extLst>
              <a:ext uri="{FF2B5EF4-FFF2-40B4-BE49-F238E27FC236}">
                <a16:creationId xmlns:a16="http://schemas.microsoft.com/office/drawing/2014/main" id="{CC24C70B-2E82-413D-8003-A7661AA62307}"/>
              </a:ext>
            </a:extLst>
          </p:cNvPr>
          <p:cNvSpPr txBox="1"/>
          <p:nvPr/>
        </p:nvSpPr>
        <p:spPr>
          <a:xfrm>
            <a:off x="7025634" y="767476"/>
            <a:ext cx="3405243" cy="591150"/>
          </a:xfrm>
          <a:prstGeom prst="rect">
            <a:avLst/>
          </a:prstGeom>
          <a:noFill/>
        </p:spPr>
        <p:txBody>
          <a:bodyPr wrap="square" lIns="179285" tIns="143428" rIns="179285" bIns="143428" rtlCol="0">
            <a:spAutoFit/>
          </a:bodyPr>
          <a:lstStyle/>
          <a:p>
            <a:pPr algn="ctr" defTabSz="914195">
              <a:lnSpc>
                <a:spcPct val="70000"/>
              </a:lnSpc>
            </a:pPr>
            <a:r>
              <a:rPr lang="en-US" sz="2745" b="1">
                <a:solidFill>
                  <a:srgbClr val="D2D2D2"/>
                </a:solidFill>
                <a:latin typeface="Segoe UI"/>
              </a:rPr>
              <a:t>00</a:t>
            </a:r>
            <a:r>
              <a:rPr lang="en-US" sz="2745" b="1">
                <a:solidFill>
                  <a:srgbClr val="D2D2D2">
                    <a:lumMod val="50000"/>
                  </a:srgbClr>
                </a:solidFill>
                <a:latin typeface="Segoe UI"/>
              </a:rPr>
              <a:t>110</a:t>
            </a:r>
            <a:r>
              <a:rPr lang="en-US" sz="2745" b="1">
                <a:solidFill>
                  <a:srgbClr val="D2D2D2"/>
                </a:solidFill>
                <a:latin typeface="Segoe UI"/>
              </a:rPr>
              <a:t>10</a:t>
            </a:r>
            <a:r>
              <a:rPr lang="en-US" sz="2745" b="1">
                <a:solidFill>
                  <a:srgbClr val="D2D2D2">
                    <a:lumMod val="50000"/>
                  </a:srgbClr>
                </a:solidFill>
                <a:latin typeface="Segoe UI"/>
              </a:rPr>
              <a:t>10</a:t>
            </a:r>
          </a:p>
        </p:txBody>
      </p:sp>
      <p:sp>
        <p:nvSpPr>
          <p:cNvPr id="37" name="TextBox 36">
            <a:extLst>
              <a:ext uri="{FF2B5EF4-FFF2-40B4-BE49-F238E27FC236}">
                <a16:creationId xmlns:a16="http://schemas.microsoft.com/office/drawing/2014/main" id="{4D9BE3B3-8A26-4F29-8110-DFE6180E5B25}"/>
              </a:ext>
            </a:extLst>
          </p:cNvPr>
          <p:cNvSpPr txBox="1"/>
          <p:nvPr/>
        </p:nvSpPr>
        <p:spPr>
          <a:xfrm>
            <a:off x="8986958" y="324756"/>
            <a:ext cx="3405243" cy="543108"/>
          </a:xfrm>
          <a:prstGeom prst="rect">
            <a:avLst/>
          </a:prstGeom>
          <a:noFill/>
        </p:spPr>
        <p:txBody>
          <a:bodyPr wrap="square" lIns="179285" tIns="143428" rIns="179285" bIns="143428" rtlCol="0">
            <a:spAutoFit/>
          </a:bodyPr>
          <a:lstStyle/>
          <a:p>
            <a:pPr algn="ctr" defTabSz="914195">
              <a:lnSpc>
                <a:spcPct val="70000"/>
              </a:lnSpc>
            </a:pPr>
            <a:r>
              <a:rPr lang="en-US" sz="2353" b="1">
                <a:solidFill>
                  <a:srgbClr val="D2D2D2">
                    <a:lumMod val="50000"/>
                  </a:srgbClr>
                </a:solidFill>
                <a:latin typeface="Segoe UI"/>
              </a:rPr>
              <a:t>1010</a:t>
            </a:r>
          </a:p>
        </p:txBody>
      </p:sp>
      <p:pic>
        <p:nvPicPr>
          <p:cNvPr id="38" name="Picture 37">
            <a:extLst>
              <a:ext uri="{FF2B5EF4-FFF2-40B4-BE49-F238E27FC236}">
                <a16:creationId xmlns:a16="http://schemas.microsoft.com/office/drawing/2014/main" id="{6C56E1E5-C466-460A-94A9-2EAAFA5DB427}"/>
              </a:ext>
            </a:extLst>
          </p:cNvPr>
          <p:cNvPicPr>
            <a:picLocks noChangeAspect="1"/>
          </p:cNvPicPr>
          <p:nvPr/>
        </p:nvPicPr>
        <p:blipFill>
          <a:blip r:embed="rId3"/>
          <a:stretch>
            <a:fillRect/>
          </a:stretch>
        </p:blipFill>
        <p:spPr>
          <a:xfrm>
            <a:off x="9328201" y="1138776"/>
            <a:ext cx="2906491" cy="1204663"/>
          </a:xfrm>
          <a:prstGeom prst="rect">
            <a:avLst/>
          </a:prstGeom>
        </p:spPr>
      </p:pic>
      <p:sp>
        <p:nvSpPr>
          <p:cNvPr id="40" name="Title 39">
            <a:extLst>
              <a:ext uri="{FF2B5EF4-FFF2-40B4-BE49-F238E27FC236}">
                <a16:creationId xmlns:a16="http://schemas.microsoft.com/office/drawing/2014/main" id="{60C1CA33-21EE-4981-BE33-AD60C5092F62}"/>
              </a:ext>
            </a:extLst>
          </p:cNvPr>
          <p:cNvSpPr>
            <a:spLocks noGrp="1"/>
          </p:cNvSpPr>
          <p:nvPr>
            <p:ph type="title"/>
          </p:nvPr>
        </p:nvSpPr>
        <p:spPr>
          <a:xfrm>
            <a:off x="455995" y="654400"/>
            <a:ext cx="11306469" cy="414344"/>
          </a:xfrm>
        </p:spPr>
        <p:txBody>
          <a:bodyPr/>
          <a:lstStyle/>
          <a:p>
            <a:r>
              <a:rPr lang="en-US" sz="3600">
                <a:solidFill>
                  <a:schemeClr val="bg1"/>
                </a:solidFill>
              </a:rPr>
              <a:t>Win with Microsoft Azure</a:t>
            </a:r>
          </a:p>
        </p:txBody>
      </p:sp>
      <p:sp>
        <p:nvSpPr>
          <p:cNvPr id="41" name="Rectangle 40">
            <a:extLst>
              <a:ext uri="{FF2B5EF4-FFF2-40B4-BE49-F238E27FC236}">
                <a16:creationId xmlns:a16="http://schemas.microsoft.com/office/drawing/2014/main" id="{EE763980-B8CF-48D7-BAE4-41DDD19496D2}"/>
              </a:ext>
            </a:extLst>
          </p:cNvPr>
          <p:cNvSpPr/>
          <p:nvPr/>
        </p:nvSpPr>
        <p:spPr bwMode="auto">
          <a:xfrm>
            <a:off x="865" y="2238086"/>
            <a:ext cx="12188542" cy="885117"/>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a:extLst>
              <a:ext uri="{FF2B5EF4-FFF2-40B4-BE49-F238E27FC236}">
                <a16:creationId xmlns:a16="http://schemas.microsoft.com/office/drawing/2014/main" id="{C7141215-E4F5-4E31-8BA5-B0199AD008BF}"/>
              </a:ext>
            </a:extLst>
          </p:cNvPr>
          <p:cNvSpPr/>
          <p:nvPr/>
        </p:nvSpPr>
        <p:spPr>
          <a:xfrm>
            <a:off x="455995" y="3314442"/>
            <a:ext cx="5120640" cy="2277547"/>
          </a:xfrm>
          <a:prstGeom prst="rect">
            <a:avLst/>
          </a:prstGeom>
        </p:spPr>
        <p:txBody>
          <a:bodyPr wrap="square">
            <a:spAutoFit/>
          </a:bodyPr>
          <a:lstStyle/>
          <a:p>
            <a:pPr marL="274320" indent="-274320" defTabSz="932301">
              <a:spcBef>
                <a:spcPts val="600"/>
              </a:spcBef>
              <a:spcAft>
                <a:spcPts val="600"/>
              </a:spcAft>
              <a:buFont typeface="Arial" panose="020B0604020202020204" pitchFamily="34" charset="0"/>
              <a:buChar char="•"/>
            </a:pPr>
            <a:r>
              <a:rPr lang="en-US" sz="1400">
                <a:ln>
                  <a:solidFill>
                    <a:srgbClr val="FFFFFF">
                      <a:alpha val="0"/>
                    </a:srgbClr>
                  </a:solidFill>
                </a:ln>
                <a:solidFill>
                  <a:srgbClr val="3C3C41"/>
                </a:solidFill>
                <a:latin typeface="+mj-lt"/>
              </a:rPr>
              <a:t>Explore the </a:t>
            </a:r>
            <a:r>
              <a:rPr lang="en-US" sz="1400">
                <a:ln>
                  <a:solidFill>
                    <a:srgbClr val="FFFFFF">
                      <a:alpha val="0"/>
                    </a:srgbClr>
                  </a:solidFill>
                </a:ln>
                <a:latin typeface="+mj-lt"/>
                <a:hlinkClick r:id="rId6"/>
              </a:rPr>
              <a:t>Windows Server</a:t>
            </a:r>
            <a:r>
              <a:rPr lang="en-US" sz="1400">
                <a:ln>
                  <a:solidFill>
                    <a:srgbClr val="FFFFFF">
                      <a:alpha val="0"/>
                    </a:srgbClr>
                  </a:solidFill>
                </a:ln>
                <a:latin typeface="+mj-lt"/>
              </a:rPr>
              <a:t> and </a:t>
            </a:r>
            <a:r>
              <a:rPr lang="en-US" sz="1400">
                <a:ln>
                  <a:solidFill>
                    <a:srgbClr val="FFFFFF">
                      <a:alpha val="0"/>
                    </a:srgbClr>
                  </a:solidFill>
                </a:ln>
                <a:latin typeface="+mj-lt"/>
                <a:hlinkClick r:id="rId7"/>
              </a:rPr>
              <a:t>SQL Migration</a:t>
            </a:r>
            <a:r>
              <a:rPr lang="en-US" sz="1400">
                <a:ln>
                  <a:solidFill>
                    <a:srgbClr val="FFFFFF">
                      <a:alpha val="0"/>
                    </a:srgbClr>
                  </a:solidFill>
                </a:ln>
                <a:latin typeface="+mj-lt"/>
              </a:rPr>
              <a:t> and </a:t>
            </a:r>
            <a:r>
              <a:rPr lang="en-US" sz="1400">
                <a:ln>
                  <a:solidFill>
                    <a:srgbClr val="FFFFFF">
                      <a:alpha val="0"/>
                    </a:srgbClr>
                  </a:solidFill>
                </a:ln>
                <a:latin typeface="+mj-lt"/>
                <a:hlinkClick r:id="rId8"/>
              </a:rPr>
              <a:t>Web App</a:t>
            </a:r>
            <a:r>
              <a:rPr lang="en-US" sz="1400">
                <a:ln>
                  <a:solidFill>
                    <a:srgbClr val="FFFFFF">
                      <a:alpha val="0"/>
                    </a:srgbClr>
                  </a:solidFill>
                </a:ln>
                <a:latin typeface="+mj-lt"/>
              </a:rPr>
              <a:t> Modernization opportunity</a:t>
            </a:r>
          </a:p>
          <a:p>
            <a:pPr marL="274320" indent="-274320" defTabSz="932301">
              <a:spcBef>
                <a:spcPts val="600"/>
              </a:spcBef>
              <a:spcAft>
                <a:spcPts val="600"/>
              </a:spcAft>
              <a:buFont typeface="Arial" panose="020B0604020202020204" pitchFamily="34" charset="0"/>
              <a:buChar char="•"/>
            </a:pPr>
            <a:r>
              <a:rPr lang="en-US" sz="1400">
                <a:ln>
                  <a:solidFill>
                    <a:srgbClr val="FFFFFF">
                      <a:alpha val="0"/>
                    </a:srgbClr>
                  </a:solidFill>
                </a:ln>
                <a:latin typeface="+mj-lt"/>
              </a:rPr>
              <a:t>Build your Azure migration practice with the latest </a:t>
            </a:r>
            <a:r>
              <a:rPr lang="en-US" sz="1400">
                <a:ln>
                  <a:solidFill>
                    <a:srgbClr val="FFFFFF">
                      <a:alpha val="0"/>
                    </a:srgbClr>
                  </a:solidFill>
                </a:ln>
                <a:latin typeface="+mj-lt"/>
                <a:hlinkClick r:id="rId9"/>
              </a:rPr>
              <a:t>practice guidance </a:t>
            </a:r>
            <a:endParaRPr lang="en-US" sz="1400">
              <a:ln>
                <a:solidFill>
                  <a:srgbClr val="FFFFFF">
                    <a:alpha val="0"/>
                  </a:srgbClr>
                </a:solidFill>
              </a:ln>
              <a:latin typeface="+mj-lt"/>
            </a:endParaRPr>
          </a:p>
          <a:p>
            <a:pPr marL="274320" indent="-274320" defTabSz="932301">
              <a:spcBef>
                <a:spcPts val="600"/>
              </a:spcBef>
              <a:spcAft>
                <a:spcPts val="600"/>
              </a:spcAft>
              <a:buFont typeface="Arial" panose="020B0604020202020204" pitchFamily="34" charset="0"/>
              <a:buChar char="•"/>
            </a:pPr>
            <a:r>
              <a:rPr lang="en-US" sz="1400">
                <a:ln>
                  <a:solidFill>
                    <a:srgbClr val="FFFFFF">
                      <a:alpha val="0"/>
                    </a:srgbClr>
                  </a:solidFill>
                </a:ln>
                <a:solidFill>
                  <a:srgbClr val="3C3C41"/>
                </a:solidFill>
                <a:latin typeface="+mj-lt"/>
              </a:rPr>
              <a:t>Differentiate your practice by earning </a:t>
            </a:r>
            <a:r>
              <a:rPr lang="en-US" sz="1400">
                <a:ln>
                  <a:solidFill>
                    <a:srgbClr val="FFFFFF">
                      <a:alpha val="0"/>
                    </a:srgbClr>
                  </a:solidFill>
                </a:ln>
                <a:solidFill>
                  <a:srgbClr val="3C3C41"/>
                </a:solidFill>
                <a:latin typeface="+mj-lt"/>
                <a:hlinkClick r:id="rId10"/>
              </a:rPr>
              <a:t>Azure advanced specialization </a:t>
            </a:r>
            <a:endParaRPr lang="en-US" sz="1400">
              <a:ln>
                <a:solidFill>
                  <a:srgbClr val="FFFFFF">
                    <a:alpha val="0"/>
                  </a:srgbClr>
                </a:solidFill>
              </a:ln>
              <a:solidFill>
                <a:srgbClr val="3C3C41"/>
              </a:solidFill>
              <a:latin typeface="+mj-lt"/>
            </a:endParaRPr>
          </a:p>
          <a:p>
            <a:pPr marL="274320" indent="-274320" defTabSz="932301">
              <a:spcBef>
                <a:spcPts val="600"/>
              </a:spcBef>
              <a:spcAft>
                <a:spcPts val="600"/>
              </a:spcAft>
              <a:buFont typeface="Arial" panose="020B0604020202020204" pitchFamily="34" charset="0"/>
              <a:buChar char="•"/>
            </a:pPr>
            <a:r>
              <a:rPr lang="en-US" sz="1400">
                <a:ln>
                  <a:solidFill>
                    <a:srgbClr val="FFFFFF">
                      <a:alpha val="0"/>
                    </a:srgbClr>
                  </a:solidFill>
                </a:ln>
                <a:solidFill>
                  <a:srgbClr val="3C3C41"/>
                </a:solidFill>
                <a:latin typeface="+mj-lt"/>
              </a:rPr>
              <a:t>Unlock the benefits of being an Indirect Reseller of Azure with </a:t>
            </a:r>
            <a:r>
              <a:rPr lang="en-US" sz="1400">
                <a:ln>
                  <a:solidFill>
                    <a:srgbClr val="FFFFFF">
                      <a:alpha val="0"/>
                    </a:srgbClr>
                  </a:solidFill>
                </a:ln>
                <a:solidFill>
                  <a:srgbClr val="3C3C41"/>
                </a:solidFill>
                <a:latin typeface="+mj-lt"/>
                <a:hlinkClick r:id="rId11"/>
              </a:rPr>
              <a:t>CSP</a:t>
            </a:r>
          </a:p>
        </p:txBody>
      </p:sp>
      <p:sp>
        <p:nvSpPr>
          <p:cNvPr id="43" name="Rectangle 42">
            <a:extLst>
              <a:ext uri="{FF2B5EF4-FFF2-40B4-BE49-F238E27FC236}">
                <a16:creationId xmlns:a16="http://schemas.microsoft.com/office/drawing/2014/main" id="{E79A6FC1-FB4C-48EC-A27F-5B19A9BC47E4}"/>
              </a:ext>
            </a:extLst>
          </p:cNvPr>
          <p:cNvSpPr/>
          <p:nvPr/>
        </p:nvSpPr>
        <p:spPr>
          <a:xfrm>
            <a:off x="6612648" y="3314442"/>
            <a:ext cx="5120640" cy="3385542"/>
          </a:xfrm>
          <a:prstGeom prst="rect">
            <a:avLst/>
          </a:prstGeom>
        </p:spPr>
        <p:txBody>
          <a:bodyPr wrap="square">
            <a:spAutoFit/>
          </a:bodyPr>
          <a:lstStyle/>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latin typeface="+mj-lt"/>
              </a:rPr>
              <a:t>Get all the </a:t>
            </a:r>
            <a:r>
              <a:rPr lang="en-US" sz="1400" dirty="0">
                <a:ln>
                  <a:solidFill>
                    <a:srgbClr val="FFFFFF">
                      <a:alpha val="0"/>
                    </a:srgbClr>
                  </a:solidFill>
                </a:ln>
                <a:latin typeface="+mj-lt"/>
                <a:hlinkClick r:id="rId12"/>
              </a:rPr>
              <a:t>tools and resources </a:t>
            </a:r>
            <a:r>
              <a:rPr lang="en-US" sz="1400" dirty="0">
                <a:ln>
                  <a:solidFill>
                    <a:srgbClr val="FFFFFF">
                      <a:alpha val="0"/>
                    </a:srgbClr>
                  </a:solidFill>
                </a:ln>
                <a:latin typeface="+mj-lt"/>
              </a:rPr>
              <a:t>you need to migrate apps, data, and infrastructure with confidence</a:t>
            </a:r>
          </a:p>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latin typeface="+mj-lt"/>
              </a:rPr>
              <a:t>Leverage great marketing content to support you with </a:t>
            </a:r>
            <a:r>
              <a:rPr lang="en-US" sz="1400" dirty="0">
                <a:latin typeface="+mj-lt"/>
                <a:hlinkClick r:id="rId13"/>
              </a:rPr>
              <a:t>Digital Marketing Content OnDemand</a:t>
            </a:r>
            <a:endParaRPr lang="en-US" sz="1400" dirty="0">
              <a:latin typeface="+mj-lt"/>
            </a:endParaRPr>
          </a:p>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solidFill>
                  <a:srgbClr val="3C3C41"/>
                </a:solidFill>
                <a:latin typeface="+mj-lt"/>
              </a:rPr>
              <a:t>Sign up to the </a:t>
            </a:r>
            <a:r>
              <a:rPr lang="en-US" sz="1400" dirty="0">
                <a:ln>
                  <a:solidFill>
                    <a:srgbClr val="FFFFFF">
                      <a:alpha val="0"/>
                    </a:srgbClr>
                  </a:solidFill>
                </a:ln>
                <a:solidFill>
                  <a:srgbClr val="3C3C41"/>
                </a:solidFill>
                <a:latin typeface="+mj-lt"/>
                <a:hlinkClick r:id="rId14"/>
              </a:rPr>
              <a:t>Cloud Enablement Desk</a:t>
            </a:r>
            <a:r>
              <a:rPr lang="en-US" sz="1400" dirty="0">
                <a:ln>
                  <a:solidFill>
                    <a:srgbClr val="FFFFFF">
                      <a:alpha val="0"/>
                    </a:srgbClr>
                  </a:solidFill>
                </a:ln>
                <a:solidFill>
                  <a:srgbClr val="3C3C41"/>
                </a:solidFill>
                <a:latin typeface="+mj-lt"/>
              </a:rPr>
              <a:t> to accelerate your business growth </a:t>
            </a:r>
          </a:p>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latin typeface="+mj-lt"/>
              </a:rPr>
              <a:t>Deliver differentiated managed services with </a:t>
            </a:r>
            <a:r>
              <a:rPr lang="en-US" sz="1400" dirty="0">
                <a:ln>
                  <a:solidFill>
                    <a:srgbClr val="FFFFFF">
                      <a:alpha val="0"/>
                    </a:srgbClr>
                  </a:solidFill>
                </a:ln>
                <a:latin typeface="+mj-lt"/>
                <a:hlinkClick r:id="rId15"/>
              </a:rPr>
              <a:t>Azure Lighthouse</a:t>
            </a:r>
            <a:endParaRPr lang="en-US" sz="1400" dirty="0">
              <a:ln>
                <a:solidFill>
                  <a:srgbClr val="FFFFFF">
                    <a:alpha val="0"/>
                  </a:srgbClr>
                </a:solidFill>
              </a:ln>
              <a:latin typeface="+mj-lt"/>
            </a:endParaRPr>
          </a:p>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latin typeface="+mj-lt"/>
              </a:rPr>
              <a:t>Access the </a:t>
            </a:r>
            <a:r>
              <a:rPr lang="en-US" sz="1400" dirty="0">
                <a:ln>
                  <a:solidFill>
                    <a:srgbClr val="FFFFFF">
                      <a:alpha val="0"/>
                    </a:srgbClr>
                  </a:solidFill>
                </a:ln>
                <a:latin typeface="+mj-lt"/>
                <a:hlinkClick r:id="rId16"/>
              </a:rPr>
              <a:t>Azure Migration Program </a:t>
            </a:r>
            <a:r>
              <a:rPr lang="en-US" sz="1400" dirty="0">
                <a:ln>
                  <a:solidFill>
                    <a:srgbClr val="FFFFFF">
                      <a:alpha val="0"/>
                    </a:srgbClr>
                  </a:solidFill>
                </a:ln>
                <a:latin typeface="+mj-lt"/>
              </a:rPr>
              <a:t>for Partners</a:t>
            </a:r>
          </a:p>
          <a:p>
            <a:pPr marL="274320" indent="-274320" defTabSz="932301">
              <a:spcBef>
                <a:spcPts val="600"/>
              </a:spcBef>
              <a:spcAft>
                <a:spcPts val="600"/>
              </a:spcAft>
              <a:buFont typeface="Arial" panose="020B0604020202020204" pitchFamily="34" charset="0"/>
              <a:buChar char="•"/>
            </a:pPr>
            <a:r>
              <a:rPr lang="en-US" sz="1400" dirty="0">
                <a:ln>
                  <a:solidFill>
                    <a:srgbClr val="FFFFFF">
                      <a:alpha val="0"/>
                    </a:srgbClr>
                  </a:solidFill>
                </a:ln>
                <a:latin typeface="+mj-lt"/>
              </a:rPr>
              <a:t>Get the </a:t>
            </a:r>
            <a:r>
              <a:rPr lang="en-US" sz="1400" dirty="0">
                <a:ln>
                  <a:solidFill>
                    <a:srgbClr val="FFFFFF">
                      <a:alpha val="0"/>
                    </a:srgbClr>
                  </a:solidFill>
                </a:ln>
                <a:latin typeface="+mj-lt"/>
                <a:hlinkClick r:id="rId17"/>
              </a:rPr>
              <a:t>resources</a:t>
            </a:r>
            <a:r>
              <a:rPr lang="en-US" sz="1400" dirty="0">
                <a:ln>
                  <a:solidFill>
                    <a:srgbClr val="FFFFFF">
                      <a:alpha val="0"/>
                    </a:srgbClr>
                  </a:solidFill>
                </a:ln>
                <a:latin typeface="+mj-lt"/>
                <a:hlinkClick r:id="rId17">
                  <a:extLst>
                    <a:ext uri="{A12FA001-AC4F-418D-AE19-62706E023703}">
                      <ahyp:hlinkClr xmlns:ahyp="http://schemas.microsoft.com/office/drawing/2018/hyperlinkcolor" val="tx"/>
                    </a:ext>
                  </a:extLst>
                </a:hlinkClick>
              </a:rPr>
              <a:t> </a:t>
            </a:r>
            <a:r>
              <a:rPr lang="en-US" sz="1400" dirty="0">
                <a:ln>
                  <a:solidFill>
                    <a:srgbClr val="FFFFFF">
                      <a:alpha val="0"/>
                    </a:srgbClr>
                  </a:solidFill>
                </a:ln>
                <a:latin typeface="+mj-lt"/>
              </a:rPr>
              <a:t>to accelerate your business</a:t>
            </a:r>
          </a:p>
          <a:p>
            <a:pPr marL="274320" indent="-274320" defTabSz="932301">
              <a:spcBef>
                <a:spcPts val="600"/>
              </a:spcBef>
              <a:spcAft>
                <a:spcPts val="600"/>
              </a:spcAft>
              <a:buFont typeface="Arial" panose="020B0604020202020204" pitchFamily="34" charset="0"/>
              <a:buChar char="•"/>
            </a:pPr>
            <a:endParaRPr lang="en-US" sz="1400" dirty="0">
              <a:ln>
                <a:solidFill>
                  <a:srgbClr val="FFFFFF">
                    <a:alpha val="0"/>
                  </a:srgbClr>
                </a:solidFill>
              </a:ln>
              <a:latin typeface="+mj-lt"/>
            </a:endParaRPr>
          </a:p>
        </p:txBody>
      </p:sp>
      <p:sp>
        <p:nvSpPr>
          <p:cNvPr id="45" name="Rectangle 44">
            <a:extLst>
              <a:ext uri="{FF2B5EF4-FFF2-40B4-BE49-F238E27FC236}">
                <a16:creationId xmlns:a16="http://schemas.microsoft.com/office/drawing/2014/main" id="{89B1FF3F-0F3D-4C4D-A034-64F17A5DCDAA}"/>
              </a:ext>
            </a:extLst>
          </p:cNvPr>
          <p:cNvSpPr/>
          <p:nvPr/>
        </p:nvSpPr>
        <p:spPr>
          <a:xfrm>
            <a:off x="1529812" y="2357478"/>
            <a:ext cx="2973005" cy="646331"/>
          </a:xfrm>
          <a:prstGeom prst="rect">
            <a:avLst/>
          </a:prstGeom>
        </p:spPr>
        <p:txBody>
          <a:bodyPr wrap="square">
            <a:spAutoFit/>
          </a:bodyPr>
          <a:lstStyle/>
          <a:p>
            <a:pPr lvl="0" algn="ctr"/>
            <a:r>
              <a:rPr lang="en-US">
                <a:latin typeface="+mj-lt"/>
              </a:rPr>
              <a:t>Build cloud practices and IP on Microsoft Azure</a:t>
            </a:r>
          </a:p>
        </p:txBody>
      </p:sp>
      <p:sp>
        <p:nvSpPr>
          <p:cNvPr id="46" name="Rectangle 45">
            <a:extLst>
              <a:ext uri="{FF2B5EF4-FFF2-40B4-BE49-F238E27FC236}">
                <a16:creationId xmlns:a16="http://schemas.microsoft.com/office/drawing/2014/main" id="{C1D9BC4F-4E25-4B9D-8227-75809A379B5D}"/>
              </a:ext>
            </a:extLst>
          </p:cNvPr>
          <p:cNvSpPr/>
          <p:nvPr/>
        </p:nvSpPr>
        <p:spPr>
          <a:xfrm>
            <a:off x="7551095" y="2337350"/>
            <a:ext cx="3243745" cy="646331"/>
          </a:xfrm>
          <a:prstGeom prst="rect">
            <a:avLst/>
          </a:prstGeom>
        </p:spPr>
        <p:txBody>
          <a:bodyPr wrap="square">
            <a:spAutoFit/>
          </a:bodyPr>
          <a:lstStyle/>
          <a:p>
            <a:pPr algn="ctr"/>
            <a:r>
              <a:rPr lang="en-US">
                <a:latin typeface="+mj-lt"/>
              </a:rPr>
              <a:t>Capitalize on growing SMB cloud Migration momentum</a:t>
            </a:r>
          </a:p>
        </p:txBody>
      </p:sp>
      <p:sp>
        <p:nvSpPr>
          <p:cNvPr id="2" name="TextBox 1">
            <a:extLst>
              <a:ext uri="{FF2B5EF4-FFF2-40B4-BE49-F238E27FC236}">
                <a16:creationId xmlns:a16="http://schemas.microsoft.com/office/drawing/2014/main" id="{DF8233D1-E2FD-465F-AC6F-6FC353C065B9}"/>
              </a:ext>
            </a:extLst>
          </p:cNvPr>
          <p:cNvSpPr txBox="1"/>
          <p:nvPr/>
        </p:nvSpPr>
        <p:spPr>
          <a:xfrm>
            <a:off x="554585" y="1147897"/>
            <a:ext cx="4808595" cy="544765"/>
          </a:xfrm>
          <a:prstGeom prst="rect">
            <a:avLst/>
          </a:prstGeom>
          <a:noFill/>
        </p:spPr>
        <p:txBody>
          <a:bodyPr wrap="square" lIns="182880" tIns="146304" rIns="182880" bIns="146304" rtlCol="0">
            <a:spAutoFit/>
          </a:bodyPr>
          <a:lstStyle/>
          <a:p>
            <a:pPr>
              <a:lnSpc>
                <a:spcPct val="90000"/>
              </a:lnSpc>
              <a:spcAft>
                <a:spcPts val="600"/>
              </a:spcAft>
            </a:pPr>
            <a:r>
              <a:rPr lang="en-US">
                <a:solidFill>
                  <a:schemeClr val="bg1"/>
                </a:solidFill>
                <a:latin typeface="+mj-lt"/>
              </a:rPr>
              <a:t>Learn more at http://azure.com/partners</a:t>
            </a:r>
          </a:p>
        </p:txBody>
      </p:sp>
    </p:spTree>
    <p:extLst>
      <p:ext uri="{BB962C8B-B14F-4D97-AF65-F5344CB8AC3E}">
        <p14:creationId xmlns:p14="http://schemas.microsoft.com/office/powerpoint/2010/main" val="33184148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071210-7FB1-47E0-B583-35AE474FC8D5}"/>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pic>
        <p:nvPicPr>
          <p:cNvPr id="9" name="Picture 8" descr="A screenshot of a computer screen&#10;&#10;Description automatically generated">
            <a:extLst>
              <a:ext uri="{FF2B5EF4-FFF2-40B4-BE49-F238E27FC236}">
                <a16:creationId xmlns:a16="http://schemas.microsoft.com/office/drawing/2014/main" id="{B5B3F903-8085-4AAD-A1E8-0FB14C77A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013" y="2233070"/>
            <a:ext cx="8533974" cy="6322787"/>
          </a:xfrm>
          <a:prstGeom prst="rect">
            <a:avLst/>
          </a:prstGeom>
        </p:spPr>
      </p:pic>
      <p:sp>
        <p:nvSpPr>
          <p:cNvPr id="10" name="Title 1">
            <a:extLst>
              <a:ext uri="{FF2B5EF4-FFF2-40B4-BE49-F238E27FC236}">
                <a16:creationId xmlns:a16="http://schemas.microsoft.com/office/drawing/2014/main" id="{9993C6E9-85E0-477D-9883-328D13FDA8B6}"/>
              </a:ext>
            </a:extLst>
          </p:cNvPr>
          <p:cNvSpPr txBox="1">
            <a:spLocks/>
          </p:cNvSpPr>
          <p:nvPr/>
        </p:nvSpPr>
        <p:spPr>
          <a:xfrm>
            <a:off x="538613" y="1555962"/>
            <a:ext cx="11018520" cy="677108"/>
          </a:xfrm>
          <a:prstGeom prst="rect">
            <a:avLst/>
          </a:prstGeom>
        </p:spPr>
        <p:txBody>
          <a:bodyPr vert="horz" wrap="square" lIns="0" tIns="45720" rIns="0" bIns="45720" rtlCol="0" anchor="t">
            <a:spAutoFit/>
          </a:bodyPr>
          <a:lstStyle>
            <a:lvl1pPr algn="l" defTabSz="1068736" rtl="0" eaLnBrk="1" latinLnBrk="0" hangingPunct="1">
              <a:lnSpc>
                <a:spcPct val="100000"/>
              </a:lnSpc>
              <a:spcBef>
                <a:spcPct val="0"/>
              </a:spcBef>
              <a:buNone/>
              <a:defRPr lang="en-US" sz="3600" b="0" kern="1200" cap="none" spc="-5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797968">
              <a:defRPr/>
            </a:pPr>
            <a:r>
              <a:rPr sz="2000" spc="0">
                <a:solidFill>
                  <a:schemeClr val="tx1"/>
                </a:solidFill>
                <a:latin typeface="Segoe UI"/>
              </a:rPr>
              <a:t>Your destination for the latest content, news and guidance</a:t>
            </a:r>
          </a:p>
          <a:p>
            <a:pPr algn="ctr" defTabSz="797968">
              <a:lnSpc>
                <a:spcPct val="90000"/>
              </a:lnSpc>
              <a:defRPr/>
            </a:pPr>
            <a:r>
              <a:rPr sz="2000" spc="0">
                <a:solidFill>
                  <a:schemeClr val="tx2"/>
                </a:solidFill>
                <a:latin typeface="Segoe UI"/>
              </a:rPr>
              <a:t>http://azure.com/partners</a:t>
            </a:r>
            <a:endParaRPr sz="2000" spc="0">
              <a:ln>
                <a:noFill/>
              </a:ln>
              <a:solidFill>
                <a:schemeClr val="tx2"/>
              </a:solidFill>
              <a:latin typeface="Segoe UI"/>
            </a:endParaRPr>
          </a:p>
        </p:txBody>
      </p:sp>
      <p:grpSp>
        <p:nvGrpSpPr>
          <p:cNvPr id="11" name="Group 10">
            <a:extLst>
              <a:ext uri="{FF2B5EF4-FFF2-40B4-BE49-F238E27FC236}">
                <a16:creationId xmlns:a16="http://schemas.microsoft.com/office/drawing/2014/main" id="{95E5B41F-9F92-4B26-941C-DE0164B31A07}"/>
              </a:ext>
            </a:extLst>
          </p:cNvPr>
          <p:cNvGrpSpPr/>
          <p:nvPr/>
        </p:nvGrpSpPr>
        <p:grpSpPr>
          <a:xfrm>
            <a:off x="3675522" y="829421"/>
            <a:ext cx="4840956" cy="646331"/>
            <a:chOff x="3656472" y="829421"/>
            <a:chExt cx="4840956" cy="646331"/>
          </a:xfrm>
        </p:grpSpPr>
        <p:sp>
          <p:nvSpPr>
            <p:cNvPr id="12" name="Title 1">
              <a:extLst>
                <a:ext uri="{FF2B5EF4-FFF2-40B4-BE49-F238E27FC236}">
                  <a16:creationId xmlns:a16="http://schemas.microsoft.com/office/drawing/2014/main" id="{AFB415B6-4B30-40DA-AE5C-36CFD02B7E2E}"/>
                </a:ext>
              </a:extLst>
            </p:cNvPr>
            <p:cNvSpPr txBox="1">
              <a:spLocks/>
            </p:cNvSpPr>
            <p:nvPr/>
          </p:nvSpPr>
          <p:spPr>
            <a:xfrm>
              <a:off x="4612838" y="829421"/>
              <a:ext cx="3884590" cy="646331"/>
            </a:xfrm>
            <a:prstGeom prst="rect">
              <a:avLst/>
            </a:prstGeom>
          </p:spPr>
          <p:txBody>
            <a:bodyPr vert="horz" wrap="none" lIns="0" tIns="45720" rIns="0" bIns="45720" rtlCol="0" anchor="t">
              <a:spAutoFit/>
            </a:bodyPr>
            <a:lstStyle>
              <a:lvl1pPr algn="l" defTabSz="1068736" rtl="0" eaLnBrk="1" latinLnBrk="0" hangingPunct="1">
                <a:lnSpc>
                  <a:spcPct val="100000"/>
                </a:lnSpc>
                <a:spcBef>
                  <a:spcPct val="0"/>
                </a:spcBef>
                <a:buNone/>
                <a:defRPr lang="en-US" sz="3600" b="0" kern="1200" cap="none" spc="-5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797968"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7" normalizeH="0" baseline="0" noProof="0">
                  <a:ln w="3175">
                    <a:noFill/>
                  </a:ln>
                  <a:solidFill>
                    <a:schemeClr val="tx1"/>
                  </a:solidFill>
                  <a:effectLst/>
                  <a:uLnTx/>
                  <a:uFillTx/>
                  <a:latin typeface="Segoe UI Semibold"/>
                  <a:ea typeface="+mn-ea"/>
                  <a:cs typeface="Segoe UI" pitchFamily="34" charset="0"/>
                </a:rPr>
                <a:t>Azure partner zone</a:t>
              </a:r>
            </a:p>
          </p:txBody>
        </p:sp>
        <p:sp>
          <p:nvSpPr>
            <p:cNvPr id="13" name="Rectangle 12">
              <a:extLst>
                <a:ext uri="{FF2B5EF4-FFF2-40B4-BE49-F238E27FC236}">
                  <a16:creationId xmlns:a16="http://schemas.microsoft.com/office/drawing/2014/main" id="{CB9C8580-7388-4940-9294-9A00C0D7EEF8}"/>
                </a:ext>
              </a:extLst>
            </p:cNvPr>
            <p:cNvSpPr/>
            <p:nvPr/>
          </p:nvSpPr>
          <p:spPr bwMode="auto">
            <a:xfrm>
              <a:off x="3656472" y="960562"/>
              <a:ext cx="771335" cy="384048"/>
            </a:xfrm>
            <a:prstGeom prst="rect">
              <a:avLst/>
            </a:prstGeom>
            <a:gradFill flip="none" rotWithShape="1">
              <a:gsLst>
                <a:gs pos="47000">
                  <a:srgbClr val="73EB8D"/>
                </a:gs>
                <a:gs pos="0">
                  <a:srgbClr val="50E6FF"/>
                </a:gs>
                <a:gs pos="100000">
                  <a:srgbClr val="9BF00B"/>
                </a:gs>
              </a:gsLst>
              <a:lin ang="2700000" scaled="1"/>
              <a:tileRect/>
            </a:gradFill>
            <a:ln w="9525" cap="flat" cmpd="sng" algn="ctr">
              <a:noFill/>
              <a:prstDash val="solid"/>
              <a:headEnd type="none" w="med" len="med"/>
              <a:tailEnd type="none" w="med" len="med"/>
            </a:ln>
            <a:effectLst/>
          </p:spPr>
          <p:txBody>
            <a:bodyPr rot="0" spcFirstLastPara="0" vert="horz" wrap="square" lIns="91440" tIns="0" rIns="9144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effectLst/>
                  <a:uLnTx/>
                  <a:uFillTx/>
                  <a:latin typeface="Segoe UI Semibold"/>
                  <a:ea typeface="+mn-ea"/>
                  <a:cs typeface="Segoe UI" pitchFamily="34" charset="0"/>
                </a:rPr>
                <a:t>New</a:t>
              </a:r>
            </a:p>
          </p:txBody>
        </p:sp>
      </p:grpSp>
      <p:pic>
        <p:nvPicPr>
          <p:cNvPr id="15" name="Picture 14">
            <a:extLst>
              <a:ext uri="{FF2B5EF4-FFF2-40B4-BE49-F238E27FC236}">
                <a16:creationId xmlns:a16="http://schemas.microsoft.com/office/drawing/2014/main" id="{762DFEC0-BF1A-4BC6-AD13-449D9FA3E491}"/>
              </a:ext>
            </a:extLst>
          </p:cNvPr>
          <p:cNvPicPr>
            <a:picLocks noChangeAspect="1"/>
          </p:cNvPicPr>
          <p:nvPr/>
        </p:nvPicPr>
        <p:blipFill rotWithShape="1">
          <a:blip r:embed="rId4"/>
          <a:srcRect l="130" t="-14" r="287" b="-499"/>
          <a:stretch/>
        </p:blipFill>
        <p:spPr>
          <a:xfrm>
            <a:off x="2392326" y="2874672"/>
            <a:ext cx="7421525" cy="4685944"/>
          </a:xfrm>
          <a:prstGeom prst="rect">
            <a:avLst/>
          </a:prstGeom>
          <a:solidFill>
            <a:schemeClr val="bg1"/>
          </a:solidFill>
        </p:spPr>
      </p:pic>
    </p:spTree>
    <p:extLst>
      <p:ext uri="{BB962C8B-B14F-4D97-AF65-F5344CB8AC3E}">
        <p14:creationId xmlns:p14="http://schemas.microsoft.com/office/powerpoint/2010/main" val="29070760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F776-9F31-4C84-B8F5-5FDFFF4FEB2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3103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8CC9410-7AD8-4B83-9C36-D4724028F087}"/>
              </a:ext>
            </a:extLst>
          </p:cNvPr>
          <p:cNvSpPr/>
          <p:nvPr/>
        </p:nvSpPr>
        <p:spPr bwMode="auto">
          <a:xfrm>
            <a:off x="0" y="0"/>
            <a:ext cx="4468778" cy="6858000"/>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Footer Placeholder 2">
            <a:extLst>
              <a:ext uri="{FF2B5EF4-FFF2-40B4-BE49-F238E27FC236}">
                <a16:creationId xmlns:a16="http://schemas.microsoft.com/office/drawing/2014/main" id="{F491406D-F954-499E-B537-20FB12E4665F}"/>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29" name="Rectangle 28">
            <a:extLst>
              <a:ext uri="{FF2B5EF4-FFF2-40B4-BE49-F238E27FC236}">
                <a16:creationId xmlns:a16="http://schemas.microsoft.com/office/drawing/2014/main" id="{C4664560-01E5-445C-87E3-7CB4AD2C2793}"/>
              </a:ext>
            </a:extLst>
          </p:cNvPr>
          <p:cNvSpPr/>
          <p:nvPr/>
        </p:nvSpPr>
        <p:spPr>
          <a:xfrm>
            <a:off x="565768" y="2367171"/>
            <a:ext cx="3337241" cy="2123658"/>
          </a:xfrm>
          <a:prstGeom prst="rect">
            <a:avLst/>
          </a:prstGeom>
        </p:spPr>
        <p:txBody>
          <a:bodyPr wrap="square">
            <a:spAutoFit/>
          </a:bodyPr>
          <a:lstStyle/>
          <a:p>
            <a:pPr defTabSz="914367">
              <a:defRPr/>
            </a:pPr>
            <a:r>
              <a:rPr lang="en-US" sz="4400" spc="-50">
                <a:ln w="3175">
                  <a:noFill/>
                </a:ln>
                <a:solidFill>
                  <a:srgbClr val="FFFFFF"/>
                </a:solidFill>
                <a:latin typeface="Segoe UI Semibold" panose="020B0702040204020203" pitchFamily="34" charset="0"/>
                <a:cs typeface="Segoe UI Semibold" panose="020B0702040204020203" pitchFamily="34" charset="0"/>
              </a:rPr>
              <a:t>Azure SMB Partner Opportunity</a:t>
            </a:r>
          </a:p>
        </p:txBody>
      </p:sp>
      <p:grpSp>
        <p:nvGrpSpPr>
          <p:cNvPr id="4" name="Group 3">
            <a:extLst>
              <a:ext uri="{FF2B5EF4-FFF2-40B4-BE49-F238E27FC236}">
                <a16:creationId xmlns:a16="http://schemas.microsoft.com/office/drawing/2014/main" id="{613CC236-EF9F-4F68-8AC7-EE6A53A9453F}"/>
              </a:ext>
            </a:extLst>
          </p:cNvPr>
          <p:cNvGrpSpPr/>
          <p:nvPr/>
        </p:nvGrpSpPr>
        <p:grpSpPr>
          <a:xfrm>
            <a:off x="5543703" y="1718888"/>
            <a:ext cx="5329921" cy="3420224"/>
            <a:chOff x="5539016" y="1422060"/>
            <a:chExt cx="5329921" cy="3420224"/>
          </a:xfrm>
        </p:grpSpPr>
        <p:sp>
          <p:nvSpPr>
            <p:cNvPr id="30" name="TextBox 29">
              <a:extLst>
                <a:ext uri="{FF2B5EF4-FFF2-40B4-BE49-F238E27FC236}">
                  <a16:creationId xmlns:a16="http://schemas.microsoft.com/office/drawing/2014/main" id="{A2519523-820C-4086-8151-D949CCD8F283}"/>
                </a:ext>
              </a:extLst>
            </p:cNvPr>
            <p:cNvSpPr txBox="1"/>
            <p:nvPr/>
          </p:nvSpPr>
          <p:spPr>
            <a:xfrm>
              <a:off x="6400159" y="1422060"/>
              <a:ext cx="4135427"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600" spc="-49">
                  <a:ln w="3175">
                    <a:noFill/>
                  </a:ln>
                  <a:latin typeface="Segoe UI Semibold"/>
                  <a:cs typeface="Segoe UI"/>
                </a:rPr>
                <a:t>Partner</a:t>
              </a:r>
              <a:r>
                <a:rPr kumimoji="0" lang="en-US" sz="3600" b="0" i="0" u="none" strike="noStrike" kern="1200" cap="none" spc="-49" normalizeH="0" baseline="0" noProof="0">
                  <a:ln w="3175">
                    <a:noFill/>
                  </a:ln>
                  <a:effectLst/>
                  <a:uLnTx/>
                  <a:uFillTx/>
                  <a:latin typeface="Segoe UI Semibold"/>
                  <a:cs typeface="Segoe UI"/>
                </a:rPr>
                <a:t> Opportunity</a:t>
              </a:r>
              <a:endParaRPr kumimoji="0" lang="en-IN" sz="3600" b="0" i="0" u="none" strike="noStrike" kern="1200" cap="none" spc="0" normalizeH="0" baseline="0" noProof="0">
                <a:ln>
                  <a:noFill/>
                </a:ln>
                <a:effectLst/>
                <a:uLnTx/>
                <a:uFillTx/>
                <a:latin typeface="Segoe UI Semibold"/>
                <a:ea typeface="Segoe UI" pitchFamily="34" charset="0"/>
                <a:cs typeface="Segoe UI"/>
              </a:endParaRPr>
            </a:p>
          </p:txBody>
        </p:sp>
        <p:sp>
          <p:nvSpPr>
            <p:cNvPr id="33" name="TextBox 32">
              <a:extLst>
                <a:ext uri="{FF2B5EF4-FFF2-40B4-BE49-F238E27FC236}">
                  <a16:creationId xmlns:a16="http://schemas.microsoft.com/office/drawing/2014/main" id="{6DA6717E-6A84-4974-8221-A4B3EE1149C9}"/>
                </a:ext>
              </a:extLst>
            </p:cNvPr>
            <p:cNvSpPr txBox="1"/>
            <p:nvPr/>
          </p:nvSpPr>
          <p:spPr>
            <a:xfrm>
              <a:off x="6400159" y="2852494"/>
              <a:ext cx="4468778"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Why Migrate to Azure</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4" name="TextBox 33">
              <a:extLst>
                <a:ext uri="{FF2B5EF4-FFF2-40B4-BE49-F238E27FC236}">
                  <a16:creationId xmlns:a16="http://schemas.microsoft.com/office/drawing/2014/main" id="{146D0791-B8BA-4EE0-A902-A3A1C291686B}"/>
                </a:ext>
              </a:extLst>
            </p:cNvPr>
            <p:cNvSpPr txBox="1"/>
            <p:nvPr/>
          </p:nvSpPr>
          <p:spPr>
            <a:xfrm>
              <a:off x="6400159" y="4288286"/>
              <a:ext cx="2146613"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Next steps</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7" name="Freeform 50">
              <a:extLst>
                <a:ext uri="{FF2B5EF4-FFF2-40B4-BE49-F238E27FC236}">
                  <a16:creationId xmlns:a16="http://schemas.microsoft.com/office/drawing/2014/main" id="{5582DC33-5BB2-4636-8524-3F4D4C4A25C5}"/>
                </a:ext>
              </a:extLst>
            </p:cNvPr>
            <p:cNvSpPr>
              <a:spLocks noEditPoints="1"/>
            </p:cNvSpPr>
            <p:nvPr/>
          </p:nvSpPr>
          <p:spPr bwMode="auto">
            <a:xfrm>
              <a:off x="5539016" y="1427418"/>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tx2"/>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0" name="Freeform 50">
              <a:extLst>
                <a:ext uri="{FF2B5EF4-FFF2-40B4-BE49-F238E27FC236}">
                  <a16:creationId xmlns:a16="http://schemas.microsoft.com/office/drawing/2014/main" id="{6259A637-E114-44B8-8E6C-9D6E17C9ADD0}"/>
                </a:ext>
              </a:extLst>
            </p:cNvPr>
            <p:cNvSpPr>
              <a:spLocks noEditPoints="1"/>
            </p:cNvSpPr>
            <p:nvPr/>
          </p:nvSpPr>
          <p:spPr bwMode="auto">
            <a:xfrm>
              <a:off x="5539016" y="2857852"/>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1" name="Freeform 50">
              <a:extLst>
                <a:ext uri="{FF2B5EF4-FFF2-40B4-BE49-F238E27FC236}">
                  <a16:creationId xmlns:a16="http://schemas.microsoft.com/office/drawing/2014/main" id="{683B10FA-B68F-4405-B043-24B6159B9641}"/>
                </a:ext>
              </a:extLst>
            </p:cNvPr>
            <p:cNvSpPr>
              <a:spLocks noEditPoints="1"/>
            </p:cNvSpPr>
            <p:nvPr/>
          </p:nvSpPr>
          <p:spPr bwMode="auto">
            <a:xfrm>
              <a:off x="5539016" y="4288286"/>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36432156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F9BB-5404-4A67-B56D-D8806975DA2F}"/>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209272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B93214-5826-43B0-84DC-F308CF25ABC3}"/>
              </a:ext>
            </a:extLst>
          </p:cNvPr>
          <p:cNvSpPr txBox="1"/>
          <p:nvPr/>
        </p:nvSpPr>
        <p:spPr>
          <a:xfrm>
            <a:off x="398679" y="1050067"/>
            <a:ext cx="5505275" cy="2863066"/>
          </a:xfrm>
          <a:prstGeom prst="rect">
            <a:avLst/>
          </a:prstGeom>
          <a:solidFill>
            <a:schemeClr val="accent2"/>
          </a:solidFill>
        </p:spPr>
        <p:txBody>
          <a:bodyPr wrap="square" lIns="1371600"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Variable Workloads</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Semilight"/>
                <a:ea typeface="+mn-ea"/>
                <a:cs typeface="+mn-cs"/>
              </a:rPr>
              <a:t>Application development, testing</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Semilight"/>
                <a:ea typeface="+mn-ea"/>
                <a:cs typeface="+mn-cs"/>
              </a:rPr>
              <a:t>e-Commerce</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Semilight"/>
                <a:ea typeface="+mn-ea"/>
                <a:cs typeface="+mn-cs"/>
              </a:rPr>
              <a:t>Analytics &amp; Data Science</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Semilight"/>
                <a:ea typeface="+mn-ea"/>
                <a:cs typeface="+mn-cs"/>
              </a:rPr>
              <a:t>Reporting</a:t>
            </a:r>
            <a:r>
              <a:rPr kumimoji="0" lang="en-US" sz="1800" b="0" i="0" u="none" strike="noStrike" kern="1200" cap="none" spc="0" normalizeH="0" baseline="0" noProof="0">
                <a:ln>
                  <a:noFill/>
                </a:ln>
                <a:solidFill>
                  <a:srgbClr val="FFFFFF"/>
                </a:solidFill>
                <a:effectLst/>
                <a:uLnTx/>
                <a:uFillTx/>
                <a:latin typeface="Segoe UI Semilight"/>
                <a:ea typeface="+mn-ea"/>
                <a:cs typeface="Segoe UI Semibold" panose="020B0702040204020203" pitchFamily="34" charset="0"/>
              </a:rPr>
              <a:t> </a:t>
            </a:r>
          </a:p>
        </p:txBody>
      </p:sp>
      <p:sp>
        <p:nvSpPr>
          <p:cNvPr id="3" name="TextBox 2">
            <a:extLst>
              <a:ext uri="{FF2B5EF4-FFF2-40B4-BE49-F238E27FC236}">
                <a16:creationId xmlns:a16="http://schemas.microsoft.com/office/drawing/2014/main" id="{6273C22D-466D-4392-8613-C97EF7AB5E43}"/>
              </a:ext>
            </a:extLst>
          </p:cNvPr>
          <p:cNvSpPr txBox="1"/>
          <p:nvPr/>
        </p:nvSpPr>
        <p:spPr>
          <a:xfrm>
            <a:off x="6171005" y="1050067"/>
            <a:ext cx="5505275" cy="2863066"/>
          </a:xfrm>
          <a:prstGeom prst="rect">
            <a:avLst/>
          </a:prstGeom>
          <a:solidFill>
            <a:schemeClr val="accent2"/>
          </a:solidFill>
        </p:spPr>
        <p:txBody>
          <a:bodyPr wrap="square" lIns="1371600"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Predictable Workloads</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Segoe UI Semilight"/>
                <a:ea typeface="+mn-ea"/>
                <a:cs typeface="+mn-cs"/>
              </a:rPr>
              <a:t>Line of Business Apps</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Segoe UI Semilight"/>
                <a:ea typeface="+mn-ea"/>
                <a:cs typeface="+mn-cs"/>
              </a:rPr>
              <a:t>CRM</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Segoe UI Semilight"/>
                <a:ea typeface="+mn-ea"/>
                <a:cs typeface="+mn-cs"/>
              </a:rPr>
              <a:t>Content Management</a:t>
            </a:r>
          </a:p>
          <a:p>
            <a:pPr marL="285750" marR="0" lvl="0" indent="-174625" algn="l" defTabSz="91422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Segoe UI Semilight"/>
                <a:ea typeface="+mn-ea"/>
                <a:cs typeface="+mn-cs"/>
              </a:rPr>
              <a:t>Procurement, Asset Management</a:t>
            </a:r>
          </a:p>
        </p:txBody>
      </p:sp>
      <p:sp>
        <p:nvSpPr>
          <p:cNvPr id="5" name="Rectangle 4">
            <a:extLst>
              <a:ext uri="{FF2B5EF4-FFF2-40B4-BE49-F238E27FC236}">
                <a16:creationId xmlns:a16="http://schemas.microsoft.com/office/drawing/2014/main" id="{C3229EE1-AC01-4E14-961F-0CEE28F90752}"/>
              </a:ext>
            </a:extLst>
          </p:cNvPr>
          <p:cNvSpPr/>
          <p:nvPr/>
        </p:nvSpPr>
        <p:spPr bwMode="auto">
          <a:xfrm>
            <a:off x="398673" y="2935917"/>
            <a:ext cx="5505275" cy="70484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800" b="0" i="1" u="none" strike="noStrike" kern="0" cap="none" spc="0" normalizeH="0" baseline="0" noProof="0">
                <a:ln>
                  <a:noFill/>
                </a:ln>
                <a:solidFill>
                  <a:srgbClr val="FFFFFF"/>
                </a:solidFill>
                <a:effectLst/>
                <a:uLnTx/>
                <a:uFillTx/>
                <a:latin typeface="Segoe UI Semilight"/>
                <a:ea typeface="+mn-ea"/>
                <a:cs typeface="Segoe UI Semilight" panose="020B0402040204020203" pitchFamily="34" charset="0"/>
              </a:rPr>
              <a:t>Customers desire efficiency,</a:t>
            </a:r>
            <a:br>
              <a:rPr kumimoji="0" lang="en-US" sz="1800" b="0" i="1" u="none" strike="noStrike" kern="0" cap="none" spc="0" normalizeH="0" baseline="0" noProof="0">
                <a:ln>
                  <a:noFill/>
                </a:ln>
                <a:solidFill>
                  <a:srgbClr val="FFFFFF"/>
                </a:solidFill>
                <a:effectLst/>
                <a:uLnTx/>
                <a:uFillTx/>
                <a:latin typeface="Segoe UI Semilight"/>
                <a:ea typeface="+mn-ea"/>
                <a:cs typeface="Segoe UI Semilight" panose="020B0402040204020203" pitchFamily="34" charset="0"/>
              </a:rPr>
            </a:br>
            <a:r>
              <a:rPr kumimoji="0" lang="en-US" sz="1800" b="0" i="1" u="none" strike="noStrike" kern="0" cap="none" spc="0" normalizeH="0" baseline="0" noProof="0">
                <a:ln>
                  <a:noFill/>
                </a:ln>
                <a:solidFill>
                  <a:srgbClr val="FFFFFF"/>
                </a:solidFill>
                <a:effectLst/>
                <a:uLnTx/>
                <a:uFillTx/>
                <a:latin typeface="Segoe UI Semilight"/>
                <a:ea typeface="+mn-ea"/>
                <a:cs typeface="Segoe UI Semilight" panose="020B0402040204020203" pitchFamily="34" charset="0"/>
              </a:rPr>
              <a:t>performance, scalability </a:t>
            </a:r>
          </a:p>
        </p:txBody>
      </p:sp>
      <p:sp>
        <p:nvSpPr>
          <p:cNvPr id="6" name="Rectangle 5">
            <a:extLst>
              <a:ext uri="{FF2B5EF4-FFF2-40B4-BE49-F238E27FC236}">
                <a16:creationId xmlns:a16="http://schemas.microsoft.com/office/drawing/2014/main" id="{335BE5CB-1E8C-44FF-B182-DD193D163B98}"/>
              </a:ext>
            </a:extLst>
          </p:cNvPr>
          <p:cNvSpPr/>
          <p:nvPr/>
        </p:nvSpPr>
        <p:spPr bwMode="auto">
          <a:xfrm>
            <a:off x="6170999" y="2935917"/>
            <a:ext cx="5505275" cy="70484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800" b="0" i="1" u="none" strike="noStrike" kern="0" cap="none" spc="0" normalizeH="0" baseline="0" noProof="0">
                <a:ln>
                  <a:noFill/>
                </a:ln>
                <a:solidFill>
                  <a:srgbClr val="FFFFFF"/>
                </a:solidFill>
                <a:effectLst/>
                <a:uLnTx/>
                <a:uFillTx/>
                <a:latin typeface="Segoe UI Semilight"/>
                <a:ea typeface="+mn-ea"/>
                <a:cs typeface="Segoe UI Semibold" panose="020B0702040204020203" pitchFamily="34" charset="0"/>
              </a:rPr>
              <a:t>Customers desire cost savings,</a:t>
            </a:r>
            <a:br>
              <a:rPr kumimoji="0" lang="en-US" sz="1800" b="0" i="1" u="none" strike="noStrike" kern="0" cap="none" spc="0" normalizeH="0" baseline="0" noProof="0">
                <a:ln>
                  <a:noFill/>
                </a:ln>
                <a:solidFill>
                  <a:srgbClr val="FFFFFF"/>
                </a:solidFill>
                <a:effectLst/>
                <a:uLnTx/>
                <a:uFillTx/>
                <a:latin typeface="Segoe UI Semilight"/>
                <a:ea typeface="+mn-ea"/>
                <a:cs typeface="Segoe UI Semibold" panose="020B0702040204020203" pitchFamily="34" charset="0"/>
              </a:rPr>
            </a:br>
            <a:r>
              <a:rPr kumimoji="0" lang="en-US" sz="1800" b="0" i="1" u="none" strike="noStrike" kern="0" cap="none" spc="0" normalizeH="0" baseline="0" noProof="0">
                <a:ln>
                  <a:noFill/>
                </a:ln>
                <a:solidFill>
                  <a:srgbClr val="FFFFFF"/>
                </a:solidFill>
                <a:effectLst/>
                <a:uLnTx/>
                <a:uFillTx/>
                <a:latin typeface="Segoe UI Semilight"/>
                <a:ea typeface="+mn-ea"/>
                <a:cs typeface="Segoe UI Semibold" panose="020B0702040204020203" pitchFamily="34" charset="0"/>
              </a:rPr>
              <a:t>prioritized capacity, flexibility</a:t>
            </a:r>
          </a:p>
        </p:txBody>
      </p:sp>
      <p:grpSp>
        <p:nvGrpSpPr>
          <p:cNvPr id="12" name="Group 11">
            <a:extLst>
              <a:ext uri="{FF2B5EF4-FFF2-40B4-BE49-F238E27FC236}">
                <a16:creationId xmlns:a16="http://schemas.microsoft.com/office/drawing/2014/main" id="{3D76237C-29B6-4C02-92B2-8AC36D0FE300}"/>
              </a:ext>
            </a:extLst>
          </p:cNvPr>
          <p:cNvGrpSpPr/>
          <p:nvPr/>
        </p:nvGrpSpPr>
        <p:grpSpPr>
          <a:xfrm>
            <a:off x="8502911" y="3597073"/>
            <a:ext cx="841463" cy="841463"/>
            <a:chOff x="2892337" y="4770206"/>
            <a:chExt cx="841463" cy="841463"/>
          </a:xfrm>
        </p:grpSpPr>
        <p:sp>
          <p:nvSpPr>
            <p:cNvPr id="13" name="Oval 12">
              <a:extLst>
                <a:ext uri="{FF2B5EF4-FFF2-40B4-BE49-F238E27FC236}">
                  <a16:creationId xmlns:a16="http://schemas.microsoft.com/office/drawing/2014/main" id="{661352DC-1F40-42AD-8647-B44BD5C7CB87}"/>
                </a:ext>
              </a:extLst>
            </p:cNvPr>
            <p:cNvSpPr/>
            <p:nvPr/>
          </p:nvSpPr>
          <p:spPr bwMode="auto">
            <a:xfrm>
              <a:off x="2892337" y="4770206"/>
              <a:ext cx="841463" cy="84146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PageRight_E761" title="Icon of a chevron bracket in a circle pointed right">
              <a:extLst>
                <a:ext uri="{FF2B5EF4-FFF2-40B4-BE49-F238E27FC236}">
                  <a16:creationId xmlns:a16="http://schemas.microsoft.com/office/drawing/2014/main" id="{2BADA742-0F43-4BCE-B7CE-3685F8196632}"/>
                </a:ext>
              </a:extLst>
            </p:cNvPr>
            <p:cNvSpPr>
              <a:spLocks noChangeAspect="1" noEditPoints="1"/>
            </p:cNvSpPr>
            <p:nvPr/>
          </p:nvSpPr>
          <p:spPr bwMode="auto">
            <a:xfrm rot="5400000">
              <a:off x="3075131" y="4952826"/>
              <a:ext cx="475874" cy="476222"/>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cxnSp>
        <p:nvCxnSpPr>
          <p:cNvPr id="15" name="Straight Connector 14">
            <a:extLst>
              <a:ext uri="{FF2B5EF4-FFF2-40B4-BE49-F238E27FC236}">
                <a16:creationId xmlns:a16="http://schemas.microsoft.com/office/drawing/2014/main" id="{ED2AF3A2-1347-4EC1-81D5-F69D66FB381F}"/>
              </a:ext>
            </a:extLst>
          </p:cNvPr>
          <p:cNvCxnSpPr>
            <a:cxnSpLocks/>
          </p:cNvCxnSpPr>
          <p:nvPr/>
        </p:nvCxnSpPr>
        <p:spPr>
          <a:xfrm>
            <a:off x="682436" y="2906092"/>
            <a:ext cx="4937760" cy="0"/>
          </a:xfrm>
          <a:prstGeom prst="line">
            <a:avLst/>
          </a:prstGeom>
          <a:noFill/>
          <a:ln w="12700" cap="flat" cmpd="sng" algn="ctr">
            <a:solidFill>
              <a:srgbClr val="FFFFFF"/>
            </a:solidFill>
            <a:prstDash val="solid"/>
            <a:headEnd type="none"/>
            <a:tailEnd type="none"/>
          </a:ln>
          <a:effectLst/>
        </p:spPr>
      </p:cxnSp>
      <p:cxnSp>
        <p:nvCxnSpPr>
          <p:cNvPr id="16" name="Straight Connector 15">
            <a:extLst>
              <a:ext uri="{FF2B5EF4-FFF2-40B4-BE49-F238E27FC236}">
                <a16:creationId xmlns:a16="http://schemas.microsoft.com/office/drawing/2014/main" id="{D5A37870-2544-49DF-8D51-A98805448E38}"/>
              </a:ext>
            </a:extLst>
          </p:cNvPr>
          <p:cNvCxnSpPr>
            <a:cxnSpLocks/>
          </p:cNvCxnSpPr>
          <p:nvPr/>
        </p:nvCxnSpPr>
        <p:spPr>
          <a:xfrm>
            <a:off x="6454762" y="2906092"/>
            <a:ext cx="4937760" cy="0"/>
          </a:xfrm>
          <a:prstGeom prst="line">
            <a:avLst/>
          </a:prstGeom>
          <a:noFill/>
          <a:ln w="12700" cap="flat" cmpd="sng" algn="ctr">
            <a:solidFill>
              <a:srgbClr val="FFFFFF"/>
            </a:solidFill>
            <a:prstDash val="solid"/>
            <a:headEnd type="none"/>
            <a:tailEnd type="none"/>
          </a:ln>
          <a:effectLst/>
        </p:spPr>
      </p:cxnSp>
      <p:sp>
        <p:nvSpPr>
          <p:cNvPr id="17" name="arrow_25" title="Icon of a curved arrow">
            <a:extLst>
              <a:ext uri="{FF2B5EF4-FFF2-40B4-BE49-F238E27FC236}">
                <a16:creationId xmlns:a16="http://schemas.microsoft.com/office/drawing/2014/main" id="{7AC8A8F2-CA3A-4696-A561-ECA4515F08D0}"/>
              </a:ext>
            </a:extLst>
          </p:cNvPr>
          <p:cNvSpPr>
            <a:spLocks noChangeAspect="1" noEditPoints="1"/>
          </p:cNvSpPr>
          <p:nvPr/>
        </p:nvSpPr>
        <p:spPr bwMode="auto">
          <a:xfrm>
            <a:off x="6362971" y="1274765"/>
            <a:ext cx="726679" cy="798867"/>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2222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8" name="Market_EAFC" title="Icon of a chart line of varying heights that ends with an arrow pointing up">
            <a:extLst>
              <a:ext uri="{FF2B5EF4-FFF2-40B4-BE49-F238E27FC236}">
                <a16:creationId xmlns:a16="http://schemas.microsoft.com/office/drawing/2014/main" id="{C88693E9-6E43-4335-93C3-8318DBF4FC92}"/>
              </a:ext>
            </a:extLst>
          </p:cNvPr>
          <p:cNvSpPr>
            <a:spLocks noChangeAspect="1" noEditPoints="1"/>
          </p:cNvSpPr>
          <p:nvPr/>
        </p:nvSpPr>
        <p:spPr bwMode="auto">
          <a:xfrm>
            <a:off x="539561" y="1274764"/>
            <a:ext cx="1019229" cy="618091"/>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2222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aphicFrame>
        <p:nvGraphicFramePr>
          <p:cNvPr id="20" name="Table 19">
            <a:extLst>
              <a:ext uri="{FF2B5EF4-FFF2-40B4-BE49-F238E27FC236}">
                <a16:creationId xmlns:a16="http://schemas.microsoft.com/office/drawing/2014/main" id="{0E59D43A-5D95-4E85-8576-BEAFC4D70F45}"/>
              </a:ext>
            </a:extLst>
          </p:cNvPr>
          <p:cNvGraphicFramePr>
            <a:graphicFrameLocks noGrp="1"/>
          </p:cNvGraphicFramePr>
          <p:nvPr/>
        </p:nvGraphicFramePr>
        <p:xfrm>
          <a:off x="6170998" y="4438536"/>
          <a:ext cx="5430908" cy="984034"/>
        </p:xfrm>
        <a:graphic>
          <a:graphicData uri="http://schemas.openxmlformats.org/drawingml/2006/table">
            <a:tbl>
              <a:tblPr firstRow="1" bandRow="1">
                <a:tableStyleId>{5C22544A-7EE6-4342-B048-85BDC9FD1C3A}</a:tableStyleId>
              </a:tblPr>
              <a:tblGrid>
                <a:gridCol w="2715454">
                  <a:extLst>
                    <a:ext uri="{9D8B030D-6E8A-4147-A177-3AD203B41FA5}">
                      <a16:colId xmlns:a16="http://schemas.microsoft.com/office/drawing/2014/main" val="1914536693"/>
                    </a:ext>
                  </a:extLst>
                </a:gridCol>
                <a:gridCol w="2715454">
                  <a:extLst>
                    <a:ext uri="{9D8B030D-6E8A-4147-A177-3AD203B41FA5}">
                      <a16:colId xmlns:a16="http://schemas.microsoft.com/office/drawing/2014/main" val="3464629810"/>
                    </a:ext>
                  </a:extLst>
                </a:gridCol>
              </a:tblGrid>
              <a:tr h="628293">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Azure Hybrid</a:t>
                      </a:r>
                      <a:b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Benefit</a:t>
                      </a:r>
                    </a:p>
                  </a:txBody>
                  <a:tcPr marR="18288" marT="18288" marB="18288" anchor="ctr">
                    <a:solidFill>
                      <a:schemeClr val="bg2"/>
                    </a:solidFill>
                  </a:tcPr>
                </a:tc>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Reserved Instances</a:t>
                      </a:r>
                    </a:p>
                  </a:txBody>
                  <a:tcPr marR="18288" marT="18288" marB="18288" anchor="ctr">
                    <a:solidFill>
                      <a:schemeClr val="bg2"/>
                    </a:solidFill>
                  </a:tcPr>
                </a:tc>
                <a:extLst>
                  <a:ext uri="{0D108BD9-81ED-4DB2-BD59-A6C34878D82A}">
                    <a16:rowId xmlns:a16="http://schemas.microsoft.com/office/drawing/2014/main" val="1995374923"/>
                  </a:ext>
                </a:extLst>
              </a:tr>
              <a:tr h="355741">
                <a:tc gridSpan="2">
                  <a:txBody>
                    <a:bodyPr/>
                    <a:lstStyle/>
                    <a:p>
                      <a:pPr algn="ctr">
                        <a:lnSpc>
                          <a:spcPct val="90000"/>
                        </a:lnSpc>
                        <a:spcAft>
                          <a:spcPts val="600"/>
                        </a:spcAft>
                      </a:pPr>
                      <a:r>
                        <a:rPr lang="en-US" sz="1400">
                          <a:solidFill>
                            <a:schemeClr val="bg1"/>
                          </a:solidFill>
                          <a:latin typeface="Segoe UI Semibold" panose="020B0702040204020203" pitchFamily="34" charset="0"/>
                          <a:cs typeface="Segoe UI Semibold" panose="020B0702040204020203" pitchFamily="34" charset="0"/>
                        </a:rPr>
                        <a:t>For customers </a:t>
                      </a:r>
                      <a:r>
                        <a:rPr lang="en-US" sz="1400" i="1">
                          <a:solidFill>
                            <a:schemeClr val="bg1"/>
                          </a:solidFill>
                          <a:latin typeface="Segoe UI Semibold" panose="020B0702040204020203" pitchFamily="34" charset="0"/>
                          <a:cs typeface="Segoe UI Semibold" panose="020B0702040204020203" pitchFamily="34" charset="0"/>
                        </a:rPr>
                        <a:t>with</a:t>
                      </a:r>
                      <a:r>
                        <a:rPr lang="en-US" sz="1400">
                          <a:solidFill>
                            <a:schemeClr val="bg1"/>
                          </a:solidFill>
                          <a:latin typeface="Segoe UI Semibold" panose="020B0702040204020203" pitchFamily="34" charset="0"/>
                          <a:cs typeface="Segoe UI Semibold" panose="020B0702040204020203" pitchFamily="34" charset="0"/>
                        </a:rPr>
                        <a:t> Software Assurance</a:t>
                      </a:r>
                    </a:p>
                  </a:txBody>
                  <a:tcPr marR="18288" marT="18288" marB="18288" anchor="ctr">
                    <a:solidFill>
                      <a:schemeClr val="accent1"/>
                    </a:solidFill>
                  </a:tcPr>
                </a:tc>
                <a:tc hMerge="1">
                  <a:txBody>
                    <a:bodyPr/>
                    <a:lstStyle/>
                    <a:p>
                      <a:endParaRPr lang="en-US"/>
                    </a:p>
                  </a:txBody>
                  <a:tcPr/>
                </a:tc>
                <a:extLst>
                  <a:ext uri="{0D108BD9-81ED-4DB2-BD59-A6C34878D82A}">
                    <a16:rowId xmlns:a16="http://schemas.microsoft.com/office/drawing/2014/main" val="4214160570"/>
                  </a:ext>
                </a:extLst>
              </a:tr>
            </a:tbl>
          </a:graphicData>
        </a:graphic>
      </p:graphicFrame>
      <p:graphicFrame>
        <p:nvGraphicFramePr>
          <p:cNvPr id="22" name="Table 21">
            <a:extLst>
              <a:ext uri="{FF2B5EF4-FFF2-40B4-BE49-F238E27FC236}">
                <a16:creationId xmlns:a16="http://schemas.microsoft.com/office/drawing/2014/main" id="{489CB242-5180-49E6-894D-C4D1C42173AD}"/>
              </a:ext>
            </a:extLst>
          </p:cNvPr>
          <p:cNvGraphicFramePr>
            <a:graphicFrameLocks noGrp="1"/>
          </p:cNvGraphicFramePr>
          <p:nvPr/>
        </p:nvGraphicFramePr>
        <p:xfrm>
          <a:off x="398677" y="4438536"/>
          <a:ext cx="5499748" cy="1005643"/>
        </p:xfrm>
        <a:graphic>
          <a:graphicData uri="http://schemas.openxmlformats.org/drawingml/2006/table">
            <a:tbl>
              <a:tblPr firstRow="1" bandRow="1">
                <a:tableStyleId>{5C22544A-7EE6-4342-B048-85BDC9FD1C3A}</a:tableStyleId>
              </a:tblPr>
              <a:tblGrid>
                <a:gridCol w="2749874">
                  <a:extLst>
                    <a:ext uri="{9D8B030D-6E8A-4147-A177-3AD203B41FA5}">
                      <a16:colId xmlns:a16="http://schemas.microsoft.com/office/drawing/2014/main" val="1914536693"/>
                    </a:ext>
                  </a:extLst>
                </a:gridCol>
                <a:gridCol w="2749874">
                  <a:extLst>
                    <a:ext uri="{9D8B030D-6E8A-4147-A177-3AD203B41FA5}">
                      <a16:colId xmlns:a16="http://schemas.microsoft.com/office/drawing/2014/main" val="3464629810"/>
                    </a:ext>
                  </a:extLst>
                </a:gridCol>
              </a:tblGrid>
              <a:tr h="642090">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Azure Hybrid</a:t>
                      </a:r>
                      <a:b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Benefit</a:t>
                      </a:r>
                    </a:p>
                  </a:txBody>
                  <a:tcPr marR="18288" marT="18288" marB="18288" anchor="ctr">
                    <a:solidFill>
                      <a:schemeClr val="bg2"/>
                    </a:solidFill>
                  </a:tcPr>
                </a:tc>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Pay-As-You-Go</a:t>
                      </a:r>
                    </a:p>
                  </a:txBody>
                  <a:tcPr marR="18288" marT="18288" marB="18288" anchor="ctr">
                    <a:solidFill>
                      <a:schemeClr val="bg2"/>
                    </a:solidFill>
                  </a:tcPr>
                </a:tc>
                <a:extLst>
                  <a:ext uri="{0D108BD9-81ED-4DB2-BD59-A6C34878D82A}">
                    <a16:rowId xmlns:a16="http://schemas.microsoft.com/office/drawing/2014/main" val="1995374923"/>
                  </a:ext>
                </a:extLst>
              </a:tr>
              <a:tr h="363553">
                <a:tc gridSpan="2">
                  <a:txBody>
                    <a:bodyPr/>
                    <a:lstStyle/>
                    <a:p>
                      <a:pPr algn="ctr">
                        <a:lnSpc>
                          <a:spcPct val="90000"/>
                        </a:lnSpc>
                        <a:spcAft>
                          <a:spcPts val="600"/>
                        </a:spcAft>
                      </a:pPr>
                      <a:r>
                        <a:rPr lang="en-US" sz="1400">
                          <a:solidFill>
                            <a:schemeClr val="bg1"/>
                          </a:solidFill>
                          <a:latin typeface="Segoe UI Semibold" panose="020B0702040204020203" pitchFamily="34" charset="0"/>
                          <a:cs typeface="Segoe UI Semibold" panose="020B0702040204020203" pitchFamily="34" charset="0"/>
                        </a:rPr>
                        <a:t>For customers </a:t>
                      </a:r>
                      <a:r>
                        <a:rPr lang="en-US" sz="1400" i="1">
                          <a:solidFill>
                            <a:schemeClr val="bg1"/>
                          </a:solidFill>
                          <a:latin typeface="Segoe UI Semibold" panose="020B0702040204020203" pitchFamily="34" charset="0"/>
                          <a:cs typeface="Segoe UI Semibold" panose="020B0702040204020203" pitchFamily="34" charset="0"/>
                        </a:rPr>
                        <a:t>with </a:t>
                      </a:r>
                      <a:r>
                        <a:rPr lang="en-US" sz="1400">
                          <a:solidFill>
                            <a:schemeClr val="bg1"/>
                          </a:solidFill>
                          <a:latin typeface="Segoe UI Semibold" panose="020B0702040204020203" pitchFamily="34" charset="0"/>
                          <a:cs typeface="Segoe UI Semibold" panose="020B0702040204020203" pitchFamily="34" charset="0"/>
                        </a:rPr>
                        <a:t>Software Assurance</a:t>
                      </a:r>
                    </a:p>
                  </a:txBody>
                  <a:tcPr marR="18288" marT="18288" marB="18288" anchor="ctr">
                    <a:solidFill>
                      <a:schemeClr val="accent1"/>
                    </a:solidFill>
                  </a:tcPr>
                </a:tc>
                <a:tc hMerge="1">
                  <a:txBody>
                    <a:bodyPr/>
                    <a:lstStyle/>
                    <a:p>
                      <a:endParaRPr lang="en-US"/>
                    </a:p>
                  </a:txBody>
                  <a:tcPr/>
                </a:tc>
                <a:extLst>
                  <a:ext uri="{0D108BD9-81ED-4DB2-BD59-A6C34878D82A}">
                    <a16:rowId xmlns:a16="http://schemas.microsoft.com/office/drawing/2014/main" val="4214160570"/>
                  </a:ext>
                </a:extLst>
              </a:tr>
            </a:tbl>
          </a:graphicData>
        </a:graphic>
      </p:graphicFrame>
      <p:sp>
        <p:nvSpPr>
          <p:cNvPr id="28" name="Plus Sign 27">
            <a:extLst>
              <a:ext uri="{FF2B5EF4-FFF2-40B4-BE49-F238E27FC236}">
                <a16:creationId xmlns:a16="http://schemas.microsoft.com/office/drawing/2014/main" id="{1C3DE862-12CD-471F-9930-46B581F1EF36}"/>
              </a:ext>
            </a:extLst>
          </p:cNvPr>
          <p:cNvSpPr/>
          <p:nvPr/>
        </p:nvSpPr>
        <p:spPr bwMode="auto">
          <a:xfrm>
            <a:off x="2945015" y="4599106"/>
            <a:ext cx="407069" cy="395021"/>
          </a:xfrm>
          <a:prstGeom prst="mathPlus">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Plus Sign 28">
            <a:extLst>
              <a:ext uri="{FF2B5EF4-FFF2-40B4-BE49-F238E27FC236}">
                <a16:creationId xmlns:a16="http://schemas.microsoft.com/office/drawing/2014/main" id="{20708E97-BFEA-462B-ADD9-77812DE4E040}"/>
              </a:ext>
            </a:extLst>
          </p:cNvPr>
          <p:cNvSpPr/>
          <p:nvPr/>
        </p:nvSpPr>
        <p:spPr bwMode="auto">
          <a:xfrm>
            <a:off x="8682917" y="4559542"/>
            <a:ext cx="407069" cy="395021"/>
          </a:xfrm>
          <a:prstGeom prst="mathPlus">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26" name="Table 25">
            <a:extLst>
              <a:ext uri="{FF2B5EF4-FFF2-40B4-BE49-F238E27FC236}">
                <a16:creationId xmlns:a16="http://schemas.microsoft.com/office/drawing/2014/main" id="{FAED2FCB-C557-4DD5-B064-14B490A490C5}"/>
              </a:ext>
            </a:extLst>
          </p:cNvPr>
          <p:cNvGraphicFramePr>
            <a:graphicFrameLocks noGrp="1"/>
          </p:cNvGraphicFramePr>
          <p:nvPr/>
        </p:nvGraphicFramePr>
        <p:xfrm>
          <a:off x="6170999" y="5527815"/>
          <a:ext cx="5430908" cy="999511"/>
        </p:xfrm>
        <a:graphic>
          <a:graphicData uri="http://schemas.openxmlformats.org/drawingml/2006/table">
            <a:tbl>
              <a:tblPr firstRow="1" bandRow="1">
                <a:tableStyleId>{5C22544A-7EE6-4342-B048-85BDC9FD1C3A}</a:tableStyleId>
              </a:tblPr>
              <a:tblGrid>
                <a:gridCol w="2715454">
                  <a:extLst>
                    <a:ext uri="{9D8B030D-6E8A-4147-A177-3AD203B41FA5}">
                      <a16:colId xmlns:a16="http://schemas.microsoft.com/office/drawing/2014/main" val="1914536693"/>
                    </a:ext>
                  </a:extLst>
                </a:gridCol>
                <a:gridCol w="2715454">
                  <a:extLst>
                    <a:ext uri="{9D8B030D-6E8A-4147-A177-3AD203B41FA5}">
                      <a16:colId xmlns:a16="http://schemas.microsoft.com/office/drawing/2014/main" val="3464629810"/>
                    </a:ext>
                  </a:extLst>
                </a:gridCol>
              </a:tblGrid>
              <a:tr h="638175">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Server Subscription</a:t>
                      </a:r>
                    </a:p>
                  </a:txBody>
                  <a:tcPr marR="18288" marT="18288" marB="18288" anchor="ctr">
                    <a:solidFill>
                      <a:schemeClr val="bg2"/>
                    </a:solidFill>
                  </a:tcPr>
                </a:tc>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Reserved Instances</a:t>
                      </a:r>
                    </a:p>
                  </a:txBody>
                  <a:tcPr marR="18288" marT="18288" marB="18288" anchor="ctr">
                    <a:solidFill>
                      <a:schemeClr val="bg2"/>
                    </a:solidFill>
                  </a:tcPr>
                </a:tc>
                <a:extLst>
                  <a:ext uri="{0D108BD9-81ED-4DB2-BD59-A6C34878D82A}">
                    <a16:rowId xmlns:a16="http://schemas.microsoft.com/office/drawing/2014/main" val="1995374923"/>
                  </a:ext>
                </a:extLst>
              </a:tr>
              <a:tr h="361336">
                <a:tc gridSpan="2">
                  <a:txBody>
                    <a:bodyPr/>
                    <a:lstStyle/>
                    <a:p>
                      <a:pPr algn="ctr">
                        <a:lnSpc>
                          <a:spcPct val="90000"/>
                        </a:lnSpc>
                        <a:spcAft>
                          <a:spcPts val="600"/>
                        </a:spcAft>
                      </a:pPr>
                      <a:r>
                        <a:rPr lang="en-US" sz="1400">
                          <a:solidFill>
                            <a:schemeClr val="bg1"/>
                          </a:solidFill>
                          <a:latin typeface="Segoe UI Semibold" panose="020B0702040204020203" pitchFamily="34" charset="0"/>
                          <a:cs typeface="Segoe UI Semibold" panose="020B0702040204020203" pitchFamily="34" charset="0"/>
                        </a:rPr>
                        <a:t>For customers </a:t>
                      </a:r>
                      <a:r>
                        <a:rPr lang="en-US" sz="1400" i="1">
                          <a:solidFill>
                            <a:schemeClr val="bg1"/>
                          </a:solidFill>
                          <a:latin typeface="Segoe UI Semibold" panose="020B0702040204020203" pitchFamily="34" charset="0"/>
                          <a:cs typeface="Segoe UI Semibold" panose="020B0702040204020203" pitchFamily="34" charset="0"/>
                        </a:rPr>
                        <a:t>without </a:t>
                      </a:r>
                      <a:r>
                        <a:rPr lang="en-US" sz="1400">
                          <a:solidFill>
                            <a:schemeClr val="bg1"/>
                          </a:solidFill>
                          <a:latin typeface="Segoe UI Semibold" panose="020B0702040204020203" pitchFamily="34" charset="0"/>
                          <a:cs typeface="Segoe UI Semibold" panose="020B0702040204020203" pitchFamily="34" charset="0"/>
                        </a:rPr>
                        <a:t>Software Assurance</a:t>
                      </a:r>
                    </a:p>
                  </a:txBody>
                  <a:tcPr marR="18288" marT="18288" marB="18288" anchor="ctr">
                    <a:solidFill>
                      <a:srgbClr val="00B0F0"/>
                    </a:solidFill>
                  </a:tcPr>
                </a:tc>
                <a:tc hMerge="1">
                  <a:txBody>
                    <a:bodyPr/>
                    <a:lstStyle/>
                    <a:p>
                      <a:endParaRPr lang="en-US"/>
                    </a:p>
                  </a:txBody>
                  <a:tcPr/>
                </a:tc>
                <a:extLst>
                  <a:ext uri="{0D108BD9-81ED-4DB2-BD59-A6C34878D82A}">
                    <a16:rowId xmlns:a16="http://schemas.microsoft.com/office/drawing/2014/main" val="4214160570"/>
                  </a:ext>
                </a:extLst>
              </a:tr>
            </a:tbl>
          </a:graphicData>
        </a:graphic>
      </p:graphicFrame>
      <p:graphicFrame>
        <p:nvGraphicFramePr>
          <p:cNvPr id="27" name="Table 26">
            <a:extLst>
              <a:ext uri="{FF2B5EF4-FFF2-40B4-BE49-F238E27FC236}">
                <a16:creationId xmlns:a16="http://schemas.microsoft.com/office/drawing/2014/main" id="{E9FB88D9-B2B8-4A35-BD34-BDF635CD8358}"/>
              </a:ext>
            </a:extLst>
          </p:cNvPr>
          <p:cNvGraphicFramePr>
            <a:graphicFrameLocks noGrp="1"/>
          </p:cNvGraphicFramePr>
          <p:nvPr/>
        </p:nvGraphicFramePr>
        <p:xfrm>
          <a:off x="398677" y="5527815"/>
          <a:ext cx="5499747" cy="999511"/>
        </p:xfrm>
        <a:graphic>
          <a:graphicData uri="http://schemas.openxmlformats.org/drawingml/2006/table">
            <a:tbl>
              <a:tblPr firstRow="1" bandRow="1">
                <a:tableStyleId>{5C22544A-7EE6-4342-B048-85BDC9FD1C3A}</a:tableStyleId>
              </a:tblPr>
              <a:tblGrid>
                <a:gridCol w="5499747">
                  <a:extLst>
                    <a:ext uri="{9D8B030D-6E8A-4147-A177-3AD203B41FA5}">
                      <a16:colId xmlns:a16="http://schemas.microsoft.com/office/drawing/2014/main" val="1914536693"/>
                    </a:ext>
                  </a:extLst>
                </a:gridCol>
              </a:tblGrid>
              <a:tr h="620539">
                <a:tc>
                  <a:txBody>
                    <a:bodyPr/>
                    <a:lstStyle/>
                    <a:p>
                      <a:pPr algn="ctr">
                        <a:lnSpc>
                          <a:spcPct val="90000"/>
                        </a:lnSpc>
                        <a:spcAft>
                          <a:spcPts val="600"/>
                        </a:spcAft>
                      </a:pPr>
                      <a:r>
                        <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Pay-As-You-Go</a:t>
                      </a:r>
                    </a:p>
                  </a:txBody>
                  <a:tcPr marR="18288" marT="18288" marB="18288" anchor="ctr">
                    <a:solidFill>
                      <a:schemeClr val="bg2"/>
                    </a:solidFill>
                  </a:tcPr>
                </a:tc>
                <a:extLst>
                  <a:ext uri="{0D108BD9-81ED-4DB2-BD59-A6C34878D82A}">
                    <a16:rowId xmlns:a16="http://schemas.microsoft.com/office/drawing/2014/main" val="1995374923"/>
                  </a:ext>
                </a:extLst>
              </a:tr>
              <a:tr h="378972">
                <a:tc>
                  <a:txBody>
                    <a:bodyPr/>
                    <a:lstStyle/>
                    <a:p>
                      <a:pPr algn="ctr">
                        <a:lnSpc>
                          <a:spcPct val="90000"/>
                        </a:lnSpc>
                        <a:spcAft>
                          <a:spcPts val="600"/>
                        </a:spcAft>
                      </a:pPr>
                      <a:r>
                        <a:rPr lang="en-US" sz="1400">
                          <a:solidFill>
                            <a:schemeClr val="bg1"/>
                          </a:solidFill>
                          <a:latin typeface="Segoe UI Semibold" panose="020B0702040204020203" pitchFamily="34" charset="0"/>
                          <a:cs typeface="Segoe UI Semibold" panose="020B0702040204020203" pitchFamily="34" charset="0"/>
                        </a:rPr>
                        <a:t>For customers </a:t>
                      </a:r>
                      <a:r>
                        <a:rPr lang="en-US" sz="1400" i="1">
                          <a:solidFill>
                            <a:schemeClr val="bg1"/>
                          </a:solidFill>
                          <a:latin typeface="Segoe UI Semibold" panose="020B0702040204020203" pitchFamily="34" charset="0"/>
                          <a:cs typeface="Segoe UI Semibold" panose="020B0702040204020203" pitchFamily="34" charset="0"/>
                        </a:rPr>
                        <a:t>without </a:t>
                      </a:r>
                      <a:r>
                        <a:rPr lang="en-US" sz="1400">
                          <a:solidFill>
                            <a:schemeClr val="bg1"/>
                          </a:solidFill>
                          <a:latin typeface="Segoe UI Semibold" panose="020B0702040204020203" pitchFamily="34" charset="0"/>
                          <a:cs typeface="Segoe UI Semibold" panose="020B0702040204020203" pitchFamily="34" charset="0"/>
                        </a:rPr>
                        <a:t>Software Assurance</a:t>
                      </a:r>
                    </a:p>
                  </a:txBody>
                  <a:tcPr marR="18288" marT="18288" marB="18288" anchor="ctr">
                    <a:solidFill>
                      <a:srgbClr val="00B0F0"/>
                    </a:solidFill>
                  </a:tcPr>
                </a:tc>
                <a:extLst>
                  <a:ext uri="{0D108BD9-81ED-4DB2-BD59-A6C34878D82A}">
                    <a16:rowId xmlns:a16="http://schemas.microsoft.com/office/drawing/2014/main" val="4214160570"/>
                  </a:ext>
                </a:extLst>
              </a:tr>
            </a:tbl>
          </a:graphicData>
        </a:graphic>
      </p:graphicFrame>
      <p:sp>
        <p:nvSpPr>
          <p:cNvPr id="31" name="Plus Sign 30">
            <a:extLst>
              <a:ext uri="{FF2B5EF4-FFF2-40B4-BE49-F238E27FC236}">
                <a16:creationId xmlns:a16="http://schemas.microsoft.com/office/drawing/2014/main" id="{395972E8-185C-4E8A-ABE1-FB6AA23E6E63}"/>
              </a:ext>
            </a:extLst>
          </p:cNvPr>
          <p:cNvSpPr/>
          <p:nvPr/>
        </p:nvSpPr>
        <p:spPr bwMode="auto">
          <a:xfrm>
            <a:off x="8682917" y="5674372"/>
            <a:ext cx="407069" cy="395021"/>
          </a:xfrm>
          <a:prstGeom prst="mathPlus">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2" name="Group 31">
            <a:extLst>
              <a:ext uri="{FF2B5EF4-FFF2-40B4-BE49-F238E27FC236}">
                <a16:creationId xmlns:a16="http://schemas.microsoft.com/office/drawing/2014/main" id="{FB422821-1766-446B-84B4-686CE6BF19B1}"/>
              </a:ext>
            </a:extLst>
          </p:cNvPr>
          <p:cNvGrpSpPr/>
          <p:nvPr/>
        </p:nvGrpSpPr>
        <p:grpSpPr>
          <a:xfrm>
            <a:off x="2727817" y="3597073"/>
            <a:ext cx="841463" cy="841463"/>
            <a:chOff x="2892337" y="4770206"/>
            <a:chExt cx="841463" cy="841463"/>
          </a:xfrm>
        </p:grpSpPr>
        <p:sp>
          <p:nvSpPr>
            <p:cNvPr id="33" name="Oval 32">
              <a:extLst>
                <a:ext uri="{FF2B5EF4-FFF2-40B4-BE49-F238E27FC236}">
                  <a16:creationId xmlns:a16="http://schemas.microsoft.com/office/drawing/2014/main" id="{1F605B9F-C04E-4E8A-B5E4-6257596C4061}"/>
                </a:ext>
              </a:extLst>
            </p:cNvPr>
            <p:cNvSpPr/>
            <p:nvPr/>
          </p:nvSpPr>
          <p:spPr bwMode="auto">
            <a:xfrm>
              <a:off x="2892337" y="4770206"/>
              <a:ext cx="841463" cy="84146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 name="PageRight_E761" title="Icon of a chevron bracket in a circle pointed right">
              <a:extLst>
                <a:ext uri="{FF2B5EF4-FFF2-40B4-BE49-F238E27FC236}">
                  <a16:creationId xmlns:a16="http://schemas.microsoft.com/office/drawing/2014/main" id="{BDEDEF6B-8CBE-4110-B7AD-F47F68A457AB}"/>
                </a:ext>
              </a:extLst>
            </p:cNvPr>
            <p:cNvSpPr>
              <a:spLocks noChangeAspect="1" noEditPoints="1"/>
            </p:cNvSpPr>
            <p:nvPr/>
          </p:nvSpPr>
          <p:spPr bwMode="auto">
            <a:xfrm rot="5400000">
              <a:off x="3075131" y="4952826"/>
              <a:ext cx="475874" cy="476222"/>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sp>
        <p:nvSpPr>
          <p:cNvPr id="7" name="Title 6">
            <a:extLst>
              <a:ext uri="{FF2B5EF4-FFF2-40B4-BE49-F238E27FC236}">
                <a16:creationId xmlns:a16="http://schemas.microsoft.com/office/drawing/2014/main" id="{7BF4548F-378A-4EF1-9409-3658D9EE5812}"/>
              </a:ext>
            </a:extLst>
          </p:cNvPr>
          <p:cNvSpPr>
            <a:spLocks noGrp="1"/>
          </p:cNvSpPr>
          <p:nvPr>
            <p:ph type="title"/>
          </p:nvPr>
        </p:nvSpPr>
        <p:spPr/>
        <p:txBody>
          <a:bodyPr/>
          <a:lstStyle/>
          <a:p>
            <a:r>
              <a:rPr lang="en-US" sz="2800"/>
              <a:t>Unlocking</a:t>
            </a:r>
            <a:r>
              <a:rPr lang="en-US"/>
              <a:t> best pricing for SMB customers</a:t>
            </a:r>
          </a:p>
        </p:txBody>
      </p:sp>
    </p:spTree>
    <p:extLst>
      <p:ext uri="{BB962C8B-B14F-4D97-AF65-F5344CB8AC3E}">
        <p14:creationId xmlns:p14="http://schemas.microsoft.com/office/powerpoint/2010/main" val="330351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animBg="1"/>
      <p:bldP spid="29"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A983B553-B6C3-4907-AEEB-83409A62B21F}"/>
              </a:ext>
            </a:extLst>
          </p:cNvPr>
          <p:cNvSpPr txBox="1"/>
          <p:nvPr/>
        </p:nvSpPr>
        <p:spPr>
          <a:xfrm>
            <a:off x="1266028" y="1098048"/>
            <a:ext cx="98071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effectLst/>
                <a:uLnTx/>
                <a:uFillTx/>
                <a:latin typeface="Segoe UI Semibold"/>
                <a:ea typeface="+mn-ea"/>
                <a:cs typeface="Segoe UI"/>
              </a:rPr>
              <a:t>Announcing Azure Migration Program (AMP</a:t>
            </a:r>
            <a:r>
              <a:rPr kumimoji="0" lang="en-US" sz="3600" b="0" i="0" u="none" strike="noStrike" kern="1200" cap="none" spc="-49" normalizeH="0" baseline="0" noProof="0">
                <a:ln w="3175">
                  <a:noFill/>
                </a:ln>
                <a:gradFill>
                  <a:gsLst>
                    <a:gs pos="0">
                      <a:srgbClr val="FFFFFF"/>
                    </a:gs>
                    <a:gs pos="100000">
                      <a:srgbClr val="FFFFFF"/>
                    </a:gs>
                  </a:gsLst>
                  <a:lin ang="5400000" scaled="0"/>
                </a:gradFill>
                <a:effectLst/>
                <a:uLnTx/>
                <a:uFillTx/>
                <a:latin typeface="Segoe UI Semibold"/>
                <a:ea typeface="+mn-ea"/>
                <a:cs typeface="Segoe UI"/>
              </a:rPr>
              <a:t>)</a:t>
            </a:r>
            <a:endParaRPr kumimoji="0" lang="en-IN" sz="3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a:endParaRPr>
          </a:p>
        </p:txBody>
      </p:sp>
      <p:sp>
        <p:nvSpPr>
          <p:cNvPr id="111" name="TextBox 110">
            <a:extLst>
              <a:ext uri="{FF2B5EF4-FFF2-40B4-BE49-F238E27FC236}">
                <a16:creationId xmlns:a16="http://schemas.microsoft.com/office/drawing/2014/main" id="{C110B879-7B63-4DEC-A415-B01AA4535F9C}"/>
              </a:ext>
            </a:extLst>
          </p:cNvPr>
          <p:cNvSpPr txBox="1"/>
          <p:nvPr/>
        </p:nvSpPr>
        <p:spPr>
          <a:xfrm>
            <a:off x="1722336" y="1834483"/>
            <a:ext cx="8894551" cy="307648"/>
          </a:xfrm>
          <a:prstGeom prst="rect">
            <a:avLst/>
          </a:prstGeom>
        </p:spPr>
        <p:txBody>
          <a:bodyPr vert="horz" wrap="none" lIns="0" tIns="0" rIns="0" bIns="0" rtlCol="0">
            <a:spAutoFit/>
          </a:bodyPr>
          <a:lstStyle>
            <a:lvl1pPr marR="0" indent="0" defTabSz="932742" fontAlgn="auto">
              <a:lnSpc>
                <a:spcPct val="100000"/>
              </a:lnSpc>
              <a:spcBef>
                <a:spcPct val="20000"/>
              </a:spcBef>
              <a:spcAft>
                <a:spcPts val="0"/>
              </a:spcAft>
              <a:buClrTx/>
              <a:buSzPct val="90000"/>
              <a:buFont typeface="Wingdings" panose="05000000000000000000" pitchFamily="2" charset="2"/>
              <a:buNone/>
              <a:tabLst/>
              <a:defRPr sz="1999" spc="0" baseline="0">
                <a:gradFill>
                  <a:gsLst>
                    <a:gs pos="1250">
                      <a:schemeClr val="tx1"/>
                    </a:gs>
                    <a:gs pos="10000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999"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Available to all Azure customers, scaled through specialized migration partners</a:t>
            </a:r>
          </a:p>
        </p:txBody>
      </p:sp>
      <p:sp>
        <p:nvSpPr>
          <p:cNvPr id="339" name="AutoShape 3">
            <a:extLst>
              <a:ext uri="{FF2B5EF4-FFF2-40B4-BE49-F238E27FC236}">
                <a16:creationId xmlns:a16="http://schemas.microsoft.com/office/drawing/2014/main" id="{8FFF8F15-FEBB-4AAF-A3D7-E1A0BC91A1E6}"/>
              </a:ext>
            </a:extLst>
          </p:cNvPr>
          <p:cNvSpPr>
            <a:spLocks noChangeAspect="1" noChangeArrowheads="1" noTextEdit="1"/>
          </p:cNvSpPr>
          <p:nvPr/>
        </p:nvSpPr>
        <p:spPr bwMode="auto">
          <a:xfrm>
            <a:off x="317842" y="504627"/>
            <a:ext cx="1466508" cy="131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8" name="Rectangle 107">
            <a:extLst>
              <a:ext uri="{FF2B5EF4-FFF2-40B4-BE49-F238E27FC236}">
                <a16:creationId xmlns:a16="http://schemas.microsoft.com/office/drawing/2014/main" id="{DF3EDCA6-151B-4001-81D0-856E31D305F7}"/>
              </a:ext>
            </a:extLst>
          </p:cNvPr>
          <p:cNvSpPr/>
          <p:nvPr/>
        </p:nvSpPr>
        <p:spPr>
          <a:xfrm>
            <a:off x="2283725" y="5410692"/>
            <a:ext cx="7624550" cy="307777"/>
          </a:xfrm>
          <a:prstGeom prst="rect">
            <a:avLst/>
          </a:prstGeom>
        </p:spPr>
        <p:txBody>
          <a:bodyPr wrap="square" anchor="ctr">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mn-cs"/>
              </a:rPr>
              <a:t>Learn more and nominate your customers</a:t>
            </a:r>
            <a:r>
              <a:rPr kumimoji="0" lang="en-US" sz="1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mn-cs"/>
              </a:rPr>
              <a:t>: </a:t>
            </a:r>
            <a:r>
              <a:rPr kumimoji="0" lang="en-US" sz="1400" b="0" i="0" u="none" strike="noStrike" kern="1200" cap="none" spc="0" normalizeH="0" baseline="0" noProof="0">
                <a:ln>
                  <a:noFill/>
                </a:ln>
                <a:solidFill>
                  <a:schemeClr val="accent1"/>
                </a:solidFill>
                <a:effectLst/>
                <a:uLnTx/>
                <a:uFillTx/>
                <a:latin typeface="Segoe UI Semibold"/>
                <a:ea typeface="+mn-ea"/>
                <a:cs typeface="+mn-cs"/>
              </a:rPr>
              <a:t>Azure.com/AMP</a:t>
            </a:r>
          </a:p>
        </p:txBody>
      </p:sp>
      <p:grpSp>
        <p:nvGrpSpPr>
          <p:cNvPr id="8" name="Group 7">
            <a:extLst>
              <a:ext uri="{FF2B5EF4-FFF2-40B4-BE49-F238E27FC236}">
                <a16:creationId xmlns:a16="http://schemas.microsoft.com/office/drawing/2014/main" id="{08E73149-4D90-4F25-8FCE-B6BA0971DE26}"/>
              </a:ext>
            </a:extLst>
          </p:cNvPr>
          <p:cNvGrpSpPr/>
          <p:nvPr/>
        </p:nvGrpSpPr>
        <p:grpSpPr>
          <a:xfrm>
            <a:off x="1980191" y="2528891"/>
            <a:ext cx="8218304" cy="2636145"/>
            <a:chOff x="2587189" y="2528891"/>
            <a:chExt cx="7611306" cy="2636145"/>
          </a:xfrm>
        </p:grpSpPr>
        <p:sp>
          <p:nvSpPr>
            <p:cNvPr id="3" name="Rectangle 2">
              <a:extLst>
                <a:ext uri="{FF2B5EF4-FFF2-40B4-BE49-F238E27FC236}">
                  <a16:creationId xmlns:a16="http://schemas.microsoft.com/office/drawing/2014/main" id="{8A53E27C-0799-4871-92E4-B1AD36033E6B}"/>
                </a:ext>
              </a:extLst>
            </p:cNvPr>
            <p:cNvSpPr/>
            <p:nvPr/>
          </p:nvSpPr>
          <p:spPr bwMode="auto">
            <a:xfrm>
              <a:off x="2587189" y="2528891"/>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Best practice guidance, CAF</a:t>
              </a:r>
            </a:p>
          </p:txBody>
        </p:sp>
        <p:sp>
          <p:nvSpPr>
            <p:cNvPr id="79" name="Rectangle 78">
              <a:extLst>
                <a:ext uri="{FF2B5EF4-FFF2-40B4-BE49-F238E27FC236}">
                  <a16:creationId xmlns:a16="http://schemas.microsoft.com/office/drawing/2014/main" id="{30BEA770-B01A-4BEA-84A3-E137C4E90BC5}"/>
                </a:ext>
              </a:extLst>
            </p:cNvPr>
            <p:cNvSpPr/>
            <p:nvPr/>
          </p:nvSpPr>
          <p:spPr bwMode="auto">
            <a:xfrm>
              <a:off x="2587189" y="3404243"/>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Offers, funding, credits</a:t>
              </a:r>
            </a:p>
          </p:txBody>
        </p:sp>
        <p:sp>
          <p:nvSpPr>
            <p:cNvPr id="80" name="Rectangle 79">
              <a:extLst>
                <a:ext uri="{FF2B5EF4-FFF2-40B4-BE49-F238E27FC236}">
                  <a16:creationId xmlns:a16="http://schemas.microsoft.com/office/drawing/2014/main" id="{2D56BFEF-2D95-431E-B0D2-09DA59755538}"/>
                </a:ext>
              </a:extLst>
            </p:cNvPr>
            <p:cNvSpPr/>
            <p:nvPr/>
          </p:nvSpPr>
          <p:spPr bwMode="auto">
            <a:xfrm>
              <a:off x="2587189" y="4279595"/>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Technical skill building</a:t>
              </a:r>
            </a:p>
          </p:txBody>
        </p:sp>
        <p:sp>
          <p:nvSpPr>
            <p:cNvPr id="83" name="Rectangle 82">
              <a:extLst>
                <a:ext uri="{FF2B5EF4-FFF2-40B4-BE49-F238E27FC236}">
                  <a16:creationId xmlns:a16="http://schemas.microsoft.com/office/drawing/2014/main" id="{C56CB06E-7FB2-41EF-9607-D170EB97C694}"/>
                </a:ext>
              </a:extLst>
            </p:cNvPr>
            <p:cNvSpPr/>
            <p:nvPr/>
          </p:nvSpPr>
          <p:spPr bwMode="auto">
            <a:xfrm>
              <a:off x="6528195" y="2528891"/>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Infrastructure and</a:t>
              </a:r>
              <a:br>
                <a:rPr kumimoji="0" lang="en-US" sz="1800" b="1" i="0" u="none" strike="noStrike" kern="1200" cap="none" spc="0" normalizeH="0" baseline="0" noProof="0">
                  <a:ln>
                    <a:noFill/>
                  </a:ln>
                  <a:solidFill>
                    <a:schemeClr val="accent1"/>
                  </a:solidFill>
                  <a:effectLst/>
                  <a:uLnTx/>
                  <a:uFillTx/>
                  <a:latin typeface="Segoe UI Semibold"/>
                  <a:ea typeface="+mn-ea"/>
                  <a:cs typeface="+mn-cs"/>
                </a:rPr>
              </a:br>
              <a:r>
                <a:rPr kumimoji="0" lang="en-US" sz="1800" b="1" i="0" u="none" strike="noStrike" kern="1200" cap="none" spc="0" normalizeH="0" baseline="0" noProof="0">
                  <a:ln>
                    <a:noFill/>
                  </a:ln>
                  <a:solidFill>
                    <a:schemeClr val="accent1"/>
                  </a:solidFill>
                  <a:effectLst/>
                  <a:uLnTx/>
                  <a:uFillTx/>
                  <a:latin typeface="Segoe UI Semibold"/>
                  <a:ea typeface="+mn-ea"/>
                  <a:cs typeface="+mn-cs"/>
                </a:rPr>
                <a:t>data foundations</a:t>
              </a:r>
            </a:p>
          </p:txBody>
        </p:sp>
        <p:sp>
          <p:nvSpPr>
            <p:cNvPr id="84" name="Rectangle 83">
              <a:extLst>
                <a:ext uri="{FF2B5EF4-FFF2-40B4-BE49-F238E27FC236}">
                  <a16:creationId xmlns:a16="http://schemas.microsoft.com/office/drawing/2014/main" id="{64DE70E3-5DAA-495A-8BEB-59C179DD21EE}"/>
                </a:ext>
              </a:extLst>
            </p:cNvPr>
            <p:cNvSpPr/>
            <p:nvPr/>
          </p:nvSpPr>
          <p:spPr bwMode="auto">
            <a:xfrm>
              <a:off x="6528195" y="3404243"/>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Migration planning</a:t>
              </a:r>
              <a:br>
                <a:rPr kumimoji="0" lang="en-US" sz="1800" b="1" i="0" u="none" strike="noStrike" kern="1200" cap="none" spc="0" normalizeH="0" baseline="0" noProof="0">
                  <a:ln>
                    <a:noFill/>
                  </a:ln>
                  <a:solidFill>
                    <a:schemeClr val="accent1"/>
                  </a:solidFill>
                  <a:effectLst/>
                  <a:uLnTx/>
                  <a:uFillTx/>
                  <a:latin typeface="Segoe UI Semibold"/>
                  <a:ea typeface="+mn-ea"/>
                  <a:cs typeface="+mn-cs"/>
                </a:rPr>
              </a:br>
              <a:r>
                <a:rPr kumimoji="0" lang="en-US" sz="1800" b="1" i="0" u="none" strike="noStrike" kern="1200" cap="none" spc="0" normalizeH="0" baseline="0" noProof="0">
                  <a:ln>
                    <a:noFill/>
                  </a:ln>
                  <a:solidFill>
                    <a:schemeClr val="accent1"/>
                  </a:solidFill>
                  <a:effectLst/>
                  <a:uLnTx/>
                  <a:uFillTx/>
                  <a:latin typeface="Segoe UI Semibold"/>
                  <a:ea typeface="+mn-ea"/>
                  <a:cs typeface="+mn-cs"/>
                </a:rPr>
                <a:t>and execution</a:t>
              </a:r>
            </a:p>
          </p:txBody>
        </p:sp>
        <p:sp>
          <p:nvSpPr>
            <p:cNvPr id="85" name="Rectangle 84">
              <a:extLst>
                <a:ext uri="{FF2B5EF4-FFF2-40B4-BE49-F238E27FC236}">
                  <a16:creationId xmlns:a16="http://schemas.microsoft.com/office/drawing/2014/main" id="{45DC2A19-8D37-43BE-858E-14896FA79905}"/>
                </a:ext>
              </a:extLst>
            </p:cNvPr>
            <p:cNvSpPr/>
            <p:nvPr/>
          </p:nvSpPr>
          <p:spPr bwMode="auto">
            <a:xfrm>
              <a:off x="6528195" y="4279595"/>
              <a:ext cx="3670300" cy="8854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Segoe UI Semibold"/>
                  <a:ea typeface="+mn-ea"/>
                  <a:cs typeface="+mn-cs"/>
                </a:rPr>
                <a:t>Specialized partners</a:t>
              </a:r>
            </a:p>
          </p:txBody>
        </p:sp>
        <p:grpSp>
          <p:nvGrpSpPr>
            <p:cNvPr id="182" name="dev testing" descr="dev testing">
              <a:extLst>
                <a:ext uri="{FF2B5EF4-FFF2-40B4-BE49-F238E27FC236}">
                  <a16:creationId xmlns:a16="http://schemas.microsoft.com/office/drawing/2014/main" id="{9E820B6A-BE81-4D0F-BD99-6B4E7C112253}"/>
                </a:ext>
              </a:extLst>
            </p:cNvPr>
            <p:cNvGrpSpPr>
              <a:grpSpLocks noChangeAspect="1"/>
            </p:cNvGrpSpPr>
            <p:nvPr/>
          </p:nvGrpSpPr>
          <p:grpSpPr bwMode="auto">
            <a:xfrm>
              <a:off x="6625617" y="2789143"/>
              <a:ext cx="435074" cy="364938"/>
              <a:chOff x="448" y="808"/>
              <a:chExt cx="262" cy="235"/>
            </a:xfrm>
          </p:grpSpPr>
          <p:sp>
            <p:nvSpPr>
              <p:cNvPr id="183" name="AutoShape 3">
                <a:extLst>
                  <a:ext uri="{FF2B5EF4-FFF2-40B4-BE49-F238E27FC236}">
                    <a16:creationId xmlns:a16="http://schemas.microsoft.com/office/drawing/2014/main" id="{5E47226C-2F54-4EF4-93CD-1531BDC3EE18}"/>
                  </a:ext>
                </a:extLst>
              </p:cNvPr>
              <p:cNvSpPr>
                <a:spLocks noChangeAspect="1" noChangeArrowheads="1" noTextEdit="1"/>
              </p:cNvSpPr>
              <p:nvPr/>
            </p:nvSpPr>
            <p:spPr bwMode="auto">
              <a:xfrm>
                <a:off x="448" y="809"/>
                <a:ext cx="26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4" name="Rectangle 5">
                <a:extLst>
                  <a:ext uri="{FF2B5EF4-FFF2-40B4-BE49-F238E27FC236}">
                    <a16:creationId xmlns:a16="http://schemas.microsoft.com/office/drawing/2014/main" id="{71AF44DF-7319-4638-840B-BC19DE0D5423}"/>
                  </a:ext>
                </a:extLst>
              </p:cNvPr>
              <p:cNvSpPr>
                <a:spLocks noChangeArrowheads="1"/>
              </p:cNvSpPr>
              <p:nvPr/>
            </p:nvSpPr>
            <p:spPr bwMode="auto">
              <a:xfrm>
                <a:off x="448"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5" name="Rectangle 6">
                <a:extLst>
                  <a:ext uri="{FF2B5EF4-FFF2-40B4-BE49-F238E27FC236}">
                    <a16:creationId xmlns:a16="http://schemas.microsoft.com/office/drawing/2014/main" id="{EB70FF0C-B287-48DE-AB43-F95B9A9CCC2E}"/>
                  </a:ext>
                </a:extLst>
              </p:cNvPr>
              <p:cNvSpPr>
                <a:spLocks noChangeArrowheads="1"/>
              </p:cNvSpPr>
              <p:nvPr/>
            </p:nvSpPr>
            <p:spPr bwMode="auto">
              <a:xfrm>
                <a:off x="517" y="988"/>
                <a:ext cx="54"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6" name="Rectangle 7">
                <a:extLst>
                  <a:ext uri="{FF2B5EF4-FFF2-40B4-BE49-F238E27FC236}">
                    <a16:creationId xmlns:a16="http://schemas.microsoft.com/office/drawing/2014/main" id="{467C47A8-5816-4541-9946-D92B098B1B95}"/>
                  </a:ext>
                </a:extLst>
              </p:cNvPr>
              <p:cNvSpPr>
                <a:spLocks noChangeArrowheads="1"/>
              </p:cNvSpPr>
              <p:nvPr/>
            </p:nvSpPr>
            <p:spPr bwMode="auto">
              <a:xfrm>
                <a:off x="586"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7" name="Rectangle 8">
                <a:extLst>
                  <a:ext uri="{FF2B5EF4-FFF2-40B4-BE49-F238E27FC236}">
                    <a16:creationId xmlns:a16="http://schemas.microsoft.com/office/drawing/2014/main" id="{3084451B-4F32-4556-B9C2-B75AA0A2D1C3}"/>
                  </a:ext>
                </a:extLst>
              </p:cNvPr>
              <p:cNvSpPr>
                <a:spLocks noChangeArrowheads="1"/>
              </p:cNvSpPr>
              <p:nvPr/>
            </p:nvSpPr>
            <p:spPr bwMode="auto">
              <a:xfrm>
                <a:off x="654"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8" name="Rectangle 9">
                <a:extLst>
                  <a:ext uri="{FF2B5EF4-FFF2-40B4-BE49-F238E27FC236}">
                    <a16:creationId xmlns:a16="http://schemas.microsoft.com/office/drawing/2014/main" id="{346FB61A-0EF4-45A9-8D00-1943A7A170E1}"/>
                  </a:ext>
                </a:extLst>
              </p:cNvPr>
              <p:cNvSpPr>
                <a:spLocks noChangeArrowheads="1"/>
              </p:cNvSpPr>
              <p:nvPr/>
            </p:nvSpPr>
            <p:spPr bwMode="auto">
              <a:xfrm>
                <a:off x="448"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9" name="Rectangle 10">
                <a:extLst>
                  <a:ext uri="{FF2B5EF4-FFF2-40B4-BE49-F238E27FC236}">
                    <a16:creationId xmlns:a16="http://schemas.microsoft.com/office/drawing/2014/main" id="{724F38BA-EEFD-472F-BF9A-86B9B0E8FD30}"/>
                  </a:ext>
                </a:extLst>
              </p:cNvPr>
              <p:cNvSpPr>
                <a:spLocks noChangeArrowheads="1"/>
              </p:cNvSpPr>
              <p:nvPr/>
            </p:nvSpPr>
            <p:spPr bwMode="auto">
              <a:xfrm>
                <a:off x="517" y="919"/>
                <a:ext cx="54"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0" name="Rectangle 11">
                <a:extLst>
                  <a:ext uri="{FF2B5EF4-FFF2-40B4-BE49-F238E27FC236}">
                    <a16:creationId xmlns:a16="http://schemas.microsoft.com/office/drawing/2014/main" id="{FC1C7A03-AE6A-401D-9129-0BB982C92571}"/>
                  </a:ext>
                </a:extLst>
              </p:cNvPr>
              <p:cNvSpPr>
                <a:spLocks noChangeArrowheads="1"/>
              </p:cNvSpPr>
              <p:nvPr/>
            </p:nvSpPr>
            <p:spPr bwMode="auto">
              <a:xfrm>
                <a:off x="586"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1" name="Rectangle 12">
                <a:extLst>
                  <a:ext uri="{FF2B5EF4-FFF2-40B4-BE49-F238E27FC236}">
                    <a16:creationId xmlns:a16="http://schemas.microsoft.com/office/drawing/2014/main" id="{1B6F6F7F-39CE-47D9-8A42-2F333A14E2F9}"/>
                  </a:ext>
                </a:extLst>
              </p:cNvPr>
              <p:cNvSpPr>
                <a:spLocks noChangeArrowheads="1"/>
              </p:cNvSpPr>
              <p:nvPr/>
            </p:nvSpPr>
            <p:spPr bwMode="auto">
              <a:xfrm>
                <a:off x="654"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2" name="Rectangle 13">
                <a:extLst>
                  <a:ext uri="{FF2B5EF4-FFF2-40B4-BE49-F238E27FC236}">
                    <a16:creationId xmlns:a16="http://schemas.microsoft.com/office/drawing/2014/main" id="{C554AB85-EAB8-449D-A5DF-9C0CDED93990}"/>
                  </a:ext>
                </a:extLst>
              </p:cNvPr>
              <p:cNvSpPr>
                <a:spLocks noChangeArrowheads="1"/>
              </p:cNvSpPr>
              <p:nvPr/>
            </p:nvSpPr>
            <p:spPr bwMode="auto">
              <a:xfrm>
                <a:off x="517" y="823"/>
                <a:ext cx="54"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3" name="Rectangle 14">
                <a:extLst>
                  <a:ext uri="{FF2B5EF4-FFF2-40B4-BE49-F238E27FC236}">
                    <a16:creationId xmlns:a16="http://schemas.microsoft.com/office/drawing/2014/main" id="{5B80D8A8-F75C-4974-A72C-19EC2BFA7334}"/>
                  </a:ext>
                </a:extLst>
              </p:cNvPr>
              <p:cNvSpPr>
                <a:spLocks noChangeArrowheads="1"/>
              </p:cNvSpPr>
              <p:nvPr/>
            </p:nvSpPr>
            <p:spPr bwMode="auto">
              <a:xfrm>
                <a:off x="448" y="808"/>
                <a:ext cx="55" cy="5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4" name="Rectangle 15">
                <a:extLst>
                  <a:ext uri="{FF2B5EF4-FFF2-40B4-BE49-F238E27FC236}">
                    <a16:creationId xmlns:a16="http://schemas.microsoft.com/office/drawing/2014/main" id="{A27954E5-BE9F-4A3B-9B5F-C16454594019}"/>
                  </a:ext>
                </a:extLst>
              </p:cNvPr>
              <p:cNvSpPr>
                <a:spLocks noChangeArrowheads="1"/>
              </p:cNvSpPr>
              <p:nvPr/>
            </p:nvSpPr>
            <p:spPr bwMode="auto">
              <a:xfrm>
                <a:off x="586" y="836"/>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95" name="Rectangle 16">
                <a:extLst>
                  <a:ext uri="{FF2B5EF4-FFF2-40B4-BE49-F238E27FC236}">
                    <a16:creationId xmlns:a16="http://schemas.microsoft.com/office/drawing/2014/main" id="{C0050202-AD36-428F-9D77-9E8A97A43D67}"/>
                  </a:ext>
                </a:extLst>
              </p:cNvPr>
              <p:cNvSpPr>
                <a:spLocks noChangeArrowheads="1"/>
              </p:cNvSpPr>
              <p:nvPr/>
            </p:nvSpPr>
            <p:spPr bwMode="auto">
              <a:xfrm>
                <a:off x="654" y="850"/>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8" name="modular 1" descr="modular">
              <a:extLst>
                <a:ext uri="{FF2B5EF4-FFF2-40B4-BE49-F238E27FC236}">
                  <a16:creationId xmlns:a16="http://schemas.microsoft.com/office/drawing/2014/main" id="{FCC30580-6B15-40D2-8F85-34D8993BC724}"/>
                </a:ext>
              </a:extLst>
            </p:cNvPr>
            <p:cNvGrpSpPr/>
            <p:nvPr/>
          </p:nvGrpSpPr>
          <p:grpSpPr>
            <a:xfrm>
              <a:off x="2707903" y="2776424"/>
              <a:ext cx="417438" cy="390376"/>
              <a:chOff x="3557434" y="2181241"/>
              <a:chExt cx="406193" cy="406193"/>
            </a:xfrm>
          </p:grpSpPr>
          <p:sp>
            <p:nvSpPr>
              <p:cNvPr id="139" name="Rectangle 458">
                <a:extLst>
                  <a:ext uri="{FF2B5EF4-FFF2-40B4-BE49-F238E27FC236}">
                    <a16:creationId xmlns:a16="http://schemas.microsoft.com/office/drawing/2014/main" id="{5F84E1AF-0869-4512-9AD4-DF9CC5220C51}"/>
                  </a:ext>
                </a:extLst>
              </p:cNvPr>
              <p:cNvSpPr>
                <a:spLocks noChangeArrowheads="1"/>
              </p:cNvSpPr>
              <p:nvPr/>
            </p:nvSpPr>
            <p:spPr bwMode="auto">
              <a:xfrm>
                <a:off x="3557434" y="2181241"/>
                <a:ext cx="406193" cy="42020"/>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1" name="Rectangle 459">
                <a:extLst>
                  <a:ext uri="{FF2B5EF4-FFF2-40B4-BE49-F238E27FC236}">
                    <a16:creationId xmlns:a16="http://schemas.microsoft.com/office/drawing/2014/main" id="{5A487DD8-63D0-4C5A-A762-675EB107F9BF}"/>
                  </a:ext>
                </a:extLst>
              </p:cNvPr>
              <p:cNvSpPr>
                <a:spLocks noChangeArrowheads="1"/>
              </p:cNvSpPr>
              <p:nvPr/>
            </p:nvSpPr>
            <p:spPr bwMode="auto">
              <a:xfrm>
                <a:off x="3557434" y="2223261"/>
                <a:ext cx="406193" cy="14940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2" name="Rectangle 460">
                <a:extLst>
                  <a:ext uri="{FF2B5EF4-FFF2-40B4-BE49-F238E27FC236}">
                    <a16:creationId xmlns:a16="http://schemas.microsoft.com/office/drawing/2014/main" id="{F71DA5DB-00F7-4B90-AB0E-227C42E3D4A0}"/>
                  </a:ext>
                </a:extLst>
              </p:cNvPr>
              <p:cNvSpPr>
                <a:spLocks noChangeArrowheads="1"/>
              </p:cNvSpPr>
              <p:nvPr/>
            </p:nvSpPr>
            <p:spPr bwMode="auto">
              <a:xfrm>
                <a:off x="3557434" y="2394454"/>
                <a:ext cx="85597"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3" name="Rectangle 461">
                <a:extLst>
                  <a:ext uri="{FF2B5EF4-FFF2-40B4-BE49-F238E27FC236}">
                    <a16:creationId xmlns:a16="http://schemas.microsoft.com/office/drawing/2014/main" id="{2C09DC8E-293A-4639-B41D-42292243CBEB}"/>
                  </a:ext>
                </a:extLst>
              </p:cNvPr>
              <p:cNvSpPr>
                <a:spLocks noChangeArrowheads="1"/>
              </p:cNvSpPr>
              <p:nvPr/>
            </p:nvSpPr>
            <p:spPr bwMode="auto">
              <a:xfrm>
                <a:off x="3664818" y="2394454"/>
                <a:ext cx="84040"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4" name="Rectangle 462">
                <a:extLst>
                  <a:ext uri="{FF2B5EF4-FFF2-40B4-BE49-F238E27FC236}">
                    <a16:creationId xmlns:a16="http://schemas.microsoft.com/office/drawing/2014/main" id="{6D51F9B7-5D6E-4A64-9A84-A05A074C86FE}"/>
                  </a:ext>
                </a:extLst>
              </p:cNvPr>
              <p:cNvSpPr>
                <a:spLocks noChangeArrowheads="1"/>
              </p:cNvSpPr>
              <p:nvPr/>
            </p:nvSpPr>
            <p:spPr bwMode="auto">
              <a:xfrm>
                <a:off x="3770646" y="2394454"/>
                <a:ext cx="85597"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5" name="Rectangle 463">
                <a:extLst>
                  <a:ext uri="{FF2B5EF4-FFF2-40B4-BE49-F238E27FC236}">
                    <a16:creationId xmlns:a16="http://schemas.microsoft.com/office/drawing/2014/main" id="{0373F552-F85B-4848-B3A3-CF5B763EE9DA}"/>
                  </a:ext>
                </a:extLst>
              </p:cNvPr>
              <p:cNvSpPr>
                <a:spLocks noChangeArrowheads="1"/>
              </p:cNvSpPr>
              <p:nvPr/>
            </p:nvSpPr>
            <p:spPr bwMode="auto">
              <a:xfrm>
                <a:off x="3878030" y="2394454"/>
                <a:ext cx="85597"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6" name="Rectangle 464">
                <a:extLst>
                  <a:ext uri="{FF2B5EF4-FFF2-40B4-BE49-F238E27FC236}">
                    <a16:creationId xmlns:a16="http://schemas.microsoft.com/office/drawing/2014/main" id="{2C3F339E-62DB-48E5-98B0-1D32CFAE9999}"/>
                  </a:ext>
                </a:extLst>
              </p:cNvPr>
              <p:cNvSpPr>
                <a:spLocks noChangeArrowheads="1"/>
              </p:cNvSpPr>
              <p:nvPr/>
            </p:nvSpPr>
            <p:spPr bwMode="auto">
              <a:xfrm>
                <a:off x="3557434" y="2501837"/>
                <a:ext cx="191425" cy="8559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77" name="Rectangle 465">
                <a:extLst>
                  <a:ext uri="{FF2B5EF4-FFF2-40B4-BE49-F238E27FC236}">
                    <a16:creationId xmlns:a16="http://schemas.microsoft.com/office/drawing/2014/main" id="{03B4E5B8-068D-4885-BE5A-64A4F54E0F15}"/>
                  </a:ext>
                </a:extLst>
              </p:cNvPr>
              <p:cNvSpPr>
                <a:spLocks noChangeArrowheads="1"/>
              </p:cNvSpPr>
              <p:nvPr/>
            </p:nvSpPr>
            <p:spPr bwMode="auto">
              <a:xfrm>
                <a:off x="3770646" y="2501837"/>
                <a:ext cx="192980" cy="8559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78" name="evolve" descr="evolve">
              <a:extLst>
                <a:ext uri="{FF2B5EF4-FFF2-40B4-BE49-F238E27FC236}">
                  <a16:creationId xmlns:a16="http://schemas.microsoft.com/office/drawing/2014/main" id="{8F71CC57-38DD-432F-A5E1-DD23E343C5DC}"/>
                </a:ext>
              </a:extLst>
            </p:cNvPr>
            <p:cNvGrpSpPr/>
            <p:nvPr/>
          </p:nvGrpSpPr>
          <p:grpSpPr>
            <a:xfrm>
              <a:off x="2704536" y="4515554"/>
              <a:ext cx="438496" cy="413522"/>
              <a:chOff x="748620" y="3040242"/>
              <a:chExt cx="415510" cy="419004"/>
            </a:xfrm>
          </p:grpSpPr>
          <p:sp>
            <p:nvSpPr>
              <p:cNvPr id="179" name="Freeform: Shape 178">
                <a:extLst>
                  <a:ext uri="{FF2B5EF4-FFF2-40B4-BE49-F238E27FC236}">
                    <a16:creationId xmlns:a16="http://schemas.microsoft.com/office/drawing/2014/main" id="{2BFF0FBA-4196-43B4-ABB7-42F0ECC1C8FC}"/>
                  </a:ext>
                </a:extLst>
              </p:cNvPr>
              <p:cNvSpPr/>
              <p:nvPr/>
            </p:nvSpPr>
            <p:spPr>
              <a:xfrm>
                <a:off x="748620" y="3324316"/>
                <a:ext cx="134930" cy="134930"/>
              </a:xfrm>
              <a:custGeom>
                <a:avLst/>
                <a:gdLst>
                  <a:gd name="connsiteX0" fmla="*/ 1481 w 134929"/>
                  <a:gd name="connsiteY0" fmla="*/ 133958 h 134929"/>
                  <a:gd name="connsiteX1" fmla="*/ 133959 w 134929"/>
                  <a:gd name="connsiteY1" fmla="*/ 133958 h 134929"/>
                  <a:gd name="connsiteX2" fmla="*/ 133959 w 134929"/>
                  <a:gd name="connsiteY2" fmla="*/ 1481 h 134929"/>
                  <a:gd name="connsiteX3" fmla="*/ 1481 w 134929"/>
                  <a:gd name="connsiteY3" fmla="*/ 1481 h 134929"/>
                  <a:gd name="connsiteX4" fmla="*/ 1481 w 134929"/>
                  <a:gd name="connsiteY4" fmla="*/ 133958 h 13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9" h="134929">
                    <a:moveTo>
                      <a:pt x="1481" y="133958"/>
                    </a:moveTo>
                    <a:lnTo>
                      <a:pt x="133959" y="133958"/>
                    </a:lnTo>
                    <a:lnTo>
                      <a:pt x="133959" y="1481"/>
                    </a:lnTo>
                    <a:lnTo>
                      <a:pt x="1481" y="1481"/>
                    </a:lnTo>
                    <a:lnTo>
                      <a:pt x="1481" y="133958"/>
                    </a:lnTo>
                    <a:close/>
                  </a:path>
                </a:pathLst>
              </a:custGeom>
              <a:solidFill>
                <a:srgbClr val="0078D4"/>
              </a:solidFill>
              <a:ln w="43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0BC40D00-A526-45CE-B7F8-4D9835811B1E}"/>
                  </a:ext>
                </a:extLst>
              </p:cNvPr>
              <p:cNvSpPr/>
              <p:nvPr/>
            </p:nvSpPr>
            <p:spPr>
              <a:xfrm>
                <a:off x="899218" y="3182500"/>
                <a:ext cx="134930" cy="134930"/>
              </a:xfrm>
              <a:custGeom>
                <a:avLst/>
                <a:gdLst>
                  <a:gd name="connsiteX0" fmla="*/ 1481 w 134929"/>
                  <a:gd name="connsiteY0" fmla="*/ 32320 h 134929"/>
                  <a:gd name="connsiteX1" fmla="*/ 1481 w 134929"/>
                  <a:gd name="connsiteY1" fmla="*/ 103119 h 134929"/>
                  <a:gd name="connsiteX2" fmla="*/ 32320 w 134929"/>
                  <a:gd name="connsiteY2" fmla="*/ 133958 h 134929"/>
                  <a:gd name="connsiteX3" fmla="*/ 103119 w 134929"/>
                  <a:gd name="connsiteY3" fmla="*/ 133958 h 134929"/>
                  <a:gd name="connsiteX4" fmla="*/ 133958 w 134929"/>
                  <a:gd name="connsiteY4" fmla="*/ 103119 h 134929"/>
                  <a:gd name="connsiteX5" fmla="*/ 133958 w 134929"/>
                  <a:gd name="connsiteY5" fmla="*/ 32320 h 134929"/>
                  <a:gd name="connsiteX6" fmla="*/ 103119 w 134929"/>
                  <a:gd name="connsiteY6" fmla="*/ 1481 h 134929"/>
                  <a:gd name="connsiteX7" fmla="*/ 32754 w 134929"/>
                  <a:gd name="connsiteY7" fmla="*/ 1481 h 134929"/>
                  <a:gd name="connsiteX8" fmla="*/ 1481 w 134929"/>
                  <a:gd name="connsiteY8" fmla="*/ 32320 h 13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29" h="134929">
                    <a:moveTo>
                      <a:pt x="1481" y="32320"/>
                    </a:moveTo>
                    <a:lnTo>
                      <a:pt x="1481" y="103119"/>
                    </a:lnTo>
                    <a:cubicBezTo>
                      <a:pt x="1481" y="120059"/>
                      <a:pt x="15380" y="133958"/>
                      <a:pt x="32320" y="133958"/>
                    </a:cubicBezTo>
                    <a:lnTo>
                      <a:pt x="103119" y="133958"/>
                    </a:lnTo>
                    <a:cubicBezTo>
                      <a:pt x="120059" y="133958"/>
                      <a:pt x="133958" y="120059"/>
                      <a:pt x="133958" y="103119"/>
                    </a:cubicBezTo>
                    <a:lnTo>
                      <a:pt x="133958" y="32320"/>
                    </a:lnTo>
                    <a:cubicBezTo>
                      <a:pt x="133958" y="15380"/>
                      <a:pt x="120059" y="1481"/>
                      <a:pt x="103119" y="1481"/>
                    </a:cubicBezTo>
                    <a:lnTo>
                      <a:pt x="32754" y="1481"/>
                    </a:lnTo>
                    <a:cubicBezTo>
                      <a:pt x="15380" y="1481"/>
                      <a:pt x="1481" y="14945"/>
                      <a:pt x="1481" y="32320"/>
                    </a:cubicBezTo>
                    <a:close/>
                  </a:path>
                </a:pathLst>
              </a:custGeom>
              <a:solidFill>
                <a:srgbClr val="0078D4"/>
              </a:solidFill>
              <a:ln w="43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Shape 180">
                <a:extLst>
                  <a:ext uri="{FF2B5EF4-FFF2-40B4-BE49-F238E27FC236}">
                    <a16:creationId xmlns:a16="http://schemas.microsoft.com/office/drawing/2014/main" id="{2F377B21-18B3-4B51-936F-0C8D3FFCA6D4}"/>
                  </a:ext>
                </a:extLst>
              </p:cNvPr>
              <p:cNvSpPr/>
              <p:nvPr/>
            </p:nvSpPr>
            <p:spPr>
              <a:xfrm>
                <a:off x="1033553" y="3040242"/>
                <a:ext cx="130577" cy="130577"/>
              </a:xfrm>
              <a:custGeom>
                <a:avLst/>
                <a:gdLst>
                  <a:gd name="connsiteX0" fmla="*/ 1481 w 130577"/>
                  <a:gd name="connsiteY0" fmla="*/ 66634 h 130577"/>
                  <a:gd name="connsiteX1" fmla="*/ 66634 w 130577"/>
                  <a:gd name="connsiteY1" fmla="*/ 131787 h 130577"/>
                  <a:gd name="connsiteX2" fmla="*/ 67502 w 130577"/>
                  <a:gd name="connsiteY2" fmla="*/ 131787 h 130577"/>
                  <a:gd name="connsiteX3" fmla="*/ 132655 w 130577"/>
                  <a:gd name="connsiteY3" fmla="*/ 66634 h 130577"/>
                  <a:gd name="connsiteX4" fmla="*/ 67502 w 130577"/>
                  <a:gd name="connsiteY4" fmla="*/ 1481 h 130577"/>
                  <a:gd name="connsiteX5" fmla="*/ 66634 w 130577"/>
                  <a:gd name="connsiteY5" fmla="*/ 1481 h 130577"/>
                  <a:gd name="connsiteX6" fmla="*/ 1481 w 130577"/>
                  <a:gd name="connsiteY6" fmla="*/ 66634 h 1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7" h="130577">
                    <a:moveTo>
                      <a:pt x="1481" y="66634"/>
                    </a:moveTo>
                    <a:cubicBezTo>
                      <a:pt x="1481" y="102685"/>
                      <a:pt x="30582" y="131787"/>
                      <a:pt x="66634" y="131787"/>
                    </a:cubicBezTo>
                    <a:lnTo>
                      <a:pt x="67502" y="131787"/>
                    </a:lnTo>
                    <a:cubicBezTo>
                      <a:pt x="103553" y="131787"/>
                      <a:pt x="132655" y="102685"/>
                      <a:pt x="132655" y="66634"/>
                    </a:cubicBezTo>
                    <a:cubicBezTo>
                      <a:pt x="132655" y="30582"/>
                      <a:pt x="103553" y="1481"/>
                      <a:pt x="67502" y="1481"/>
                    </a:cubicBezTo>
                    <a:lnTo>
                      <a:pt x="66634" y="1481"/>
                    </a:lnTo>
                    <a:cubicBezTo>
                      <a:pt x="30582" y="1481"/>
                      <a:pt x="1481" y="30582"/>
                      <a:pt x="1481" y="66634"/>
                    </a:cubicBezTo>
                    <a:close/>
                  </a:path>
                </a:pathLst>
              </a:custGeom>
              <a:solidFill>
                <a:srgbClr val="50E6FF"/>
              </a:solidFill>
              <a:ln w="432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7" name="Group 236">
              <a:extLst>
                <a:ext uri="{FF2B5EF4-FFF2-40B4-BE49-F238E27FC236}">
                  <a16:creationId xmlns:a16="http://schemas.microsoft.com/office/drawing/2014/main" id="{9ECA2390-5321-4332-9D3D-6984CF24051B}"/>
                </a:ext>
              </a:extLst>
            </p:cNvPr>
            <p:cNvGrpSpPr/>
            <p:nvPr/>
          </p:nvGrpSpPr>
          <p:grpSpPr>
            <a:xfrm>
              <a:off x="2695013" y="3595961"/>
              <a:ext cx="498062" cy="502004"/>
              <a:chOff x="9021415" y="2468324"/>
              <a:chExt cx="836453" cy="831199"/>
            </a:xfrm>
          </p:grpSpPr>
          <p:grpSp>
            <p:nvGrpSpPr>
              <p:cNvPr id="238" name="Group 237">
                <a:extLst>
                  <a:ext uri="{FF2B5EF4-FFF2-40B4-BE49-F238E27FC236}">
                    <a16:creationId xmlns:a16="http://schemas.microsoft.com/office/drawing/2014/main" id="{D713A79D-D637-418D-BF18-BB250E8FFA5F}"/>
                  </a:ext>
                </a:extLst>
              </p:cNvPr>
              <p:cNvGrpSpPr/>
              <p:nvPr/>
            </p:nvGrpSpPr>
            <p:grpSpPr>
              <a:xfrm flipH="1">
                <a:off x="9021415" y="2468324"/>
                <a:ext cx="836453" cy="831199"/>
                <a:chOff x="9021415" y="2468324"/>
                <a:chExt cx="836453" cy="831199"/>
              </a:xfrm>
            </p:grpSpPr>
            <p:sp>
              <p:nvSpPr>
                <p:cNvPr id="268" name="Freeform: Shape 267">
                  <a:extLst>
                    <a:ext uri="{FF2B5EF4-FFF2-40B4-BE49-F238E27FC236}">
                      <a16:creationId xmlns:a16="http://schemas.microsoft.com/office/drawing/2014/main" id="{51C31CCD-FFA4-4F29-8EFD-3D7F7436AB0E}"/>
                    </a:ext>
                  </a:extLst>
                </p:cNvPr>
                <p:cNvSpPr/>
                <p:nvPr/>
              </p:nvSpPr>
              <p:spPr>
                <a:xfrm>
                  <a:off x="9078661" y="2468324"/>
                  <a:ext cx="358729" cy="244986"/>
                </a:xfrm>
                <a:custGeom>
                  <a:avLst/>
                  <a:gdLst>
                    <a:gd name="connsiteX0" fmla="*/ 175227 w 173924"/>
                    <a:gd name="connsiteY0" fmla="*/ 39264 h 118777"/>
                    <a:gd name="connsiteX1" fmla="*/ 175581 w 173924"/>
                    <a:gd name="connsiteY1" fmla="*/ 39264 h 118777"/>
                    <a:gd name="connsiteX2" fmla="*/ 175581 w 173924"/>
                    <a:gd name="connsiteY2" fmla="*/ 1410 h 118777"/>
                    <a:gd name="connsiteX3" fmla="*/ 1410 w 173924"/>
                    <a:gd name="connsiteY3" fmla="*/ 102142 h 118777"/>
                    <a:gd name="connsiteX4" fmla="*/ 33593 w 173924"/>
                    <a:gd name="connsiteY4" fmla="*/ 120714 h 118777"/>
                    <a:gd name="connsiteX5" fmla="*/ 175227 w 173924"/>
                    <a:gd name="connsiteY5" fmla="*/ 39264 h 1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24" h="118777">
                      <a:moveTo>
                        <a:pt x="175227" y="39264"/>
                      </a:moveTo>
                      <a:cubicBezTo>
                        <a:pt x="175369" y="39264"/>
                        <a:pt x="175510" y="39264"/>
                        <a:pt x="175581" y="39264"/>
                      </a:cubicBezTo>
                      <a:lnTo>
                        <a:pt x="175581" y="1410"/>
                      </a:lnTo>
                      <a:cubicBezTo>
                        <a:pt x="101645" y="1410"/>
                        <a:pt x="38414" y="37988"/>
                        <a:pt x="1410" y="102142"/>
                      </a:cubicBezTo>
                      <a:lnTo>
                        <a:pt x="33593" y="120714"/>
                      </a:lnTo>
                      <a:cubicBezTo>
                        <a:pt x="61948" y="72014"/>
                        <a:pt x="114760" y="39264"/>
                        <a:pt x="175227" y="39264"/>
                      </a:cubicBezTo>
                      <a:close/>
                    </a:path>
                  </a:pathLst>
                </a:custGeom>
                <a:solidFill>
                  <a:srgbClr val="50E6FF"/>
                </a:solidFill>
                <a:ln w="42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705E67B-EF34-4F51-9D8D-17B4C60340FA}"/>
                    </a:ext>
                  </a:extLst>
                </p:cNvPr>
                <p:cNvSpPr/>
                <p:nvPr/>
              </p:nvSpPr>
              <p:spPr>
                <a:xfrm>
                  <a:off x="9021415" y="2676089"/>
                  <a:ext cx="122493" cy="419974"/>
                </a:xfrm>
                <a:custGeom>
                  <a:avLst/>
                  <a:gdLst>
                    <a:gd name="connsiteX0" fmla="*/ 61346 w 59388"/>
                    <a:gd name="connsiteY0" fmla="*/ 20054 h 203618"/>
                    <a:gd name="connsiteX1" fmla="*/ 29163 w 59388"/>
                    <a:gd name="connsiteY1" fmla="*/ 1410 h 203618"/>
                    <a:gd name="connsiteX2" fmla="*/ 29163 w 59388"/>
                    <a:gd name="connsiteY2" fmla="*/ 202873 h 203618"/>
                    <a:gd name="connsiteX3" fmla="*/ 61275 w 59388"/>
                    <a:gd name="connsiteY3" fmla="*/ 184300 h 203618"/>
                    <a:gd name="connsiteX4" fmla="*/ 39229 w 59388"/>
                    <a:gd name="connsiteY4" fmla="*/ 102212 h 203618"/>
                    <a:gd name="connsiteX5" fmla="*/ 61346 w 59388"/>
                    <a:gd name="connsiteY5" fmla="*/ 20054 h 20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8" h="203618">
                      <a:moveTo>
                        <a:pt x="61346" y="20054"/>
                      </a:moveTo>
                      <a:lnTo>
                        <a:pt x="29163" y="1410"/>
                      </a:lnTo>
                      <a:cubicBezTo>
                        <a:pt x="-7840" y="65563"/>
                        <a:pt x="-7840" y="138720"/>
                        <a:pt x="29163" y="202873"/>
                      </a:cubicBezTo>
                      <a:lnTo>
                        <a:pt x="61275" y="184300"/>
                      </a:lnTo>
                      <a:cubicBezTo>
                        <a:pt x="47239" y="160198"/>
                        <a:pt x="39229" y="132127"/>
                        <a:pt x="39229" y="102212"/>
                      </a:cubicBezTo>
                      <a:cubicBezTo>
                        <a:pt x="39229" y="72298"/>
                        <a:pt x="47310" y="44156"/>
                        <a:pt x="61346" y="20054"/>
                      </a:cubicBezTo>
                      <a:close/>
                    </a:path>
                  </a:pathLst>
                </a:custGeom>
                <a:solidFill>
                  <a:srgbClr val="0078D4"/>
                </a:solidFill>
                <a:ln w="42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959C04C7-99B5-4F26-8E36-B99B360C8D57}"/>
                    </a:ext>
                  </a:extLst>
                </p:cNvPr>
                <p:cNvSpPr/>
                <p:nvPr/>
              </p:nvSpPr>
              <p:spPr>
                <a:xfrm>
                  <a:off x="9078800" y="3053445"/>
                  <a:ext cx="358729" cy="244986"/>
                </a:xfrm>
                <a:custGeom>
                  <a:avLst/>
                  <a:gdLst>
                    <a:gd name="connsiteX0" fmla="*/ 175156 w 173924"/>
                    <a:gd name="connsiteY0" fmla="*/ 83002 h 118777"/>
                    <a:gd name="connsiteX1" fmla="*/ 33522 w 173924"/>
                    <a:gd name="connsiteY1" fmla="*/ 1410 h 118777"/>
                    <a:gd name="connsiteX2" fmla="*/ 1410 w 173924"/>
                    <a:gd name="connsiteY2" fmla="*/ 19983 h 118777"/>
                    <a:gd name="connsiteX3" fmla="*/ 175581 w 173924"/>
                    <a:gd name="connsiteY3" fmla="*/ 120714 h 118777"/>
                    <a:gd name="connsiteX4" fmla="*/ 175581 w 173924"/>
                    <a:gd name="connsiteY4" fmla="*/ 83002 h 118777"/>
                    <a:gd name="connsiteX5" fmla="*/ 175156 w 173924"/>
                    <a:gd name="connsiteY5" fmla="*/ 83002 h 1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24" h="118777">
                      <a:moveTo>
                        <a:pt x="175156" y="83002"/>
                      </a:moveTo>
                      <a:cubicBezTo>
                        <a:pt x="114689" y="83002"/>
                        <a:pt x="61878" y="50181"/>
                        <a:pt x="33522" y="1410"/>
                      </a:cubicBezTo>
                      <a:lnTo>
                        <a:pt x="1410" y="19983"/>
                      </a:lnTo>
                      <a:cubicBezTo>
                        <a:pt x="38414" y="84136"/>
                        <a:pt x="101574" y="120714"/>
                        <a:pt x="175581" y="120714"/>
                      </a:cubicBezTo>
                      <a:lnTo>
                        <a:pt x="175581" y="83002"/>
                      </a:lnTo>
                      <a:cubicBezTo>
                        <a:pt x="175369" y="83002"/>
                        <a:pt x="175227" y="83002"/>
                        <a:pt x="175156" y="83002"/>
                      </a:cubicBezTo>
                      <a:close/>
                    </a:path>
                  </a:pathLst>
                </a:custGeom>
                <a:solidFill>
                  <a:srgbClr val="0078D4"/>
                </a:solidFill>
                <a:ln w="42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001F90A8-E0EB-4F21-9B49-D80C721C4C6E}"/>
                    </a:ext>
                  </a:extLst>
                </p:cNvPr>
                <p:cNvSpPr/>
                <p:nvPr/>
              </p:nvSpPr>
              <p:spPr>
                <a:xfrm>
                  <a:off x="9437894" y="2468324"/>
                  <a:ext cx="419974" cy="831199"/>
                </a:xfrm>
                <a:custGeom>
                  <a:avLst/>
                  <a:gdLst>
                    <a:gd name="connsiteX0" fmla="*/ 202518 w 203618"/>
                    <a:gd name="connsiteY0" fmla="*/ 202873 h 402995"/>
                    <a:gd name="connsiteX1" fmla="*/ 1410 w 203618"/>
                    <a:gd name="connsiteY1" fmla="*/ 1410 h 402995"/>
                    <a:gd name="connsiteX2" fmla="*/ 1410 w 203618"/>
                    <a:gd name="connsiteY2" fmla="*/ 39264 h 402995"/>
                    <a:gd name="connsiteX3" fmla="*/ 164735 w 203618"/>
                    <a:gd name="connsiteY3" fmla="*/ 202944 h 402995"/>
                    <a:gd name="connsiteX4" fmla="*/ 1410 w 203618"/>
                    <a:gd name="connsiteY4" fmla="*/ 366694 h 402995"/>
                    <a:gd name="connsiteX5" fmla="*/ 1410 w 203618"/>
                    <a:gd name="connsiteY5" fmla="*/ 404406 h 402995"/>
                    <a:gd name="connsiteX6" fmla="*/ 202518 w 203618"/>
                    <a:gd name="connsiteY6" fmla="*/ 202873 h 40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18" h="402995">
                      <a:moveTo>
                        <a:pt x="202518" y="202873"/>
                      </a:moveTo>
                      <a:cubicBezTo>
                        <a:pt x="202518" y="91579"/>
                        <a:pt x="112491" y="1410"/>
                        <a:pt x="1410" y="1410"/>
                      </a:cubicBezTo>
                      <a:lnTo>
                        <a:pt x="1410" y="39264"/>
                      </a:lnTo>
                      <a:cubicBezTo>
                        <a:pt x="91650" y="39477"/>
                        <a:pt x="164735" y="112704"/>
                        <a:pt x="164735" y="202944"/>
                      </a:cubicBezTo>
                      <a:cubicBezTo>
                        <a:pt x="164735" y="293184"/>
                        <a:pt x="91650" y="366481"/>
                        <a:pt x="1410" y="366694"/>
                      </a:cubicBezTo>
                      <a:lnTo>
                        <a:pt x="1410" y="404406"/>
                      </a:lnTo>
                      <a:cubicBezTo>
                        <a:pt x="112491" y="404406"/>
                        <a:pt x="202518" y="314166"/>
                        <a:pt x="202518" y="202873"/>
                      </a:cubicBezTo>
                      <a:close/>
                    </a:path>
                  </a:pathLst>
                </a:custGeom>
                <a:solidFill>
                  <a:srgbClr val="0078D4"/>
                </a:solidFill>
                <a:ln w="42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55" name="Freeform: Shape 254">
                <a:extLst>
                  <a:ext uri="{FF2B5EF4-FFF2-40B4-BE49-F238E27FC236}">
                    <a16:creationId xmlns:a16="http://schemas.microsoft.com/office/drawing/2014/main" id="{0EAB4989-57CB-4713-91B1-152C9FD0F28C}"/>
                  </a:ext>
                </a:extLst>
              </p:cNvPr>
              <p:cNvSpPr/>
              <p:nvPr/>
            </p:nvSpPr>
            <p:spPr>
              <a:xfrm>
                <a:off x="9333054" y="2686035"/>
                <a:ext cx="209986" cy="393726"/>
              </a:xfrm>
              <a:custGeom>
                <a:avLst/>
                <a:gdLst>
                  <a:gd name="connsiteX0" fmla="*/ 74283 w 101809"/>
                  <a:gd name="connsiteY0" fmla="*/ 130993 h 190892"/>
                  <a:gd name="connsiteX1" fmla="*/ 59254 w 101809"/>
                  <a:gd name="connsiteY1" fmla="*/ 114192 h 190892"/>
                  <a:gd name="connsiteX2" fmla="*/ 59254 w 101809"/>
                  <a:gd name="connsiteY2" fmla="*/ 146021 h 190892"/>
                  <a:gd name="connsiteX3" fmla="*/ 74283 w 101809"/>
                  <a:gd name="connsiteY3" fmla="*/ 130993 h 190892"/>
                  <a:gd name="connsiteX4" fmla="*/ 43943 w 101809"/>
                  <a:gd name="connsiteY4" fmla="*/ 78749 h 190892"/>
                  <a:gd name="connsiteX5" fmla="*/ 43943 w 101809"/>
                  <a:gd name="connsiteY5" fmla="*/ 45432 h 190892"/>
                  <a:gd name="connsiteX6" fmla="*/ 29340 w 101809"/>
                  <a:gd name="connsiteY6" fmla="*/ 60672 h 190892"/>
                  <a:gd name="connsiteX7" fmla="*/ 43943 w 101809"/>
                  <a:gd name="connsiteY7" fmla="*/ 78749 h 190892"/>
                  <a:gd name="connsiteX8" fmla="*/ 102212 w 101809"/>
                  <a:gd name="connsiteY8" fmla="*/ 129504 h 190892"/>
                  <a:gd name="connsiteX9" fmla="*/ 91225 w 101809"/>
                  <a:gd name="connsiteY9" fmla="*/ 157505 h 190892"/>
                  <a:gd name="connsiteX10" fmla="*/ 59254 w 101809"/>
                  <a:gd name="connsiteY10" fmla="*/ 170548 h 190892"/>
                  <a:gd name="connsiteX11" fmla="*/ 59254 w 101809"/>
                  <a:gd name="connsiteY11" fmla="*/ 193303 h 190892"/>
                  <a:gd name="connsiteX12" fmla="*/ 43943 w 101809"/>
                  <a:gd name="connsiteY12" fmla="*/ 193303 h 190892"/>
                  <a:gd name="connsiteX13" fmla="*/ 43943 w 101809"/>
                  <a:gd name="connsiteY13" fmla="*/ 171186 h 190892"/>
                  <a:gd name="connsiteX14" fmla="*/ 4246 w 101809"/>
                  <a:gd name="connsiteY14" fmla="*/ 161546 h 190892"/>
                  <a:gd name="connsiteX15" fmla="*/ 4246 w 101809"/>
                  <a:gd name="connsiteY15" fmla="*/ 132482 h 190892"/>
                  <a:gd name="connsiteX16" fmla="*/ 22322 w 101809"/>
                  <a:gd name="connsiteY16" fmla="*/ 141484 h 190892"/>
                  <a:gd name="connsiteX17" fmla="*/ 43872 w 101809"/>
                  <a:gd name="connsiteY17" fmla="*/ 146446 h 190892"/>
                  <a:gd name="connsiteX18" fmla="*/ 43872 w 101809"/>
                  <a:gd name="connsiteY18" fmla="*/ 108238 h 190892"/>
                  <a:gd name="connsiteX19" fmla="*/ 11051 w 101809"/>
                  <a:gd name="connsiteY19" fmla="*/ 89382 h 190892"/>
                  <a:gd name="connsiteX20" fmla="*/ 1410 w 101809"/>
                  <a:gd name="connsiteY20" fmla="*/ 62445 h 190892"/>
                  <a:gd name="connsiteX21" fmla="*/ 13248 w 101809"/>
                  <a:gd name="connsiteY21" fmla="*/ 34302 h 190892"/>
                  <a:gd name="connsiteX22" fmla="*/ 43872 w 101809"/>
                  <a:gd name="connsiteY22" fmla="*/ 20904 h 190892"/>
                  <a:gd name="connsiteX23" fmla="*/ 43872 w 101809"/>
                  <a:gd name="connsiteY23" fmla="*/ 1410 h 190892"/>
                  <a:gd name="connsiteX24" fmla="*/ 59183 w 101809"/>
                  <a:gd name="connsiteY24" fmla="*/ 1410 h 190892"/>
                  <a:gd name="connsiteX25" fmla="*/ 59183 w 101809"/>
                  <a:gd name="connsiteY25" fmla="*/ 20479 h 190892"/>
                  <a:gd name="connsiteX26" fmla="*/ 92217 w 101809"/>
                  <a:gd name="connsiteY26" fmla="*/ 27639 h 190892"/>
                  <a:gd name="connsiteX27" fmla="*/ 92217 w 101809"/>
                  <a:gd name="connsiteY27" fmla="*/ 55994 h 190892"/>
                  <a:gd name="connsiteX28" fmla="*/ 59183 w 101809"/>
                  <a:gd name="connsiteY28" fmla="*/ 45077 h 190892"/>
                  <a:gd name="connsiteX29" fmla="*/ 59183 w 101809"/>
                  <a:gd name="connsiteY29" fmla="*/ 84845 h 190892"/>
                  <a:gd name="connsiteX30" fmla="*/ 92217 w 101809"/>
                  <a:gd name="connsiteY30" fmla="*/ 103701 h 190892"/>
                  <a:gd name="connsiteX31" fmla="*/ 102212 w 101809"/>
                  <a:gd name="connsiteY31" fmla="*/ 129504 h 19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809" h="190892">
                    <a:moveTo>
                      <a:pt x="74283" y="130993"/>
                    </a:moveTo>
                    <a:cubicBezTo>
                      <a:pt x="74283" y="124188"/>
                      <a:pt x="69249" y="118588"/>
                      <a:pt x="59254" y="114192"/>
                    </a:cubicBezTo>
                    <a:lnTo>
                      <a:pt x="59254" y="146021"/>
                    </a:lnTo>
                    <a:cubicBezTo>
                      <a:pt x="69321" y="144391"/>
                      <a:pt x="74283" y="139428"/>
                      <a:pt x="74283" y="130993"/>
                    </a:cubicBezTo>
                    <a:close/>
                    <a:moveTo>
                      <a:pt x="43943" y="78749"/>
                    </a:moveTo>
                    <a:lnTo>
                      <a:pt x="43943" y="45432"/>
                    </a:lnTo>
                    <a:cubicBezTo>
                      <a:pt x="34231" y="47204"/>
                      <a:pt x="29340" y="52237"/>
                      <a:pt x="29340" y="60672"/>
                    </a:cubicBezTo>
                    <a:cubicBezTo>
                      <a:pt x="29411" y="68045"/>
                      <a:pt x="34231" y="74070"/>
                      <a:pt x="43943" y="78749"/>
                    </a:cubicBezTo>
                    <a:close/>
                    <a:moveTo>
                      <a:pt x="102212" y="129504"/>
                    </a:moveTo>
                    <a:cubicBezTo>
                      <a:pt x="102212" y="141130"/>
                      <a:pt x="98526" y="150487"/>
                      <a:pt x="91225" y="157505"/>
                    </a:cubicBezTo>
                    <a:cubicBezTo>
                      <a:pt x="83923" y="164594"/>
                      <a:pt x="73290" y="168918"/>
                      <a:pt x="59254" y="170548"/>
                    </a:cubicBezTo>
                    <a:lnTo>
                      <a:pt x="59254" y="193303"/>
                    </a:lnTo>
                    <a:lnTo>
                      <a:pt x="43943" y="193303"/>
                    </a:lnTo>
                    <a:lnTo>
                      <a:pt x="43943" y="171186"/>
                    </a:lnTo>
                    <a:cubicBezTo>
                      <a:pt x="29553" y="171044"/>
                      <a:pt x="16297" y="167854"/>
                      <a:pt x="4246" y="161546"/>
                    </a:cubicBezTo>
                    <a:lnTo>
                      <a:pt x="4246" y="132482"/>
                    </a:lnTo>
                    <a:cubicBezTo>
                      <a:pt x="8003" y="135530"/>
                      <a:pt x="14028" y="138578"/>
                      <a:pt x="22322" y="141484"/>
                    </a:cubicBezTo>
                    <a:cubicBezTo>
                      <a:pt x="30616" y="144391"/>
                      <a:pt x="37775" y="146021"/>
                      <a:pt x="43872" y="146446"/>
                    </a:cubicBezTo>
                    <a:lnTo>
                      <a:pt x="43872" y="108238"/>
                    </a:lnTo>
                    <a:cubicBezTo>
                      <a:pt x="28418" y="102496"/>
                      <a:pt x="17431" y="96187"/>
                      <a:pt x="11051" y="89382"/>
                    </a:cubicBezTo>
                    <a:cubicBezTo>
                      <a:pt x="4600" y="82577"/>
                      <a:pt x="1410" y="73574"/>
                      <a:pt x="1410" y="62445"/>
                    </a:cubicBezTo>
                    <a:cubicBezTo>
                      <a:pt x="1410" y="51315"/>
                      <a:pt x="5380" y="41958"/>
                      <a:pt x="13248" y="34302"/>
                    </a:cubicBezTo>
                    <a:cubicBezTo>
                      <a:pt x="21188" y="26646"/>
                      <a:pt x="31396" y="22180"/>
                      <a:pt x="43872" y="20904"/>
                    </a:cubicBezTo>
                    <a:lnTo>
                      <a:pt x="43872" y="1410"/>
                    </a:lnTo>
                    <a:lnTo>
                      <a:pt x="59183" y="1410"/>
                    </a:lnTo>
                    <a:lnTo>
                      <a:pt x="59183" y="20479"/>
                    </a:lnTo>
                    <a:cubicBezTo>
                      <a:pt x="73928" y="21188"/>
                      <a:pt x="84987" y="23527"/>
                      <a:pt x="92217" y="27639"/>
                    </a:cubicBezTo>
                    <a:lnTo>
                      <a:pt x="92217" y="55994"/>
                    </a:lnTo>
                    <a:cubicBezTo>
                      <a:pt x="82505" y="50110"/>
                      <a:pt x="71447" y="46495"/>
                      <a:pt x="59183" y="45077"/>
                    </a:cubicBezTo>
                    <a:lnTo>
                      <a:pt x="59183" y="84845"/>
                    </a:lnTo>
                    <a:cubicBezTo>
                      <a:pt x="74637" y="90445"/>
                      <a:pt x="85695" y="96754"/>
                      <a:pt x="92217" y="103701"/>
                    </a:cubicBezTo>
                    <a:cubicBezTo>
                      <a:pt x="98952" y="110719"/>
                      <a:pt x="102212" y="119296"/>
                      <a:pt x="102212" y="129504"/>
                    </a:cubicBezTo>
                    <a:close/>
                  </a:path>
                </a:pathLst>
              </a:custGeom>
              <a:solidFill>
                <a:schemeClr val="accent2"/>
              </a:solidFill>
              <a:ln w="42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10" name="extend" descr="extend, connect, datacenters">
              <a:extLst>
                <a:ext uri="{FF2B5EF4-FFF2-40B4-BE49-F238E27FC236}">
                  <a16:creationId xmlns:a16="http://schemas.microsoft.com/office/drawing/2014/main" id="{971D74AA-D4AD-4AFF-95B2-1B2FBD52FF59}"/>
                </a:ext>
              </a:extLst>
            </p:cNvPr>
            <p:cNvGrpSpPr>
              <a:grpSpLocks noChangeAspect="1"/>
            </p:cNvGrpSpPr>
            <p:nvPr/>
          </p:nvGrpSpPr>
          <p:grpSpPr bwMode="auto">
            <a:xfrm>
              <a:off x="6612582" y="3605405"/>
              <a:ext cx="516606" cy="483118"/>
              <a:chOff x="1633" y="784"/>
              <a:chExt cx="280" cy="280"/>
            </a:xfrm>
          </p:grpSpPr>
          <p:sp>
            <p:nvSpPr>
              <p:cNvPr id="311" name="Rectangle 18">
                <a:extLst>
                  <a:ext uri="{FF2B5EF4-FFF2-40B4-BE49-F238E27FC236}">
                    <a16:creationId xmlns:a16="http://schemas.microsoft.com/office/drawing/2014/main" id="{AA548597-2647-4787-9BA0-CCC2C6F252BF}"/>
                  </a:ext>
                </a:extLst>
              </p:cNvPr>
              <p:cNvSpPr>
                <a:spLocks noChangeArrowheads="1"/>
              </p:cNvSpPr>
              <p:nvPr/>
            </p:nvSpPr>
            <p:spPr bwMode="auto">
              <a:xfrm>
                <a:off x="1717" y="784"/>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2" name="Rectangle 19">
                <a:extLst>
                  <a:ext uri="{FF2B5EF4-FFF2-40B4-BE49-F238E27FC236}">
                    <a16:creationId xmlns:a16="http://schemas.microsoft.com/office/drawing/2014/main" id="{91E73843-5A9E-4B56-BDCF-3B02290F8611}"/>
                  </a:ext>
                </a:extLst>
              </p:cNvPr>
              <p:cNvSpPr>
                <a:spLocks noChangeArrowheads="1"/>
              </p:cNvSpPr>
              <p:nvPr/>
            </p:nvSpPr>
            <p:spPr bwMode="auto">
              <a:xfrm>
                <a:off x="1758" y="784"/>
                <a:ext cx="30"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3" name="Rectangle 20">
                <a:extLst>
                  <a:ext uri="{FF2B5EF4-FFF2-40B4-BE49-F238E27FC236}">
                    <a16:creationId xmlns:a16="http://schemas.microsoft.com/office/drawing/2014/main" id="{BF5B34CB-ADDF-4EEF-99B9-98908FD8DD75}"/>
                  </a:ext>
                </a:extLst>
              </p:cNvPr>
              <p:cNvSpPr>
                <a:spLocks noChangeArrowheads="1"/>
              </p:cNvSpPr>
              <p:nvPr/>
            </p:nvSpPr>
            <p:spPr bwMode="auto">
              <a:xfrm>
                <a:off x="1758" y="826"/>
                <a:ext cx="30"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4" name="Rectangle 21">
                <a:extLst>
                  <a:ext uri="{FF2B5EF4-FFF2-40B4-BE49-F238E27FC236}">
                    <a16:creationId xmlns:a16="http://schemas.microsoft.com/office/drawing/2014/main" id="{0483A943-C124-454B-9505-5A123D6E76F9}"/>
                  </a:ext>
                </a:extLst>
              </p:cNvPr>
              <p:cNvSpPr>
                <a:spLocks noChangeArrowheads="1"/>
              </p:cNvSpPr>
              <p:nvPr/>
            </p:nvSpPr>
            <p:spPr bwMode="auto">
              <a:xfrm>
                <a:off x="1800" y="826"/>
                <a:ext cx="29"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5" name="Rectangle 22">
                <a:extLst>
                  <a:ext uri="{FF2B5EF4-FFF2-40B4-BE49-F238E27FC236}">
                    <a16:creationId xmlns:a16="http://schemas.microsoft.com/office/drawing/2014/main" id="{D5BE5E17-A51A-4C6B-8A09-5BF32E380C67}"/>
                  </a:ext>
                </a:extLst>
              </p:cNvPr>
              <p:cNvSpPr>
                <a:spLocks noChangeArrowheads="1"/>
              </p:cNvSpPr>
              <p:nvPr/>
            </p:nvSpPr>
            <p:spPr bwMode="auto">
              <a:xfrm>
                <a:off x="1800" y="868"/>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6" name="Rectangle 23">
                <a:extLst>
                  <a:ext uri="{FF2B5EF4-FFF2-40B4-BE49-F238E27FC236}">
                    <a16:creationId xmlns:a16="http://schemas.microsoft.com/office/drawing/2014/main" id="{23604A7D-0947-4FD9-8D6B-C5FE07A805A4}"/>
                  </a:ext>
                </a:extLst>
              </p:cNvPr>
              <p:cNvSpPr>
                <a:spLocks noChangeArrowheads="1"/>
              </p:cNvSpPr>
              <p:nvPr/>
            </p:nvSpPr>
            <p:spPr bwMode="auto">
              <a:xfrm>
                <a:off x="1842" y="868"/>
                <a:ext cx="29"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8" name="Rectangle 24">
                <a:extLst>
                  <a:ext uri="{FF2B5EF4-FFF2-40B4-BE49-F238E27FC236}">
                    <a16:creationId xmlns:a16="http://schemas.microsoft.com/office/drawing/2014/main" id="{4D1DF7ED-02AE-4D7D-B137-2CE40732ACED}"/>
                  </a:ext>
                </a:extLst>
              </p:cNvPr>
              <p:cNvSpPr>
                <a:spLocks noChangeArrowheads="1"/>
              </p:cNvSpPr>
              <p:nvPr/>
            </p:nvSpPr>
            <p:spPr bwMode="auto">
              <a:xfrm>
                <a:off x="1633" y="909"/>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19" name="Rectangle 25">
                <a:extLst>
                  <a:ext uri="{FF2B5EF4-FFF2-40B4-BE49-F238E27FC236}">
                    <a16:creationId xmlns:a16="http://schemas.microsoft.com/office/drawing/2014/main" id="{371C1F8F-CE04-43F1-8E78-51F6D7F6AF31}"/>
                  </a:ext>
                </a:extLst>
              </p:cNvPr>
              <p:cNvSpPr>
                <a:spLocks noChangeArrowheads="1"/>
              </p:cNvSpPr>
              <p:nvPr/>
            </p:nvSpPr>
            <p:spPr bwMode="auto">
              <a:xfrm>
                <a:off x="1675" y="909"/>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0" name="Rectangle 26">
                <a:extLst>
                  <a:ext uri="{FF2B5EF4-FFF2-40B4-BE49-F238E27FC236}">
                    <a16:creationId xmlns:a16="http://schemas.microsoft.com/office/drawing/2014/main" id="{CC9A4330-D56D-4000-BB8E-E8A95F6D9AC2}"/>
                  </a:ext>
                </a:extLst>
              </p:cNvPr>
              <p:cNvSpPr>
                <a:spLocks noChangeArrowheads="1"/>
              </p:cNvSpPr>
              <p:nvPr/>
            </p:nvSpPr>
            <p:spPr bwMode="auto">
              <a:xfrm>
                <a:off x="1717" y="909"/>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1" name="Oval 27">
                <a:extLst>
                  <a:ext uri="{FF2B5EF4-FFF2-40B4-BE49-F238E27FC236}">
                    <a16:creationId xmlns:a16="http://schemas.microsoft.com/office/drawing/2014/main" id="{458B26D8-64D6-4CC4-955B-B4523B3E1D5C}"/>
                  </a:ext>
                </a:extLst>
              </p:cNvPr>
              <p:cNvSpPr>
                <a:spLocks noChangeArrowheads="1"/>
              </p:cNvSpPr>
              <p:nvPr/>
            </p:nvSpPr>
            <p:spPr bwMode="auto">
              <a:xfrm>
                <a:off x="1758" y="909"/>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2" name="Rectangle 28">
                <a:extLst>
                  <a:ext uri="{FF2B5EF4-FFF2-40B4-BE49-F238E27FC236}">
                    <a16:creationId xmlns:a16="http://schemas.microsoft.com/office/drawing/2014/main" id="{96754DEC-737B-46F9-8BFE-CE99AE5CB946}"/>
                  </a:ext>
                </a:extLst>
              </p:cNvPr>
              <p:cNvSpPr>
                <a:spLocks noChangeArrowheads="1"/>
              </p:cNvSpPr>
              <p:nvPr/>
            </p:nvSpPr>
            <p:spPr bwMode="auto">
              <a:xfrm>
                <a:off x="1800" y="909"/>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3" name="Rectangle 29">
                <a:extLst>
                  <a:ext uri="{FF2B5EF4-FFF2-40B4-BE49-F238E27FC236}">
                    <a16:creationId xmlns:a16="http://schemas.microsoft.com/office/drawing/2014/main" id="{580643FD-5248-4A1D-853A-3FE7CBC0847D}"/>
                  </a:ext>
                </a:extLst>
              </p:cNvPr>
              <p:cNvSpPr>
                <a:spLocks noChangeArrowheads="1"/>
              </p:cNvSpPr>
              <p:nvPr/>
            </p:nvSpPr>
            <p:spPr bwMode="auto">
              <a:xfrm>
                <a:off x="1842" y="909"/>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4" name="Rectangle 30">
                <a:extLst>
                  <a:ext uri="{FF2B5EF4-FFF2-40B4-BE49-F238E27FC236}">
                    <a16:creationId xmlns:a16="http://schemas.microsoft.com/office/drawing/2014/main" id="{FA25ED8F-383C-4D65-AC08-4C63420F3D97}"/>
                  </a:ext>
                </a:extLst>
              </p:cNvPr>
              <p:cNvSpPr>
                <a:spLocks noChangeArrowheads="1"/>
              </p:cNvSpPr>
              <p:nvPr/>
            </p:nvSpPr>
            <p:spPr bwMode="auto">
              <a:xfrm>
                <a:off x="1884" y="909"/>
                <a:ext cx="29" cy="30"/>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5" name="Rectangle 31">
                <a:extLst>
                  <a:ext uri="{FF2B5EF4-FFF2-40B4-BE49-F238E27FC236}">
                    <a16:creationId xmlns:a16="http://schemas.microsoft.com/office/drawing/2014/main" id="{243D86B6-8DC3-414C-B6B5-D38AF6C29EF3}"/>
                  </a:ext>
                </a:extLst>
              </p:cNvPr>
              <p:cNvSpPr>
                <a:spLocks noChangeArrowheads="1"/>
              </p:cNvSpPr>
              <p:nvPr/>
            </p:nvSpPr>
            <p:spPr bwMode="auto">
              <a:xfrm>
                <a:off x="1800" y="951"/>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6" name="Oval 32">
                <a:extLst>
                  <a:ext uri="{FF2B5EF4-FFF2-40B4-BE49-F238E27FC236}">
                    <a16:creationId xmlns:a16="http://schemas.microsoft.com/office/drawing/2014/main" id="{683FE9EC-42C2-44E1-9219-72C0EB084751}"/>
                  </a:ext>
                </a:extLst>
              </p:cNvPr>
              <p:cNvSpPr>
                <a:spLocks noChangeArrowheads="1"/>
              </p:cNvSpPr>
              <p:nvPr/>
            </p:nvSpPr>
            <p:spPr bwMode="auto">
              <a:xfrm>
                <a:off x="1842" y="951"/>
                <a:ext cx="29"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7" name="Oval 33">
                <a:extLst>
                  <a:ext uri="{FF2B5EF4-FFF2-40B4-BE49-F238E27FC236}">
                    <a16:creationId xmlns:a16="http://schemas.microsoft.com/office/drawing/2014/main" id="{F226859C-44AC-41DE-BEE4-36314CEE1BEE}"/>
                  </a:ext>
                </a:extLst>
              </p:cNvPr>
              <p:cNvSpPr>
                <a:spLocks noChangeArrowheads="1"/>
              </p:cNvSpPr>
              <p:nvPr/>
            </p:nvSpPr>
            <p:spPr bwMode="auto">
              <a:xfrm>
                <a:off x="1758" y="993"/>
                <a:ext cx="30"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8" name="Rectangle 34">
                <a:extLst>
                  <a:ext uri="{FF2B5EF4-FFF2-40B4-BE49-F238E27FC236}">
                    <a16:creationId xmlns:a16="http://schemas.microsoft.com/office/drawing/2014/main" id="{3D8993D4-564E-45F5-A0F2-14219569C20A}"/>
                  </a:ext>
                </a:extLst>
              </p:cNvPr>
              <p:cNvSpPr>
                <a:spLocks noChangeArrowheads="1"/>
              </p:cNvSpPr>
              <p:nvPr/>
            </p:nvSpPr>
            <p:spPr bwMode="auto">
              <a:xfrm>
                <a:off x="1800" y="993"/>
                <a:ext cx="29"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9" name="Rectangle 35">
                <a:extLst>
                  <a:ext uri="{FF2B5EF4-FFF2-40B4-BE49-F238E27FC236}">
                    <a16:creationId xmlns:a16="http://schemas.microsoft.com/office/drawing/2014/main" id="{BCEBC191-FE3C-4549-A4D0-C15FDE1F56F3}"/>
                  </a:ext>
                </a:extLst>
              </p:cNvPr>
              <p:cNvSpPr>
                <a:spLocks noChangeArrowheads="1"/>
              </p:cNvSpPr>
              <p:nvPr/>
            </p:nvSpPr>
            <p:spPr bwMode="auto">
              <a:xfrm>
                <a:off x="1717" y="1035"/>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30" name="Rectangle 36">
                <a:extLst>
                  <a:ext uri="{FF2B5EF4-FFF2-40B4-BE49-F238E27FC236}">
                    <a16:creationId xmlns:a16="http://schemas.microsoft.com/office/drawing/2014/main" id="{AB868A4F-D073-42BF-BC71-BFC6C3F34171}"/>
                  </a:ext>
                </a:extLst>
              </p:cNvPr>
              <p:cNvSpPr>
                <a:spLocks noChangeArrowheads="1"/>
              </p:cNvSpPr>
              <p:nvPr/>
            </p:nvSpPr>
            <p:spPr bwMode="auto">
              <a:xfrm>
                <a:off x="1758" y="1035"/>
                <a:ext cx="30"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7" name="Group 296">
              <a:extLst>
                <a:ext uri="{FF2B5EF4-FFF2-40B4-BE49-F238E27FC236}">
                  <a16:creationId xmlns:a16="http://schemas.microsoft.com/office/drawing/2014/main" id="{C834F4EC-A627-47C0-AFD5-D59F70F5B24D}"/>
                </a:ext>
              </a:extLst>
            </p:cNvPr>
            <p:cNvGrpSpPr/>
            <p:nvPr/>
          </p:nvGrpSpPr>
          <p:grpSpPr>
            <a:xfrm>
              <a:off x="6616047" y="4535402"/>
              <a:ext cx="494934" cy="373826"/>
              <a:chOff x="9123594" y="4231699"/>
              <a:chExt cx="535074" cy="450130"/>
            </a:xfrm>
          </p:grpSpPr>
          <p:grpSp>
            <p:nvGrpSpPr>
              <p:cNvPr id="298" name="management at scale" descr="management at scale">
                <a:extLst>
                  <a:ext uri="{FF2B5EF4-FFF2-40B4-BE49-F238E27FC236}">
                    <a16:creationId xmlns:a16="http://schemas.microsoft.com/office/drawing/2014/main" id="{3F3D8708-440D-4372-ADBA-3292BEEEDCB7}"/>
                  </a:ext>
                </a:extLst>
              </p:cNvPr>
              <p:cNvGrpSpPr>
                <a:grpSpLocks noChangeAspect="1"/>
              </p:cNvGrpSpPr>
              <p:nvPr/>
            </p:nvGrpSpPr>
            <p:grpSpPr bwMode="auto">
              <a:xfrm flipH="1" flipV="1">
                <a:off x="9257026" y="4231699"/>
                <a:ext cx="401642" cy="401633"/>
                <a:chOff x="2841" y="774"/>
                <a:chExt cx="253" cy="253"/>
              </a:xfrm>
            </p:grpSpPr>
            <p:sp>
              <p:nvSpPr>
                <p:cNvPr id="302" name="AutoShape 27">
                  <a:extLst>
                    <a:ext uri="{FF2B5EF4-FFF2-40B4-BE49-F238E27FC236}">
                      <a16:creationId xmlns:a16="http://schemas.microsoft.com/office/drawing/2014/main" id="{57A74DF5-7AF5-4DB4-8945-DB864E1F83A1}"/>
                    </a:ext>
                  </a:extLst>
                </p:cNvPr>
                <p:cNvSpPr>
                  <a:spLocks noChangeAspect="1" noChangeArrowheads="1" noTextEdit="1"/>
                </p:cNvSpPr>
                <p:nvPr/>
              </p:nvSpPr>
              <p:spPr bwMode="auto">
                <a:xfrm>
                  <a:off x="2844" y="777"/>
                  <a:ext cx="247"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03" name="Freeform 29">
                  <a:extLst>
                    <a:ext uri="{FF2B5EF4-FFF2-40B4-BE49-F238E27FC236}">
                      <a16:creationId xmlns:a16="http://schemas.microsoft.com/office/drawing/2014/main" id="{BBD7682E-D9B6-4030-96A6-A2BF811F8439}"/>
                    </a:ext>
                  </a:extLst>
                </p:cNvPr>
                <p:cNvSpPr>
                  <a:spLocks noEditPoints="1"/>
                </p:cNvSpPr>
                <p:nvPr/>
              </p:nvSpPr>
              <p:spPr bwMode="auto">
                <a:xfrm>
                  <a:off x="2866" y="774"/>
                  <a:ext cx="228" cy="228"/>
                </a:xfrm>
                <a:custGeom>
                  <a:avLst/>
                  <a:gdLst>
                    <a:gd name="T0" fmla="*/ 169 w 177"/>
                    <a:gd name="T1" fmla="*/ 84 h 177"/>
                    <a:gd name="T2" fmla="*/ 143 w 177"/>
                    <a:gd name="T3" fmla="*/ 82 h 177"/>
                    <a:gd name="T4" fmla="*/ 95 w 177"/>
                    <a:gd name="T5" fmla="*/ 34 h 177"/>
                    <a:gd name="T6" fmla="*/ 93 w 177"/>
                    <a:gd name="T7" fmla="*/ 8 h 177"/>
                    <a:gd name="T8" fmla="*/ 65 w 177"/>
                    <a:gd name="T9" fmla="*/ 8 h 177"/>
                    <a:gd name="T10" fmla="*/ 63 w 177"/>
                    <a:gd name="T11" fmla="*/ 35 h 177"/>
                    <a:gd name="T12" fmla="*/ 0 w 177"/>
                    <a:gd name="T13" fmla="*/ 99 h 177"/>
                    <a:gd name="T14" fmla="*/ 81 w 177"/>
                    <a:gd name="T15" fmla="*/ 177 h 177"/>
                    <a:gd name="T16" fmla="*/ 143 w 177"/>
                    <a:gd name="T17" fmla="*/ 114 h 177"/>
                    <a:gd name="T18" fmla="*/ 169 w 177"/>
                    <a:gd name="T19" fmla="*/ 112 h 177"/>
                    <a:gd name="T20" fmla="*/ 169 w 177"/>
                    <a:gd name="T21" fmla="*/ 84 h 177"/>
                    <a:gd name="T22" fmla="*/ 80 w 177"/>
                    <a:gd name="T23" fmla="*/ 170 h 177"/>
                    <a:gd name="T24" fmla="*/ 7 w 177"/>
                    <a:gd name="T25" fmla="*/ 98 h 177"/>
                    <a:gd name="T26" fmla="*/ 67 w 177"/>
                    <a:gd name="T27" fmla="*/ 39 h 177"/>
                    <a:gd name="T28" fmla="*/ 77 w 177"/>
                    <a:gd name="T29" fmla="*/ 42 h 177"/>
                    <a:gd name="T30" fmla="*/ 77 w 177"/>
                    <a:gd name="T31" fmla="*/ 165 h 177"/>
                    <a:gd name="T32" fmla="*/ 82 w 177"/>
                    <a:gd name="T33" fmla="*/ 165 h 177"/>
                    <a:gd name="T34" fmla="*/ 82 w 177"/>
                    <a:gd name="T35" fmla="*/ 42 h 177"/>
                    <a:gd name="T36" fmla="*/ 92 w 177"/>
                    <a:gd name="T37" fmla="*/ 38 h 177"/>
                    <a:gd name="T38" fmla="*/ 139 w 177"/>
                    <a:gd name="T39" fmla="*/ 85 h 177"/>
                    <a:gd name="T40" fmla="*/ 139 w 177"/>
                    <a:gd name="T41" fmla="*/ 111 h 177"/>
                    <a:gd name="T42" fmla="*/ 80 w 177"/>
                    <a:gd name="T43" fmla="*/ 17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177">
                      <a:moveTo>
                        <a:pt x="169" y="84"/>
                      </a:moveTo>
                      <a:cubicBezTo>
                        <a:pt x="162" y="76"/>
                        <a:pt x="150" y="76"/>
                        <a:pt x="143" y="82"/>
                      </a:cubicBezTo>
                      <a:cubicBezTo>
                        <a:pt x="95" y="34"/>
                        <a:pt x="95" y="34"/>
                        <a:pt x="95" y="34"/>
                      </a:cubicBezTo>
                      <a:cubicBezTo>
                        <a:pt x="101" y="26"/>
                        <a:pt x="101" y="15"/>
                        <a:pt x="93" y="8"/>
                      </a:cubicBezTo>
                      <a:cubicBezTo>
                        <a:pt x="85" y="0"/>
                        <a:pt x="73" y="0"/>
                        <a:pt x="65" y="8"/>
                      </a:cubicBezTo>
                      <a:cubicBezTo>
                        <a:pt x="57" y="15"/>
                        <a:pt x="57" y="27"/>
                        <a:pt x="63" y="35"/>
                      </a:cubicBezTo>
                      <a:cubicBezTo>
                        <a:pt x="0" y="99"/>
                        <a:pt x="0" y="99"/>
                        <a:pt x="0" y="99"/>
                      </a:cubicBezTo>
                      <a:cubicBezTo>
                        <a:pt x="81" y="177"/>
                        <a:pt x="81" y="177"/>
                        <a:pt x="81" y="177"/>
                      </a:cubicBezTo>
                      <a:cubicBezTo>
                        <a:pt x="143" y="114"/>
                        <a:pt x="143" y="114"/>
                        <a:pt x="143" y="114"/>
                      </a:cubicBezTo>
                      <a:cubicBezTo>
                        <a:pt x="151" y="120"/>
                        <a:pt x="162" y="119"/>
                        <a:pt x="169" y="112"/>
                      </a:cubicBezTo>
                      <a:cubicBezTo>
                        <a:pt x="177" y="104"/>
                        <a:pt x="177" y="91"/>
                        <a:pt x="169" y="84"/>
                      </a:cubicBezTo>
                      <a:close/>
                      <a:moveTo>
                        <a:pt x="80" y="170"/>
                      </a:moveTo>
                      <a:cubicBezTo>
                        <a:pt x="7" y="98"/>
                        <a:pt x="7" y="98"/>
                        <a:pt x="7" y="98"/>
                      </a:cubicBezTo>
                      <a:cubicBezTo>
                        <a:pt x="67" y="39"/>
                        <a:pt x="67" y="39"/>
                        <a:pt x="67" y="39"/>
                      </a:cubicBezTo>
                      <a:cubicBezTo>
                        <a:pt x="70" y="41"/>
                        <a:pt x="73" y="42"/>
                        <a:pt x="77" y="42"/>
                      </a:cubicBezTo>
                      <a:cubicBezTo>
                        <a:pt x="77" y="165"/>
                        <a:pt x="77" y="165"/>
                        <a:pt x="77" y="165"/>
                      </a:cubicBezTo>
                      <a:cubicBezTo>
                        <a:pt x="82" y="165"/>
                        <a:pt x="82" y="165"/>
                        <a:pt x="82" y="165"/>
                      </a:cubicBezTo>
                      <a:cubicBezTo>
                        <a:pt x="82" y="42"/>
                        <a:pt x="82" y="42"/>
                        <a:pt x="82" y="42"/>
                      </a:cubicBezTo>
                      <a:cubicBezTo>
                        <a:pt x="85" y="42"/>
                        <a:pt x="89" y="40"/>
                        <a:pt x="92" y="38"/>
                      </a:cubicBezTo>
                      <a:cubicBezTo>
                        <a:pt x="139" y="85"/>
                        <a:pt x="139" y="85"/>
                        <a:pt x="139" y="85"/>
                      </a:cubicBezTo>
                      <a:cubicBezTo>
                        <a:pt x="133" y="93"/>
                        <a:pt x="133" y="104"/>
                        <a:pt x="139" y="111"/>
                      </a:cubicBezTo>
                      <a:lnTo>
                        <a:pt x="80" y="17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04" name="Freeform 30">
                  <a:extLst>
                    <a:ext uri="{FF2B5EF4-FFF2-40B4-BE49-F238E27FC236}">
                      <a16:creationId xmlns:a16="http://schemas.microsoft.com/office/drawing/2014/main" id="{E3E25871-B0ED-4E17-B3A9-21897CDC66B5}"/>
                    </a:ext>
                  </a:extLst>
                </p:cNvPr>
                <p:cNvSpPr>
                  <a:spLocks/>
                </p:cNvSpPr>
                <p:nvPr/>
              </p:nvSpPr>
              <p:spPr bwMode="auto">
                <a:xfrm>
                  <a:off x="2939" y="970"/>
                  <a:ext cx="57" cy="57"/>
                </a:xfrm>
                <a:custGeom>
                  <a:avLst/>
                  <a:gdLst>
                    <a:gd name="T0" fmla="*/ 36 w 44"/>
                    <a:gd name="T1" fmla="*/ 7 h 44"/>
                    <a:gd name="T2" fmla="*/ 36 w 44"/>
                    <a:gd name="T3" fmla="*/ 36 h 44"/>
                    <a:gd name="T4" fmla="*/ 8 w 44"/>
                    <a:gd name="T5" fmla="*/ 36 h 44"/>
                    <a:gd name="T6" fmla="*/ 8 w 44"/>
                    <a:gd name="T7" fmla="*/ 8 h 44"/>
                    <a:gd name="T8" fmla="*/ 36 w 44"/>
                    <a:gd name="T9" fmla="*/ 7 h 44"/>
                  </a:gdLst>
                  <a:ahLst/>
                  <a:cxnLst>
                    <a:cxn ang="0">
                      <a:pos x="T0" y="T1"/>
                    </a:cxn>
                    <a:cxn ang="0">
                      <a:pos x="T2" y="T3"/>
                    </a:cxn>
                    <a:cxn ang="0">
                      <a:pos x="T4" y="T5"/>
                    </a:cxn>
                    <a:cxn ang="0">
                      <a:pos x="T6" y="T7"/>
                    </a:cxn>
                    <a:cxn ang="0">
                      <a:pos x="T8" y="T9"/>
                    </a:cxn>
                  </a:cxnLst>
                  <a:rect l="0" t="0" r="r" b="b"/>
                  <a:pathLst>
                    <a:path w="44" h="44">
                      <a:moveTo>
                        <a:pt x="36" y="7"/>
                      </a:moveTo>
                      <a:cubicBezTo>
                        <a:pt x="44" y="15"/>
                        <a:pt x="44" y="28"/>
                        <a:pt x="36" y="36"/>
                      </a:cubicBezTo>
                      <a:cubicBezTo>
                        <a:pt x="29" y="44"/>
                        <a:pt x="16" y="44"/>
                        <a:pt x="8" y="36"/>
                      </a:cubicBezTo>
                      <a:cubicBezTo>
                        <a:pt x="0" y="28"/>
                        <a:pt x="0" y="15"/>
                        <a:pt x="8" y="8"/>
                      </a:cubicBezTo>
                      <a:cubicBezTo>
                        <a:pt x="16" y="0"/>
                        <a:pt x="28" y="0"/>
                        <a:pt x="36" y="7"/>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05" name="Freeform 31">
                  <a:extLst>
                    <a:ext uri="{FF2B5EF4-FFF2-40B4-BE49-F238E27FC236}">
                      <a16:creationId xmlns:a16="http://schemas.microsoft.com/office/drawing/2014/main" id="{114CCB68-D4A9-4FF5-81EB-A3D9444FB18B}"/>
                    </a:ext>
                  </a:extLst>
                </p:cNvPr>
                <p:cNvSpPr>
                  <a:spLocks/>
                </p:cNvSpPr>
                <p:nvPr/>
              </p:nvSpPr>
              <p:spPr bwMode="auto">
                <a:xfrm>
                  <a:off x="2841" y="872"/>
                  <a:ext cx="58" cy="57"/>
                </a:xfrm>
                <a:custGeom>
                  <a:avLst/>
                  <a:gdLst>
                    <a:gd name="T0" fmla="*/ 37 w 45"/>
                    <a:gd name="T1" fmla="*/ 36 h 44"/>
                    <a:gd name="T2" fmla="*/ 8 w 45"/>
                    <a:gd name="T3" fmla="*/ 36 h 44"/>
                    <a:gd name="T4" fmla="*/ 8 w 45"/>
                    <a:gd name="T5" fmla="*/ 8 h 44"/>
                    <a:gd name="T6" fmla="*/ 36 w 45"/>
                    <a:gd name="T7" fmla="*/ 8 h 44"/>
                    <a:gd name="T8" fmla="*/ 37 w 45"/>
                    <a:gd name="T9" fmla="*/ 36 h 44"/>
                  </a:gdLst>
                  <a:ahLst/>
                  <a:cxnLst>
                    <a:cxn ang="0">
                      <a:pos x="T0" y="T1"/>
                    </a:cxn>
                    <a:cxn ang="0">
                      <a:pos x="T2" y="T3"/>
                    </a:cxn>
                    <a:cxn ang="0">
                      <a:pos x="T4" y="T5"/>
                    </a:cxn>
                    <a:cxn ang="0">
                      <a:pos x="T6" y="T7"/>
                    </a:cxn>
                    <a:cxn ang="0">
                      <a:pos x="T8" y="T9"/>
                    </a:cxn>
                  </a:cxnLst>
                  <a:rect l="0" t="0" r="r" b="b"/>
                  <a:pathLst>
                    <a:path w="45" h="44">
                      <a:moveTo>
                        <a:pt x="37" y="36"/>
                      </a:moveTo>
                      <a:cubicBezTo>
                        <a:pt x="29" y="44"/>
                        <a:pt x="16" y="44"/>
                        <a:pt x="8" y="36"/>
                      </a:cubicBezTo>
                      <a:cubicBezTo>
                        <a:pt x="0" y="29"/>
                        <a:pt x="0" y="16"/>
                        <a:pt x="8" y="8"/>
                      </a:cubicBezTo>
                      <a:cubicBezTo>
                        <a:pt x="16" y="0"/>
                        <a:pt x="29" y="0"/>
                        <a:pt x="36" y="8"/>
                      </a:cubicBezTo>
                      <a:cubicBezTo>
                        <a:pt x="44" y="15"/>
                        <a:pt x="45" y="28"/>
                        <a:pt x="37" y="3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9" name="person" descr="person">
                <a:extLst>
                  <a:ext uri="{FF2B5EF4-FFF2-40B4-BE49-F238E27FC236}">
                    <a16:creationId xmlns:a16="http://schemas.microsoft.com/office/drawing/2014/main" id="{108FE2FE-85AD-48AA-8532-196B199D59E4}"/>
                  </a:ext>
                </a:extLst>
              </p:cNvPr>
              <p:cNvGrpSpPr/>
              <p:nvPr/>
            </p:nvGrpSpPr>
            <p:grpSpPr>
              <a:xfrm>
                <a:off x="9123594" y="4339601"/>
                <a:ext cx="282796" cy="342228"/>
                <a:chOff x="5517875" y="3368919"/>
                <a:chExt cx="233375" cy="282423"/>
              </a:xfrm>
            </p:grpSpPr>
            <p:sp>
              <p:nvSpPr>
                <p:cNvPr id="300" name="Freeform: Shape 299">
                  <a:extLst>
                    <a:ext uri="{FF2B5EF4-FFF2-40B4-BE49-F238E27FC236}">
                      <a16:creationId xmlns:a16="http://schemas.microsoft.com/office/drawing/2014/main" id="{509E7F51-5031-4E01-A6B3-4BAABC53D048}"/>
                    </a:ext>
                  </a:extLst>
                </p:cNvPr>
                <p:cNvSpPr/>
                <p:nvPr/>
              </p:nvSpPr>
              <p:spPr>
                <a:xfrm>
                  <a:off x="5570580" y="3368919"/>
                  <a:ext cx="126834" cy="126834"/>
                </a:xfrm>
                <a:custGeom>
                  <a:avLst/>
                  <a:gdLst>
                    <a:gd name="connsiteX0" fmla="*/ 129210 w 126834"/>
                    <a:gd name="connsiteY0" fmla="*/ 65352 h 126834"/>
                    <a:gd name="connsiteX1" fmla="*/ 65858 w 126834"/>
                    <a:gd name="connsiteY1" fmla="*/ 128703 h 126834"/>
                    <a:gd name="connsiteX2" fmla="*/ 2001 w 126834"/>
                    <a:gd name="connsiteY2" fmla="*/ 65352 h 126834"/>
                    <a:gd name="connsiteX3" fmla="*/ 65858 w 126834"/>
                    <a:gd name="connsiteY3" fmla="*/ 2001 h 126834"/>
                    <a:gd name="connsiteX4" fmla="*/ 129210 w 126834"/>
                    <a:gd name="connsiteY4" fmla="*/ 65352 h 12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4" h="126834">
                      <a:moveTo>
                        <a:pt x="129210" y="65352"/>
                      </a:moveTo>
                      <a:cubicBezTo>
                        <a:pt x="129210" y="100321"/>
                        <a:pt x="100829" y="128703"/>
                        <a:pt x="65858" y="128703"/>
                      </a:cubicBezTo>
                      <a:cubicBezTo>
                        <a:pt x="30889" y="128703"/>
                        <a:pt x="2001" y="100321"/>
                        <a:pt x="2001" y="65352"/>
                      </a:cubicBezTo>
                      <a:cubicBezTo>
                        <a:pt x="2001" y="30382"/>
                        <a:pt x="30382" y="2001"/>
                        <a:pt x="65858" y="2001"/>
                      </a:cubicBezTo>
                      <a:cubicBezTo>
                        <a:pt x="101335" y="2001"/>
                        <a:pt x="129210" y="30382"/>
                        <a:pt x="129210" y="65352"/>
                      </a:cubicBezTo>
                      <a:close/>
                    </a:path>
                  </a:pathLst>
                </a:custGeom>
                <a:solidFill>
                  <a:srgbClr val="0078D4"/>
                </a:solidFill>
                <a:ln w="500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01" name="Freeform: Shape 300">
                  <a:extLst>
                    <a:ext uri="{FF2B5EF4-FFF2-40B4-BE49-F238E27FC236}">
                      <a16:creationId xmlns:a16="http://schemas.microsoft.com/office/drawing/2014/main" id="{ACCFDCB0-53F7-4097-8539-BAA2AD7DA5FC}"/>
                    </a:ext>
                  </a:extLst>
                </p:cNvPr>
                <p:cNvSpPr/>
                <p:nvPr/>
              </p:nvSpPr>
              <p:spPr>
                <a:xfrm>
                  <a:off x="5517875" y="3519435"/>
                  <a:ext cx="233375" cy="131907"/>
                </a:xfrm>
                <a:custGeom>
                  <a:avLst/>
                  <a:gdLst>
                    <a:gd name="connsiteX0" fmla="*/ 118060 w 233374"/>
                    <a:gd name="connsiteY0" fmla="*/ 2001 h 131907"/>
                    <a:gd name="connsiteX1" fmla="*/ 234119 w 233374"/>
                    <a:gd name="connsiteY1" fmla="*/ 118059 h 131907"/>
                    <a:gd name="connsiteX2" fmla="*/ 234119 w 233374"/>
                    <a:gd name="connsiteY2" fmla="*/ 132250 h 131907"/>
                    <a:gd name="connsiteX3" fmla="*/ 2001 w 233374"/>
                    <a:gd name="connsiteY3" fmla="*/ 132250 h 131907"/>
                    <a:gd name="connsiteX4" fmla="*/ 2001 w 233374"/>
                    <a:gd name="connsiteY4" fmla="*/ 117552 h 131907"/>
                    <a:gd name="connsiteX5" fmla="*/ 118060 w 233374"/>
                    <a:gd name="connsiteY5" fmla="*/ 2001 h 13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74" h="131907">
                      <a:moveTo>
                        <a:pt x="118060" y="2001"/>
                      </a:moveTo>
                      <a:cubicBezTo>
                        <a:pt x="181917" y="2001"/>
                        <a:pt x="234119" y="53695"/>
                        <a:pt x="234119" y="118059"/>
                      </a:cubicBezTo>
                      <a:lnTo>
                        <a:pt x="234119" y="132250"/>
                      </a:lnTo>
                      <a:lnTo>
                        <a:pt x="2001" y="132250"/>
                      </a:lnTo>
                      <a:lnTo>
                        <a:pt x="2001" y="117552"/>
                      </a:lnTo>
                      <a:cubicBezTo>
                        <a:pt x="2001" y="53695"/>
                        <a:pt x="53695" y="2001"/>
                        <a:pt x="118060" y="2001"/>
                      </a:cubicBezTo>
                      <a:close/>
                    </a:path>
                  </a:pathLst>
                </a:custGeom>
                <a:solidFill>
                  <a:srgbClr val="0078D4"/>
                </a:solidFill>
                <a:ln w="500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grpSp>
    </p:spTree>
    <p:extLst>
      <p:ext uri="{BB962C8B-B14F-4D97-AF65-F5344CB8AC3E}">
        <p14:creationId xmlns:p14="http://schemas.microsoft.com/office/powerpoint/2010/main" val="206134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42" presetClass="path" presetSubtype="0" decel="100000" fill="hold" grpId="1" nodeType="withEffect">
                                  <p:stCondLst>
                                    <p:cond delay="0"/>
                                  </p:stCondLst>
                                  <p:childTnLst>
                                    <p:animMotion origin="layout" path="M 0 -1.11111E-6 L 0 0.01898 " pathEditMode="relative" rAng="0" ptsTypes="AA">
                                      <p:cBhvr>
                                        <p:cTn id="9" dur="700" spd="-100000" fill="hold"/>
                                        <p:tgtEl>
                                          <p:spTgt spid="109"/>
                                        </p:tgtEl>
                                        <p:attrNameLst>
                                          <p:attrName>ppt_x</p:attrName>
                                          <p:attrName>ppt_y</p:attrName>
                                        </p:attrNameLst>
                                      </p:cBhvr>
                                      <p:rCtr x="0" y="949"/>
                                    </p:animMotion>
                                  </p:childTnLst>
                                </p:cTn>
                              </p:par>
                              <p:par>
                                <p:cTn id="10" presetID="10" presetClass="entr" presetSubtype="0" fill="hold" grpId="0" nodeType="withEffect">
                                  <p:stCondLst>
                                    <p:cond delay="10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par>
                                <p:cTn id="13" presetID="42" presetClass="path" presetSubtype="0" decel="100000" fill="hold" grpId="1" nodeType="withEffect">
                                  <p:stCondLst>
                                    <p:cond delay="100"/>
                                  </p:stCondLst>
                                  <p:childTnLst>
                                    <p:animMotion origin="layout" path="M 0 1.48148E-6 L 0 0.01898 " pathEditMode="relative" rAng="0" ptsTypes="AA">
                                      <p:cBhvr>
                                        <p:cTn id="14" dur="700" spd="-100000" fill="hold"/>
                                        <p:tgtEl>
                                          <p:spTgt spid="111"/>
                                        </p:tgtEl>
                                        <p:attrNameLst>
                                          <p:attrName>ppt_x</p:attrName>
                                          <p:attrName>ppt_y</p:attrName>
                                        </p:attrNameLst>
                                      </p:cBhvr>
                                      <p:rCtr x="0" y="949"/>
                                    </p:animMotion>
                                  </p:childTnLst>
                                </p:cTn>
                              </p:par>
                              <p:par>
                                <p:cTn id="15" presetID="10" presetClass="entr" presetSubtype="0" fill="hold" nodeType="withEffect">
                                  <p:stCondLst>
                                    <p:cond delay="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200"/>
                                  </p:stCondLst>
                                  <p:childTnLst>
                                    <p:animMotion origin="layout" path="M 1.04167E-6 3.7037E-7 L 1.04167E-6 0.01898 " pathEditMode="relative" rAng="0" ptsTypes="AA">
                                      <p:cBhvr>
                                        <p:cTn id="19" dur="700" spd="-100000" fill="hold"/>
                                        <p:tgtEl>
                                          <p:spTgt spid="8"/>
                                        </p:tgtEl>
                                        <p:attrNameLst>
                                          <p:attrName>ppt_x</p:attrName>
                                          <p:attrName>ppt_y</p:attrName>
                                        </p:attrNameLst>
                                      </p:cBhvr>
                                      <p:rCtr x="0" y="949"/>
                                    </p:animMotion>
                                  </p:childTnLst>
                                </p:cTn>
                              </p:par>
                              <p:par>
                                <p:cTn id="20" presetID="10" presetClass="entr" presetSubtype="0" fill="hold" grpId="0" nodeType="withEffect">
                                  <p:stCondLst>
                                    <p:cond delay="30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42" presetClass="path" presetSubtype="0" decel="100000" fill="hold" grpId="1" nodeType="withEffect">
                                  <p:stCondLst>
                                    <p:cond delay="300"/>
                                  </p:stCondLst>
                                  <p:childTnLst>
                                    <p:animMotion origin="layout" path="M 0 1.48148E-6 L 0 0.01898 " pathEditMode="relative" rAng="0" ptsTypes="AA">
                                      <p:cBhvr>
                                        <p:cTn id="24" dur="700" spd="-100000" fill="hold"/>
                                        <p:tgtEl>
                                          <p:spTgt spid="108"/>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9" grpId="1"/>
      <p:bldP spid="111" grpId="0"/>
      <p:bldP spid="111" grpId="1"/>
      <p:bldP spid="108" grpId="0"/>
      <p:bldP spid="108" grpId="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A7F9E6-EA54-471F-A666-DFAD0B10830A}"/>
              </a:ext>
            </a:extLst>
          </p:cNvPr>
          <p:cNvGrpSpPr/>
          <p:nvPr/>
        </p:nvGrpSpPr>
        <p:grpSpPr>
          <a:xfrm>
            <a:off x="582168" y="4450241"/>
            <a:ext cx="11027664" cy="639104"/>
            <a:chOff x="582168" y="4450241"/>
            <a:chExt cx="11027664" cy="639104"/>
          </a:xfrm>
        </p:grpSpPr>
        <p:sp>
          <p:nvSpPr>
            <p:cNvPr id="2" name="Rectangle 1">
              <a:extLst>
                <a:ext uri="{FF2B5EF4-FFF2-40B4-BE49-F238E27FC236}">
                  <a16:creationId xmlns:a16="http://schemas.microsoft.com/office/drawing/2014/main" id="{E9A96F80-43BF-4C5F-92AD-4F639A6381D2}"/>
                </a:ext>
              </a:extLst>
            </p:cNvPr>
            <p:cNvSpPr/>
            <p:nvPr/>
          </p:nvSpPr>
          <p:spPr>
            <a:xfrm>
              <a:off x="582168" y="4775413"/>
              <a:ext cx="11027664" cy="313932"/>
            </a:xfrm>
            <a:prstGeom prst="rect">
              <a:avLst/>
            </a:prstGeom>
          </p:spPr>
          <p:txBody>
            <a:bodyPr wrap="square">
              <a:spAutoFit/>
            </a:bodyPr>
            <a:lstStyle/>
            <a:p>
              <a:pPr marL="0" marR="0" lvl="0" indent="0" algn="ctr" defTabSz="914367" rtl="0" eaLnBrk="1" fontAlgn="base" latinLnBrk="0" hangingPunct="1">
                <a:lnSpc>
                  <a:spcPct val="90000"/>
                </a:lnSpc>
                <a:spcBef>
                  <a:spcPts val="0"/>
                </a:spcBef>
                <a:spcAft>
                  <a:spcPts val="160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ea typeface="+mn-ea"/>
                  <a:cs typeface="+mn-cs"/>
                </a:rPr>
                <a:t>Learn more at Azure.com/</a:t>
              </a:r>
              <a:r>
                <a:rPr kumimoji="0" lang="en-US" sz="1600" b="0" i="0" u="none" strike="noStrike" kern="1200" cap="none" spc="0" normalizeH="0" baseline="0" noProof="0" err="1">
                  <a:ln>
                    <a:noFill/>
                  </a:ln>
                  <a:solidFill>
                    <a:schemeClr val="accent1"/>
                  </a:solidFill>
                  <a:effectLst/>
                  <a:uLnTx/>
                  <a:uFillTx/>
                  <a:latin typeface="Segoe UI Semibold"/>
                  <a:ea typeface="+mn-ea"/>
                  <a:cs typeface="+mn-cs"/>
                </a:rPr>
                <a:t>amppartners</a:t>
              </a:r>
              <a:endParaRPr kumimoji="0" lang="en-US" sz="1600" b="0" i="0" u="none" strike="noStrike" kern="1200" cap="none" spc="0" normalizeH="0" baseline="0" noProof="0">
                <a:ln>
                  <a:noFill/>
                </a:ln>
                <a:solidFill>
                  <a:schemeClr val="accent1"/>
                </a:solidFill>
                <a:effectLst/>
                <a:uLnTx/>
                <a:uFillTx/>
                <a:latin typeface="Segoe UI Semibold"/>
                <a:ea typeface="+mn-ea"/>
                <a:cs typeface="+mn-cs"/>
              </a:endParaRPr>
            </a:p>
          </p:txBody>
        </p:sp>
        <p:cxnSp>
          <p:nvCxnSpPr>
            <p:cNvPr id="36" name="Straight Connector 35">
              <a:extLst>
                <a:ext uri="{FF2B5EF4-FFF2-40B4-BE49-F238E27FC236}">
                  <a16:creationId xmlns:a16="http://schemas.microsoft.com/office/drawing/2014/main" id="{CBFB3D87-CA96-4B92-83D9-0D90C06C3A0E}"/>
                </a:ext>
              </a:extLst>
            </p:cNvPr>
            <p:cNvCxnSpPr>
              <a:cxnSpLocks/>
            </p:cNvCxnSpPr>
            <p:nvPr/>
          </p:nvCxnSpPr>
          <p:spPr>
            <a:xfrm>
              <a:off x="582168" y="4450241"/>
              <a:ext cx="11027664" cy="0"/>
            </a:xfrm>
            <a:prstGeom prst="line">
              <a:avLst/>
            </a:prstGeom>
            <a:solidFill>
              <a:schemeClr val="bg1"/>
            </a:solidFill>
            <a:ln w="22225">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7" name="TextBox 16">
            <a:extLst>
              <a:ext uri="{FF2B5EF4-FFF2-40B4-BE49-F238E27FC236}">
                <a16:creationId xmlns:a16="http://schemas.microsoft.com/office/drawing/2014/main" id="{165EB50F-8FB5-4F88-B308-2394ABBD3859}"/>
              </a:ext>
            </a:extLst>
          </p:cNvPr>
          <p:cNvSpPr txBox="1"/>
          <p:nvPr/>
        </p:nvSpPr>
        <p:spPr>
          <a:xfrm>
            <a:off x="1192417" y="1100818"/>
            <a:ext cx="98071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accent1"/>
                </a:solidFill>
                <a:effectLst/>
                <a:uLnTx/>
                <a:uFillTx/>
                <a:latin typeface="Segoe UI Semibold"/>
                <a:cs typeface="Segoe UI"/>
              </a:rPr>
              <a:t>Azure Migration Program (AMP) for Partners</a:t>
            </a:r>
            <a:endParaRPr kumimoji="0" lang="en-IN" sz="3600" b="0" i="0" u="none" strike="noStrike" kern="1200" cap="none" spc="0" normalizeH="0" baseline="0" noProof="0">
              <a:ln>
                <a:noFill/>
              </a:ln>
              <a:solidFill>
                <a:schemeClr val="accent1"/>
              </a:solidFill>
              <a:effectLst/>
              <a:uLnTx/>
              <a:uFillTx/>
              <a:latin typeface="Segoe UI Semibold"/>
              <a:ea typeface="Segoe UI" pitchFamily="34" charset="0"/>
              <a:cs typeface="Segoe UI"/>
            </a:endParaRPr>
          </a:p>
        </p:txBody>
      </p:sp>
      <p:sp>
        <p:nvSpPr>
          <p:cNvPr id="18" name="TextBox 17">
            <a:extLst>
              <a:ext uri="{FF2B5EF4-FFF2-40B4-BE49-F238E27FC236}">
                <a16:creationId xmlns:a16="http://schemas.microsoft.com/office/drawing/2014/main" id="{5CA0874E-98EF-49B6-8948-79B5E666C26B}"/>
              </a:ext>
            </a:extLst>
          </p:cNvPr>
          <p:cNvSpPr txBox="1"/>
          <p:nvPr/>
        </p:nvSpPr>
        <p:spPr>
          <a:xfrm>
            <a:off x="3836084" y="1901842"/>
            <a:ext cx="5050870" cy="307648"/>
          </a:xfrm>
          <a:prstGeom prst="rect">
            <a:avLst/>
          </a:prstGeom>
        </p:spPr>
        <p:txBody>
          <a:bodyPr vert="horz" wrap="none" lIns="0" tIns="0" rIns="0" bIns="0" rtlCol="0">
            <a:spAutoFit/>
          </a:bodyPr>
          <a:lstStyle>
            <a:lvl1pPr marR="0" indent="0" defTabSz="932742" fontAlgn="auto">
              <a:lnSpc>
                <a:spcPct val="100000"/>
              </a:lnSpc>
              <a:spcBef>
                <a:spcPct val="20000"/>
              </a:spcBef>
              <a:spcAft>
                <a:spcPts val="0"/>
              </a:spcAft>
              <a:buClrTx/>
              <a:buSzPct val="90000"/>
              <a:buFont typeface="Wingdings" panose="05000000000000000000" pitchFamily="2" charset="2"/>
              <a:buNone/>
              <a:tabLst/>
              <a:defRPr sz="1999" spc="0" baseline="0">
                <a:gradFill>
                  <a:gsLst>
                    <a:gs pos="1250">
                      <a:schemeClr val="tx1"/>
                    </a:gs>
                    <a:gs pos="10000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999" b="0" i="0" u="none" strike="noStrike" kern="1200" cap="none" spc="0" normalizeH="0" baseline="0" noProof="0">
                <a:ln>
                  <a:noFill/>
                </a:ln>
                <a:solidFill>
                  <a:schemeClr val="accent1"/>
                </a:solidFill>
                <a:effectLst/>
                <a:uLnTx/>
                <a:uFillTx/>
                <a:latin typeface="Segoe UI"/>
                <a:ea typeface="+mn-ea"/>
                <a:cs typeface="Segoe UI" panose="020B0502040204020203" pitchFamily="34" charset="0"/>
              </a:rPr>
              <a:t>Participating specialized migration partners</a:t>
            </a:r>
          </a:p>
        </p:txBody>
      </p:sp>
      <p:grpSp>
        <p:nvGrpSpPr>
          <p:cNvPr id="4" name="Group 3">
            <a:extLst>
              <a:ext uri="{FF2B5EF4-FFF2-40B4-BE49-F238E27FC236}">
                <a16:creationId xmlns:a16="http://schemas.microsoft.com/office/drawing/2014/main" id="{854F7559-E362-4DF6-A29B-40052B40CC7D}"/>
              </a:ext>
            </a:extLst>
          </p:cNvPr>
          <p:cNvGrpSpPr/>
          <p:nvPr/>
        </p:nvGrpSpPr>
        <p:grpSpPr>
          <a:xfrm>
            <a:off x="1871663" y="2772015"/>
            <a:ext cx="8448675" cy="1371360"/>
            <a:chOff x="1871663" y="2772015"/>
            <a:chExt cx="8448675" cy="1371360"/>
          </a:xfrm>
        </p:grpSpPr>
        <p:sp>
          <p:nvSpPr>
            <p:cNvPr id="3" name="Rectangle 2">
              <a:extLst>
                <a:ext uri="{FF2B5EF4-FFF2-40B4-BE49-F238E27FC236}">
                  <a16:creationId xmlns:a16="http://schemas.microsoft.com/office/drawing/2014/main" id="{CCBFFAA5-363C-4185-9A25-27281230E4BF}"/>
                </a:ext>
              </a:extLst>
            </p:cNvPr>
            <p:cNvSpPr/>
            <p:nvPr/>
          </p:nvSpPr>
          <p:spPr bwMode="auto">
            <a:xfrm>
              <a:off x="1871663" y="3457575"/>
              <a:ext cx="2800350" cy="6858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Access agile funds </a:t>
              </a:r>
              <a:b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and resources</a:t>
              </a:r>
            </a:p>
          </p:txBody>
        </p:sp>
        <p:sp>
          <p:nvSpPr>
            <p:cNvPr id="22" name="Rectangle 21">
              <a:extLst>
                <a:ext uri="{FF2B5EF4-FFF2-40B4-BE49-F238E27FC236}">
                  <a16:creationId xmlns:a16="http://schemas.microsoft.com/office/drawing/2014/main" id="{2879CD51-0B37-41DC-B16E-3290AD25200B}"/>
                </a:ext>
              </a:extLst>
            </p:cNvPr>
            <p:cNvSpPr/>
            <p:nvPr/>
          </p:nvSpPr>
          <p:spPr bwMode="auto">
            <a:xfrm>
              <a:off x="4695825" y="3457575"/>
              <a:ext cx="2800350" cy="6858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Receive qualified</a:t>
              </a:r>
              <a:b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leads</a:t>
              </a:r>
            </a:p>
          </p:txBody>
        </p:sp>
        <p:sp>
          <p:nvSpPr>
            <p:cNvPr id="23" name="Rectangle 22">
              <a:extLst>
                <a:ext uri="{FF2B5EF4-FFF2-40B4-BE49-F238E27FC236}">
                  <a16:creationId xmlns:a16="http://schemas.microsoft.com/office/drawing/2014/main" id="{C0B7C005-F09B-45D7-9223-2E8DE9192521}"/>
                </a:ext>
              </a:extLst>
            </p:cNvPr>
            <p:cNvSpPr/>
            <p:nvPr/>
          </p:nvSpPr>
          <p:spPr bwMode="auto">
            <a:xfrm>
              <a:off x="7519988" y="3457575"/>
              <a:ext cx="2800350" cy="6858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Attach high-value </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services</a:t>
              </a:r>
            </a:p>
          </p:txBody>
        </p:sp>
        <p:pic>
          <p:nvPicPr>
            <p:cNvPr id="26" name="chart" descr="chart">
              <a:extLst>
                <a:ext uri="{FF2B5EF4-FFF2-40B4-BE49-F238E27FC236}">
                  <a16:creationId xmlns:a16="http://schemas.microsoft.com/office/drawing/2014/main" id="{74077FD7-4828-455F-8C47-91F2333711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3628" y="2772015"/>
              <a:ext cx="596421" cy="596421"/>
            </a:xfrm>
            <a:prstGeom prst="rect">
              <a:avLst/>
            </a:prstGeom>
          </p:spPr>
        </p:pic>
        <p:grpSp>
          <p:nvGrpSpPr>
            <p:cNvPr id="27" name="laptop" descr=" laptop, data">
              <a:extLst>
                <a:ext uri="{FF2B5EF4-FFF2-40B4-BE49-F238E27FC236}">
                  <a16:creationId xmlns:a16="http://schemas.microsoft.com/office/drawing/2014/main" id="{B944C6A7-251E-483C-8B2B-1A7883235FAD}"/>
                </a:ext>
              </a:extLst>
            </p:cNvPr>
            <p:cNvGrpSpPr/>
            <p:nvPr/>
          </p:nvGrpSpPr>
          <p:grpSpPr>
            <a:xfrm>
              <a:off x="5695950" y="2826163"/>
              <a:ext cx="800100" cy="488124"/>
              <a:chOff x="615531" y="1287780"/>
              <a:chExt cx="547784" cy="334192"/>
            </a:xfrm>
          </p:grpSpPr>
          <p:sp>
            <p:nvSpPr>
              <p:cNvPr id="29" name="Rectangle 5">
                <a:extLst>
                  <a:ext uri="{FF2B5EF4-FFF2-40B4-BE49-F238E27FC236}">
                    <a16:creationId xmlns:a16="http://schemas.microsoft.com/office/drawing/2014/main" id="{C3F73C6D-0AB4-4C55-AF6F-1FAAA57B0DC3}"/>
                  </a:ext>
                </a:extLst>
              </p:cNvPr>
              <p:cNvSpPr>
                <a:spLocks noChangeArrowheads="1"/>
              </p:cNvSpPr>
              <p:nvPr/>
            </p:nvSpPr>
            <p:spPr bwMode="auto">
              <a:xfrm>
                <a:off x="669292" y="1303763"/>
                <a:ext cx="441714" cy="283337"/>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30" name="Rectangle 6">
                <a:extLst>
                  <a:ext uri="{FF2B5EF4-FFF2-40B4-BE49-F238E27FC236}">
                    <a16:creationId xmlns:a16="http://schemas.microsoft.com/office/drawing/2014/main" id="{D5B82AE1-1BF8-4DD6-BAB1-42AA8B7A755C}"/>
                  </a:ext>
                </a:extLst>
              </p:cNvPr>
              <p:cNvSpPr>
                <a:spLocks noChangeArrowheads="1"/>
              </p:cNvSpPr>
              <p:nvPr/>
            </p:nvSpPr>
            <p:spPr bwMode="auto">
              <a:xfrm>
                <a:off x="974424" y="1370601"/>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31" name="Rectangle 7">
                <a:extLst>
                  <a:ext uri="{FF2B5EF4-FFF2-40B4-BE49-F238E27FC236}">
                    <a16:creationId xmlns:a16="http://schemas.microsoft.com/office/drawing/2014/main" id="{4E63C083-E2F3-4C9A-BCED-476C2E78A715}"/>
                  </a:ext>
                </a:extLst>
              </p:cNvPr>
              <p:cNvSpPr>
                <a:spLocks noChangeArrowheads="1"/>
              </p:cNvSpPr>
              <p:nvPr/>
            </p:nvSpPr>
            <p:spPr bwMode="auto">
              <a:xfrm>
                <a:off x="974424" y="1438893"/>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33" name="Rectangle 8">
                <a:extLst>
                  <a:ext uri="{FF2B5EF4-FFF2-40B4-BE49-F238E27FC236}">
                    <a16:creationId xmlns:a16="http://schemas.microsoft.com/office/drawing/2014/main" id="{0515DB98-B6A1-4FB6-A20A-CB280E58BAAE}"/>
                  </a:ext>
                </a:extLst>
              </p:cNvPr>
              <p:cNvSpPr>
                <a:spLocks noChangeArrowheads="1"/>
              </p:cNvSpPr>
              <p:nvPr/>
            </p:nvSpPr>
            <p:spPr bwMode="auto">
              <a:xfrm>
                <a:off x="974424" y="1510090"/>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35" name="Freeform 9">
                <a:extLst>
                  <a:ext uri="{FF2B5EF4-FFF2-40B4-BE49-F238E27FC236}">
                    <a16:creationId xmlns:a16="http://schemas.microsoft.com/office/drawing/2014/main" id="{76EF1FBD-74A1-44AC-9774-D3A77E9FE092}"/>
                  </a:ext>
                </a:extLst>
              </p:cNvPr>
              <p:cNvSpPr>
                <a:spLocks/>
              </p:cNvSpPr>
              <p:nvPr/>
            </p:nvSpPr>
            <p:spPr bwMode="auto">
              <a:xfrm>
                <a:off x="887243" y="1357524"/>
                <a:ext cx="59573" cy="46496"/>
              </a:xfrm>
              <a:custGeom>
                <a:avLst/>
                <a:gdLst>
                  <a:gd name="T0" fmla="*/ 13 w 41"/>
                  <a:gd name="T1" fmla="*/ 32 h 32"/>
                  <a:gd name="T2" fmla="*/ 0 w 41"/>
                  <a:gd name="T3" fmla="*/ 19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9"/>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38" name="Freeform 10">
                <a:extLst>
                  <a:ext uri="{FF2B5EF4-FFF2-40B4-BE49-F238E27FC236}">
                    <a16:creationId xmlns:a16="http://schemas.microsoft.com/office/drawing/2014/main" id="{7A590A75-2CED-4B8C-8D2F-99A789233512}"/>
                  </a:ext>
                </a:extLst>
              </p:cNvPr>
              <p:cNvSpPr>
                <a:spLocks/>
              </p:cNvSpPr>
              <p:nvPr/>
            </p:nvSpPr>
            <p:spPr bwMode="auto">
              <a:xfrm>
                <a:off x="887243" y="1422910"/>
                <a:ext cx="59573" cy="46496"/>
              </a:xfrm>
              <a:custGeom>
                <a:avLst/>
                <a:gdLst>
                  <a:gd name="T0" fmla="*/ 13 w 41"/>
                  <a:gd name="T1" fmla="*/ 32 h 32"/>
                  <a:gd name="T2" fmla="*/ 0 w 41"/>
                  <a:gd name="T3" fmla="*/ 18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8"/>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2" name="Freeform 11">
                <a:extLst>
                  <a:ext uri="{FF2B5EF4-FFF2-40B4-BE49-F238E27FC236}">
                    <a16:creationId xmlns:a16="http://schemas.microsoft.com/office/drawing/2014/main" id="{D14F40E8-0566-493E-8E1B-9D5E5EED8070}"/>
                  </a:ext>
                </a:extLst>
              </p:cNvPr>
              <p:cNvSpPr>
                <a:spLocks/>
              </p:cNvSpPr>
              <p:nvPr/>
            </p:nvSpPr>
            <p:spPr bwMode="auto">
              <a:xfrm>
                <a:off x="887243" y="1488295"/>
                <a:ext cx="59573" cy="45043"/>
              </a:xfrm>
              <a:custGeom>
                <a:avLst/>
                <a:gdLst>
                  <a:gd name="T0" fmla="*/ 13 w 41"/>
                  <a:gd name="T1" fmla="*/ 31 h 31"/>
                  <a:gd name="T2" fmla="*/ 0 w 41"/>
                  <a:gd name="T3" fmla="*/ 18 h 31"/>
                  <a:gd name="T4" fmla="*/ 4 w 41"/>
                  <a:gd name="T5" fmla="*/ 14 h 31"/>
                  <a:gd name="T6" fmla="*/ 13 w 41"/>
                  <a:gd name="T7" fmla="*/ 23 h 31"/>
                  <a:gd name="T8" fmla="*/ 36 w 41"/>
                  <a:gd name="T9" fmla="*/ 0 h 31"/>
                  <a:gd name="T10" fmla="*/ 41 w 41"/>
                  <a:gd name="T11" fmla="*/ 4 h 31"/>
                  <a:gd name="T12" fmla="*/ 13 w 4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1" h="31">
                    <a:moveTo>
                      <a:pt x="13" y="31"/>
                    </a:moveTo>
                    <a:lnTo>
                      <a:pt x="0" y="18"/>
                    </a:lnTo>
                    <a:lnTo>
                      <a:pt x="4" y="14"/>
                    </a:lnTo>
                    <a:lnTo>
                      <a:pt x="13" y="23"/>
                    </a:lnTo>
                    <a:lnTo>
                      <a:pt x="36" y="0"/>
                    </a:lnTo>
                    <a:lnTo>
                      <a:pt x="41" y="4"/>
                    </a:lnTo>
                    <a:lnTo>
                      <a:pt x="13"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3" name="Freeform 12">
                <a:extLst>
                  <a:ext uri="{FF2B5EF4-FFF2-40B4-BE49-F238E27FC236}">
                    <a16:creationId xmlns:a16="http://schemas.microsoft.com/office/drawing/2014/main" id="{461C8B3C-B8B1-42AD-9B5D-E521BB31F487}"/>
                  </a:ext>
                </a:extLst>
              </p:cNvPr>
              <p:cNvSpPr>
                <a:spLocks noEditPoints="1"/>
              </p:cNvSpPr>
              <p:nvPr/>
            </p:nvSpPr>
            <p:spPr bwMode="auto">
              <a:xfrm>
                <a:off x="657668" y="1287780"/>
                <a:ext cx="466416" cy="316756"/>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4" name="Freeform 15">
                <a:extLst>
                  <a:ext uri="{FF2B5EF4-FFF2-40B4-BE49-F238E27FC236}">
                    <a16:creationId xmlns:a16="http://schemas.microsoft.com/office/drawing/2014/main" id="{C3F220C8-1774-4A3B-91BF-54FC50872CFF}"/>
                  </a:ext>
                </a:extLst>
              </p:cNvPr>
              <p:cNvSpPr>
                <a:spLocks/>
              </p:cNvSpPr>
              <p:nvPr/>
            </p:nvSpPr>
            <p:spPr bwMode="auto">
              <a:xfrm>
                <a:off x="615531" y="1610348"/>
                <a:ext cx="547784" cy="11624"/>
              </a:xfrm>
              <a:custGeom>
                <a:avLst/>
                <a:gdLst>
                  <a:gd name="T0" fmla="*/ 633 w 637"/>
                  <a:gd name="T1" fmla="*/ 0 h 13"/>
                  <a:gd name="T2" fmla="*/ 593 w 637"/>
                  <a:gd name="T3" fmla="*/ 0 h 13"/>
                  <a:gd name="T4" fmla="*/ 593 w 637"/>
                  <a:gd name="T5" fmla="*/ 4 h 13"/>
                  <a:gd name="T6" fmla="*/ 589 w 637"/>
                  <a:gd name="T7" fmla="*/ 4 h 13"/>
                  <a:gd name="T8" fmla="*/ 47 w 637"/>
                  <a:gd name="T9" fmla="*/ 4 h 13"/>
                  <a:gd name="T10" fmla="*/ 43 w 637"/>
                  <a:gd name="T11" fmla="*/ 4 h 13"/>
                  <a:gd name="T12" fmla="*/ 43 w 637"/>
                  <a:gd name="T13" fmla="*/ 0 h 13"/>
                  <a:gd name="T14" fmla="*/ 4 w 637"/>
                  <a:gd name="T15" fmla="*/ 0 h 13"/>
                  <a:gd name="T16" fmla="*/ 2 w 637"/>
                  <a:gd name="T17" fmla="*/ 6 h 13"/>
                  <a:gd name="T18" fmla="*/ 9 w 637"/>
                  <a:gd name="T19" fmla="*/ 10 h 13"/>
                  <a:gd name="T20" fmla="*/ 19 w 637"/>
                  <a:gd name="T21" fmla="*/ 13 h 13"/>
                  <a:gd name="T22" fmla="*/ 617 w 637"/>
                  <a:gd name="T23" fmla="*/ 13 h 13"/>
                  <a:gd name="T24" fmla="*/ 627 w 637"/>
                  <a:gd name="T25" fmla="*/ 10 h 13"/>
                  <a:gd name="T26" fmla="*/ 634 w 637"/>
                  <a:gd name="T27" fmla="*/ 6 h 13"/>
                  <a:gd name="T28" fmla="*/ 633 w 637"/>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7" h="13">
                    <a:moveTo>
                      <a:pt x="633" y="0"/>
                    </a:moveTo>
                    <a:cubicBezTo>
                      <a:pt x="593" y="0"/>
                      <a:pt x="593" y="0"/>
                      <a:pt x="593" y="0"/>
                    </a:cubicBezTo>
                    <a:cubicBezTo>
                      <a:pt x="593" y="4"/>
                      <a:pt x="593" y="4"/>
                      <a:pt x="593" y="4"/>
                    </a:cubicBezTo>
                    <a:cubicBezTo>
                      <a:pt x="589" y="4"/>
                      <a:pt x="589" y="4"/>
                      <a:pt x="589" y="4"/>
                    </a:cubicBezTo>
                    <a:cubicBezTo>
                      <a:pt x="47" y="4"/>
                      <a:pt x="47" y="4"/>
                      <a:pt x="47" y="4"/>
                    </a:cubicBezTo>
                    <a:cubicBezTo>
                      <a:pt x="43" y="4"/>
                      <a:pt x="43" y="4"/>
                      <a:pt x="43" y="4"/>
                    </a:cubicBezTo>
                    <a:cubicBezTo>
                      <a:pt x="43" y="0"/>
                      <a:pt x="43" y="0"/>
                      <a:pt x="43" y="0"/>
                    </a:cubicBezTo>
                    <a:cubicBezTo>
                      <a:pt x="4" y="0"/>
                      <a:pt x="4" y="0"/>
                      <a:pt x="4" y="0"/>
                    </a:cubicBezTo>
                    <a:cubicBezTo>
                      <a:pt x="1" y="0"/>
                      <a:pt x="0" y="4"/>
                      <a:pt x="2" y="6"/>
                    </a:cubicBezTo>
                    <a:cubicBezTo>
                      <a:pt x="9" y="10"/>
                      <a:pt x="9" y="10"/>
                      <a:pt x="9" y="10"/>
                    </a:cubicBezTo>
                    <a:cubicBezTo>
                      <a:pt x="12" y="12"/>
                      <a:pt x="15" y="13"/>
                      <a:pt x="19" y="13"/>
                    </a:cubicBezTo>
                    <a:cubicBezTo>
                      <a:pt x="617" y="13"/>
                      <a:pt x="617" y="13"/>
                      <a:pt x="617" y="13"/>
                    </a:cubicBezTo>
                    <a:cubicBezTo>
                      <a:pt x="621" y="13"/>
                      <a:pt x="624" y="12"/>
                      <a:pt x="627" y="10"/>
                    </a:cubicBezTo>
                    <a:cubicBezTo>
                      <a:pt x="634" y="6"/>
                      <a:pt x="634" y="6"/>
                      <a:pt x="634" y="6"/>
                    </a:cubicBezTo>
                    <a:cubicBezTo>
                      <a:pt x="637" y="4"/>
                      <a:pt x="635" y="0"/>
                      <a:pt x="633" y="0"/>
                    </a:cubicBezTo>
                    <a:close/>
                  </a:path>
                </a:pathLst>
              </a:custGeom>
              <a:solidFill>
                <a:srgbClr val="4FE4FF"/>
              </a:solidFill>
              <a:ln w="9525">
                <a:solidFill>
                  <a:srgbClr val="4FE4FF"/>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5" name="Rectangle 18">
                <a:extLst>
                  <a:ext uri="{FF2B5EF4-FFF2-40B4-BE49-F238E27FC236}">
                    <a16:creationId xmlns:a16="http://schemas.microsoft.com/office/drawing/2014/main" id="{6211B989-153C-4AB4-B53D-001CDDD72F53}"/>
                  </a:ext>
                </a:extLst>
              </p:cNvPr>
              <p:cNvSpPr>
                <a:spLocks noChangeArrowheads="1"/>
              </p:cNvSpPr>
              <p:nvPr/>
            </p:nvSpPr>
            <p:spPr bwMode="auto">
              <a:xfrm>
                <a:off x="705617" y="1486842"/>
                <a:ext cx="21795" cy="523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6" name="Rectangle 19">
                <a:extLst>
                  <a:ext uri="{FF2B5EF4-FFF2-40B4-BE49-F238E27FC236}">
                    <a16:creationId xmlns:a16="http://schemas.microsoft.com/office/drawing/2014/main" id="{0778DE7A-0C5A-4C58-BE49-AA807EFECF3D}"/>
                  </a:ext>
                </a:extLst>
              </p:cNvPr>
              <p:cNvSpPr>
                <a:spLocks noChangeArrowheads="1"/>
              </p:cNvSpPr>
              <p:nvPr/>
            </p:nvSpPr>
            <p:spPr bwMode="auto">
              <a:xfrm>
                <a:off x="705617" y="1504278"/>
                <a:ext cx="21795" cy="3487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7" name="Rectangle 20">
                <a:extLst>
                  <a:ext uri="{FF2B5EF4-FFF2-40B4-BE49-F238E27FC236}">
                    <a16:creationId xmlns:a16="http://schemas.microsoft.com/office/drawing/2014/main" id="{79FB205E-6DE6-4138-931C-2E7F3BFA1111}"/>
                  </a:ext>
                </a:extLst>
              </p:cNvPr>
              <p:cNvSpPr>
                <a:spLocks noChangeArrowheads="1"/>
              </p:cNvSpPr>
              <p:nvPr/>
            </p:nvSpPr>
            <p:spPr bwMode="auto">
              <a:xfrm>
                <a:off x="736131" y="1462141"/>
                <a:ext cx="20342" cy="77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8" name="Rectangle 21">
                <a:extLst>
                  <a:ext uri="{FF2B5EF4-FFF2-40B4-BE49-F238E27FC236}">
                    <a16:creationId xmlns:a16="http://schemas.microsoft.com/office/drawing/2014/main" id="{FE4F3FAE-4B33-40AE-BA96-840654ADA853}"/>
                  </a:ext>
                </a:extLst>
              </p:cNvPr>
              <p:cNvSpPr>
                <a:spLocks noChangeArrowheads="1"/>
              </p:cNvSpPr>
              <p:nvPr/>
            </p:nvSpPr>
            <p:spPr bwMode="auto">
              <a:xfrm>
                <a:off x="736131" y="1491201"/>
                <a:ext cx="20342" cy="479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49" name="Rectangle 22">
                <a:extLst>
                  <a:ext uri="{FF2B5EF4-FFF2-40B4-BE49-F238E27FC236}">
                    <a16:creationId xmlns:a16="http://schemas.microsoft.com/office/drawing/2014/main" id="{4634606F-4A75-48E3-BB3D-B6C9E303F559}"/>
                  </a:ext>
                </a:extLst>
              </p:cNvPr>
              <p:cNvSpPr>
                <a:spLocks noChangeArrowheads="1"/>
              </p:cNvSpPr>
              <p:nvPr/>
            </p:nvSpPr>
            <p:spPr bwMode="auto">
              <a:xfrm>
                <a:off x="826217" y="1374961"/>
                <a:ext cx="20342" cy="164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50" name="Rectangle 23">
                <a:extLst>
                  <a:ext uri="{FF2B5EF4-FFF2-40B4-BE49-F238E27FC236}">
                    <a16:creationId xmlns:a16="http://schemas.microsoft.com/office/drawing/2014/main" id="{1D34A940-2B57-43F2-ABDD-61F17A1A5293}"/>
                  </a:ext>
                </a:extLst>
              </p:cNvPr>
              <p:cNvSpPr>
                <a:spLocks noChangeArrowheads="1"/>
              </p:cNvSpPr>
              <p:nvPr/>
            </p:nvSpPr>
            <p:spPr bwMode="auto">
              <a:xfrm>
                <a:off x="826217" y="1402568"/>
                <a:ext cx="20342" cy="13658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51" name="Rectangle 24">
                <a:extLst>
                  <a:ext uri="{FF2B5EF4-FFF2-40B4-BE49-F238E27FC236}">
                    <a16:creationId xmlns:a16="http://schemas.microsoft.com/office/drawing/2014/main" id="{977D2544-02E8-498D-A3D3-A7D8DEE954AE}"/>
                  </a:ext>
                </a:extLst>
              </p:cNvPr>
              <p:cNvSpPr>
                <a:spLocks noChangeArrowheads="1"/>
              </p:cNvSpPr>
              <p:nvPr/>
            </p:nvSpPr>
            <p:spPr bwMode="auto">
              <a:xfrm>
                <a:off x="795704" y="1414192"/>
                <a:ext cx="21795" cy="124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52" name="Rectangle 25">
                <a:extLst>
                  <a:ext uri="{FF2B5EF4-FFF2-40B4-BE49-F238E27FC236}">
                    <a16:creationId xmlns:a16="http://schemas.microsoft.com/office/drawing/2014/main" id="{8D1D48AB-29E2-4694-BE70-2E7040D19833}"/>
                  </a:ext>
                </a:extLst>
              </p:cNvPr>
              <p:cNvSpPr>
                <a:spLocks noChangeArrowheads="1"/>
              </p:cNvSpPr>
              <p:nvPr/>
            </p:nvSpPr>
            <p:spPr bwMode="auto">
              <a:xfrm>
                <a:off x="765191" y="1454876"/>
                <a:ext cx="21795" cy="8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53" name="Rectangle 26">
                <a:extLst>
                  <a:ext uri="{FF2B5EF4-FFF2-40B4-BE49-F238E27FC236}">
                    <a16:creationId xmlns:a16="http://schemas.microsoft.com/office/drawing/2014/main" id="{CB37AA01-B6DD-4D2A-91ED-84C8F4BBA3E3}"/>
                  </a:ext>
                </a:extLst>
              </p:cNvPr>
              <p:cNvSpPr>
                <a:spLocks noChangeArrowheads="1"/>
              </p:cNvSpPr>
              <p:nvPr/>
            </p:nvSpPr>
            <p:spPr bwMode="auto">
              <a:xfrm>
                <a:off x="765191" y="1472312"/>
                <a:ext cx="21795" cy="6683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sp>
            <p:nvSpPr>
              <p:cNvPr id="54" name="Rectangle 27">
                <a:extLst>
                  <a:ext uri="{FF2B5EF4-FFF2-40B4-BE49-F238E27FC236}">
                    <a16:creationId xmlns:a16="http://schemas.microsoft.com/office/drawing/2014/main" id="{7D7A1A81-085C-484D-A431-0DFE6C2E38BF}"/>
                  </a:ext>
                </a:extLst>
              </p:cNvPr>
              <p:cNvSpPr>
                <a:spLocks noChangeArrowheads="1"/>
              </p:cNvSpPr>
              <p:nvPr/>
            </p:nvSpPr>
            <p:spPr bwMode="auto">
              <a:xfrm>
                <a:off x="795704" y="1428722"/>
                <a:ext cx="21795" cy="1104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0303DFE3-928C-4BAD-A40C-F3A9FCDC31E5}"/>
                </a:ext>
              </a:extLst>
            </p:cNvPr>
            <p:cNvGrpSpPr/>
            <p:nvPr/>
          </p:nvGrpSpPr>
          <p:grpSpPr>
            <a:xfrm>
              <a:off x="8620126" y="2772569"/>
              <a:ext cx="600074" cy="595312"/>
              <a:chOff x="8620328" y="2944813"/>
              <a:chExt cx="448056" cy="444500"/>
            </a:xfrm>
          </p:grpSpPr>
          <p:sp>
            <p:nvSpPr>
              <p:cNvPr id="56" name="AutoShape 31">
                <a:extLst>
                  <a:ext uri="{FF2B5EF4-FFF2-40B4-BE49-F238E27FC236}">
                    <a16:creationId xmlns:a16="http://schemas.microsoft.com/office/drawing/2014/main" id="{E5F34D24-C0AF-45C2-B125-1F20DB4B884A}"/>
                  </a:ext>
                </a:extLst>
              </p:cNvPr>
              <p:cNvSpPr>
                <a:spLocks noChangeAspect="1" noChangeArrowheads="1" noTextEdit="1"/>
              </p:cNvSpPr>
              <p:nvPr/>
            </p:nvSpPr>
            <p:spPr bwMode="auto">
              <a:xfrm>
                <a:off x="8620328" y="2944813"/>
                <a:ext cx="444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6398D7D8-C8A2-43FB-89EA-23D2DC7A49C2}"/>
                  </a:ext>
                </a:extLst>
              </p:cNvPr>
              <p:cNvGrpSpPr/>
              <p:nvPr/>
            </p:nvGrpSpPr>
            <p:grpSpPr>
              <a:xfrm flipH="1">
                <a:off x="8620328" y="2944813"/>
                <a:ext cx="448056" cy="374651"/>
                <a:chOff x="8616773" y="2944813"/>
                <a:chExt cx="448056" cy="374651"/>
              </a:xfrm>
            </p:grpSpPr>
            <p:sp>
              <p:nvSpPr>
                <p:cNvPr id="57" name="Rectangle 33">
                  <a:extLst>
                    <a:ext uri="{FF2B5EF4-FFF2-40B4-BE49-F238E27FC236}">
                      <a16:creationId xmlns:a16="http://schemas.microsoft.com/office/drawing/2014/main" id="{55C326A3-4F22-4176-85A5-E8E984492AFD}"/>
                    </a:ext>
                  </a:extLst>
                </p:cNvPr>
                <p:cNvSpPr>
                  <a:spLocks noChangeArrowheads="1"/>
                </p:cNvSpPr>
                <p:nvPr/>
              </p:nvSpPr>
              <p:spPr bwMode="auto">
                <a:xfrm>
                  <a:off x="8620328" y="3062288"/>
                  <a:ext cx="93663" cy="20955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sp>
              <p:nvSpPr>
                <p:cNvPr id="58" name="Rectangle 34">
                  <a:extLst>
                    <a:ext uri="{FF2B5EF4-FFF2-40B4-BE49-F238E27FC236}">
                      <a16:creationId xmlns:a16="http://schemas.microsoft.com/office/drawing/2014/main" id="{22476E64-7BC0-40B3-81C2-28CEC6BE13DC}"/>
                    </a:ext>
                  </a:extLst>
                </p:cNvPr>
                <p:cNvSpPr>
                  <a:spLocks noChangeArrowheads="1"/>
                </p:cNvSpPr>
                <p:nvPr/>
              </p:nvSpPr>
              <p:spPr bwMode="auto">
                <a:xfrm>
                  <a:off x="8737803" y="2992438"/>
                  <a:ext cx="93663" cy="27940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sp>
              <p:nvSpPr>
                <p:cNvPr id="59" name="Freeform 35">
                  <a:extLst>
                    <a:ext uri="{FF2B5EF4-FFF2-40B4-BE49-F238E27FC236}">
                      <a16:creationId xmlns:a16="http://schemas.microsoft.com/office/drawing/2014/main" id="{3C6298DE-4F46-4392-AEA6-4BE4E2888377}"/>
                    </a:ext>
                  </a:extLst>
                </p:cNvPr>
                <p:cNvSpPr>
                  <a:spLocks/>
                </p:cNvSpPr>
                <p:nvPr/>
              </p:nvSpPr>
              <p:spPr bwMode="auto">
                <a:xfrm>
                  <a:off x="8853691" y="2944813"/>
                  <a:ext cx="93663" cy="327025"/>
                </a:xfrm>
                <a:custGeom>
                  <a:avLst/>
                  <a:gdLst>
                    <a:gd name="T0" fmla="*/ 59 w 59"/>
                    <a:gd name="T1" fmla="*/ 0 h 206"/>
                    <a:gd name="T2" fmla="*/ 0 w 59"/>
                    <a:gd name="T3" fmla="*/ 0 h 206"/>
                    <a:gd name="T4" fmla="*/ 0 w 59"/>
                    <a:gd name="T5" fmla="*/ 206 h 206"/>
                    <a:gd name="T6" fmla="*/ 59 w 59"/>
                    <a:gd name="T7" fmla="*/ 206 h 206"/>
                    <a:gd name="T8" fmla="*/ 59 w 59"/>
                    <a:gd name="T9" fmla="*/ 0 h 206"/>
                    <a:gd name="T10" fmla="*/ 59 w 59"/>
                    <a:gd name="T11" fmla="*/ 0 h 206"/>
                  </a:gdLst>
                  <a:ahLst/>
                  <a:cxnLst>
                    <a:cxn ang="0">
                      <a:pos x="T0" y="T1"/>
                    </a:cxn>
                    <a:cxn ang="0">
                      <a:pos x="T2" y="T3"/>
                    </a:cxn>
                    <a:cxn ang="0">
                      <a:pos x="T4" y="T5"/>
                    </a:cxn>
                    <a:cxn ang="0">
                      <a:pos x="T6" y="T7"/>
                    </a:cxn>
                    <a:cxn ang="0">
                      <a:pos x="T8" y="T9"/>
                    </a:cxn>
                    <a:cxn ang="0">
                      <a:pos x="T10" y="T11"/>
                    </a:cxn>
                  </a:cxnLst>
                  <a:rect l="0" t="0" r="r" b="b"/>
                  <a:pathLst>
                    <a:path w="59" h="206">
                      <a:moveTo>
                        <a:pt x="59" y="0"/>
                      </a:moveTo>
                      <a:lnTo>
                        <a:pt x="0" y="0"/>
                      </a:lnTo>
                      <a:lnTo>
                        <a:pt x="0" y="206"/>
                      </a:lnTo>
                      <a:lnTo>
                        <a:pt x="59" y="206"/>
                      </a:lnTo>
                      <a:lnTo>
                        <a:pt x="59" y="0"/>
                      </a:lnTo>
                      <a:lnTo>
                        <a:pt x="5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sp>
              <p:nvSpPr>
                <p:cNvPr id="60" name="Freeform 36">
                  <a:extLst>
                    <a:ext uri="{FF2B5EF4-FFF2-40B4-BE49-F238E27FC236}">
                      <a16:creationId xmlns:a16="http://schemas.microsoft.com/office/drawing/2014/main" id="{BBF90D6D-2A33-4532-8AC4-FFA9B717C931}"/>
                    </a:ext>
                  </a:extLst>
                </p:cNvPr>
                <p:cNvSpPr>
                  <a:spLocks/>
                </p:cNvSpPr>
                <p:nvPr/>
              </p:nvSpPr>
              <p:spPr bwMode="auto">
                <a:xfrm>
                  <a:off x="8971166" y="3178176"/>
                  <a:ext cx="93663" cy="93663"/>
                </a:xfrm>
                <a:custGeom>
                  <a:avLst/>
                  <a:gdLst>
                    <a:gd name="T0" fmla="*/ 59 w 59"/>
                    <a:gd name="T1" fmla="*/ 0 h 59"/>
                    <a:gd name="T2" fmla="*/ 0 w 59"/>
                    <a:gd name="T3" fmla="*/ 0 h 59"/>
                    <a:gd name="T4" fmla="*/ 0 w 59"/>
                    <a:gd name="T5" fmla="*/ 59 h 59"/>
                    <a:gd name="T6" fmla="*/ 59 w 59"/>
                    <a:gd name="T7" fmla="*/ 59 h 59"/>
                    <a:gd name="T8" fmla="*/ 59 w 59"/>
                    <a:gd name="T9" fmla="*/ 0 h 59"/>
                    <a:gd name="T10" fmla="*/ 59 w 59"/>
                    <a:gd name="T11" fmla="*/ 0 h 59"/>
                  </a:gdLst>
                  <a:ahLst/>
                  <a:cxnLst>
                    <a:cxn ang="0">
                      <a:pos x="T0" y="T1"/>
                    </a:cxn>
                    <a:cxn ang="0">
                      <a:pos x="T2" y="T3"/>
                    </a:cxn>
                    <a:cxn ang="0">
                      <a:pos x="T4" y="T5"/>
                    </a:cxn>
                    <a:cxn ang="0">
                      <a:pos x="T6" y="T7"/>
                    </a:cxn>
                    <a:cxn ang="0">
                      <a:pos x="T8" y="T9"/>
                    </a:cxn>
                    <a:cxn ang="0">
                      <a:pos x="T10" y="T11"/>
                    </a:cxn>
                  </a:cxnLst>
                  <a:rect l="0" t="0" r="r" b="b"/>
                  <a:pathLst>
                    <a:path w="59" h="59">
                      <a:moveTo>
                        <a:pt x="59" y="0"/>
                      </a:moveTo>
                      <a:lnTo>
                        <a:pt x="0" y="0"/>
                      </a:lnTo>
                      <a:lnTo>
                        <a:pt x="0" y="59"/>
                      </a:lnTo>
                      <a:lnTo>
                        <a:pt x="59" y="59"/>
                      </a:lnTo>
                      <a:lnTo>
                        <a:pt x="59" y="0"/>
                      </a:lnTo>
                      <a:lnTo>
                        <a:pt x="5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sp>
              <p:nvSpPr>
                <p:cNvPr id="61" name="Freeform 37">
                  <a:extLst>
                    <a:ext uri="{FF2B5EF4-FFF2-40B4-BE49-F238E27FC236}">
                      <a16:creationId xmlns:a16="http://schemas.microsoft.com/office/drawing/2014/main" id="{368EB3D3-E6A0-4EFA-8534-18EBBA0141EB}"/>
                    </a:ext>
                  </a:extLst>
                </p:cNvPr>
                <p:cNvSpPr>
                  <a:spLocks/>
                </p:cNvSpPr>
                <p:nvPr/>
              </p:nvSpPr>
              <p:spPr bwMode="auto">
                <a:xfrm>
                  <a:off x="8616773" y="3295651"/>
                  <a:ext cx="448056" cy="23813"/>
                </a:xfrm>
                <a:custGeom>
                  <a:avLst/>
                  <a:gdLst>
                    <a:gd name="T0" fmla="*/ 234 w 234"/>
                    <a:gd name="T1" fmla="*/ 0 h 15"/>
                    <a:gd name="T2" fmla="*/ 0 w 234"/>
                    <a:gd name="T3" fmla="*/ 0 h 15"/>
                    <a:gd name="T4" fmla="*/ 0 w 234"/>
                    <a:gd name="T5" fmla="*/ 15 h 15"/>
                    <a:gd name="T6" fmla="*/ 234 w 234"/>
                    <a:gd name="T7" fmla="*/ 15 h 15"/>
                    <a:gd name="T8" fmla="*/ 234 w 234"/>
                    <a:gd name="T9" fmla="*/ 0 h 15"/>
                    <a:gd name="T10" fmla="*/ 234 w 234"/>
                    <a:gd name="T11" fmla="*/ 0 h 15"/>
                  </a:gdLst>
                  <a:ahLst/>
                  <a:cxnLst>
                    <a:cxn ang="0">
                      <a:pos x="T0" y="T1"/>
                    </a:cxn>
                    <a:cxn ang="0">
                      <a:pos x="T2" y="T3"/>
                    </a:cxn>
                    <a:cxn ang="0">
                      <a:pos x="T4" y="T5"/>
                    </a:cxn>
                    <a:cxn ang="0">
                      <a:pos x="T6" y="T7"/>
                    </a:cxn>
                    <a:cxn ang="0">
                      <a:pos x="T8" y="T9"/>
                    </a:cxn>
                    <a:cxn ang="0">
                      <a:pos x="T10" y="T11"/>
                    </a:cxn>
                  </a:cxnLst>
                  <a:rect l="0" t="0" r="r" b="b"/>
                  <a:pathLst>
                    <a:path w="234" h="15">
                      <a:moveTo>
                        <a:pt x="234" y="0"/>
                      </a:moveTo>
                      <a:lnTo>
                        <a:pt x="0" y="0"/>
                      </a:lnTo>
                      <a:lnTo>
                        <a:pt x="0" y="15"/>
                      </a:lnTo>
                      <a:lnTo>
                        <a:pt x="234" y="15"/>
                      </a:lnTo>
                      <a:lnTo>
                        <a:pt x="234" y="0"/>
                      </a:lnTo>
                      <a:lnTo>
                        <a:pt x="234"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grpSp>
          <p:sp>
            <p:nvSpPr>
              <p:cNvPr id="62" name="Oval 38">
                <a:extLst>
                  <a:ext uri="{FF2B5EF4-FFF2-40B4-BE49-F238E27FC236}">
                    <a16:creationId xmlns:a16="http://schemas.microsoft.com/office/drawing/2014/main" id="{26F6AC71-BDB0-4916-A94C-EF523BEF446E}"/>
                  </a:ext>
                </a:extLst>
              </p:cNvPr>
              <p:cNvSpPr>
                <a:spLocks noChangeArrowheads="1"/>
              </p:cNvSpPr>
              <p:nvPr/>
            </p:nvSpPr>
            <p:spPr bwMode="auto">
              <a:xfrm>
                <a:off x="8681448" y="3170238"/>
                <a:ext cx="209550" cy="209550"/>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sp>
            <p:nvSpPr>
              <p:cNvPr id="63" name="Freeform 39">
                <a:extLst>
                  <a:ext uri="{FF2B5EF4-FFF2-40B4-BE49-F238E27FC236}">
                    <a16:creationId xmlns:a16="http://schemas.microsoft.com/office/drawing/2014/main" id="{79C8C6FA-A8E9-43C4-9903-291A9CFBD69A}"/>
                  </a:ext>
                </a:extLst>
              </p:cNvPr>
              <p:cNvSpPr>
                <a:spLocks noEditPoints="1"/>
              </p:cNvSpPr>
              <p:nvPr/>
            </p:nvSpPr>
            <p:spPr bwMode="auto">
              <a:xfrm>
                <a:off x="8752885" y="3208338"/>
                <a:ext cx="66675" cy="127000"/>
              </a:xfrm>
              <a:custGeom>
                <a:avLst/>
                <a:gdLst>
                  <a:gd name="T0" fmla="*/ 52 w 57"/>
                  <a:gd name="T1" fmla="*/ 59 h 110"/>
                  <a:gd name="T2" fmla="*/ 33 w 57"/>
                  <a:gd name="T3" fmla="*/ 48 h 110"/>
                  <a:gd name="T4" fmla="*/ 33 w 57"/>
                  <a:gd name="T5" fmla="*/ 25 h 110"/>
                  <a:gd name="T6" fmla="*/ 52 w 57"/>
                  <a:gd name="T7" fmla="*/ 32 h 110"/>
                  <a:gd name="T8" fmla="*/ 52 w 57"/>
                  <a:gd name="T9" fmla="*/ 16 h 110"/>
                  <a:gd name="T10" fmla="*/ 33 w 57"/>
                  <a:gd name="T11" fmla="*/ 11 h 110"/>
                  <a:gd name="T12" fmla="*/ 33 w 57"/>
                  <a:gd name="T13" fmla="*/ 0 h 110"/>
                  <a:gd name="T14" fmla="*/ 24 w 57"/>
                  <a:gd name="T15" fmla="*/ 0 h 110"/>
                  <a:gd name="T16" fmla="*/ 24 w 57"/>
                  <a:gd name="T17" fmla="*/ 12 h 110"/>
                  <a:gd name="T18" fmla="*/ 7 w 57"/>
                  <a:gd name="T19" fmla="*/ 19 h 110"/>
                  <a:gd name="T20" fmla="*/ 0 w 57"/>
                  <a:gd name="T21" fmla="*/ 35 h 110"/>
                  <a:gd name="T22" fmla="*/ 6 w 57"/>
                  <a:gd name="T23" fmla="*/ 51 h 110"/>
                  <a:gd name="T24" fmla="*/ 24 w 57"/>
                  <a:gd name="T25" fmla="*/ 61 h 110"/>
                  <a:gd name="T26" fmla="*/ 24 w 57"/>
                  <a:gd name="T27" fmla="*/ 83 h 110"/>
                  <a:gd name="T28" fmla="*/ 12 w 57"/>
                  <a:gd name="T29" fmla="*/ 80 h 110"/>
                  <a:gd name="T30" fmla="*/ 1 w 57"/>
                  <a:gd name="T31" fmla="*/ 75 h 110"/>
                  <a:gd name="T32" fmla="*/ 1 w 57"/>
                  <a:gd name="T33" fmla="*/ 91 h 110"/>
                  <a:gd name="T34" fmla="*/ 24 w 57"/>
                  <a:gd name="T35" fmla="*/ 97 h 110"/>
                  <a:gd name="T36" fmla="*/ 24 w 57"/>
                  <a:gd name="T37" fmla="*/ 110 h 110"/>
                  <a:gd name="T38" fmla="*/ 33 w 57"/>
                  <a:gd name="T39" fmla="*/ 110 h 110"/>
                  <a:gd name="T40" fmla="*/ 33 w 57"/>
                  <a:gd name="T41" fmla="*/ 97 h 110"/>
                  <a:gd name="T42" fmla="*/ 51 w 57"/>
                  <a:gd name="T43" fmla="*/ 89 h 110"/>
                  <a:gd name="T44" fmla="*/ 57 w 57"/>
                  <a:gd name="T45" fmla="*/ 73 h 110"/>
                  <a:gd name="T46" fmla="*/ 52 w 57"/>
                  <a:gd name="T47" fmla="*/ 59 h 110"/>
                  <a:gd name="T48" fmla="*/ 24 w 57"/>
                  <a:gd name="T49" fmla="*/ 44 h 110"/>
                  <a:gd name="T50" fmla="*/ 16 w 57"/>
                  <a:gd name="T51" fmla="*/ 34 h 110"/>
                  <a:gd name="T52" fmla="*/ 24 w 57"/>
                  <a:gd name="T53" fmla="*/ 25 h 110"/>
                  <a:gd name="T54" fmla="*/ 24 w 57"/>
                  <a:gd name="T55" fmla="*/ 44 h 110"/>
                  <a:gd name="T56" fmla="*/ 33 w 57"/>
                  <a:gd name="T57" fmla="*/ 83 h 110"/>
                  <a:gd name="T58" fmla="*/ 33 w 57"/>
                  <a:gd name="T59" fmla="*/ 65 h 110"/>
                  <a:gd name="T60" fmla="*/ 41 w 57"/>
                  <a:gd name="T61" fmla="*/ 74 h 110"/>
                  <a:gd name="T62" fmla="*/ 33 w 57"/>
                  <a:gd name="T63"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110">
                    <a:moveTo>
                      <a:pt x="52" y="59"/>
                    </a:moveTo>
                    <a:cubicBezTo>
                      <a:pt x="48" y="55"/>
                      <a:pt x="42" y="51"/>
                      <a:pt x="33" y="48"/>
                    </a:cubicBezTo>
                    <a:cubicBezTo>
                      <a:pt x="33" y="25"/>
                      <a:pt x="33" y="25"/>
                      <a:pt x="33" y="25"/>
                    </a:cubicBezTo>
                    <a:cubicBezTo>
                      <a:pt x="40" y="26"/>
                      <a:pt x="46" y="28"/>
                      <a:pt x="52" y="32"/>
                    </a:cubicBezTo>
                    <a:cubicBezTo>
                      <a:pt x="52" y="16"/>
                      <a:pt x="52" y="16"/>
                      <a:pt x="52" y="16"/>
                    </a:cubicBezTo>
                    <a:cubicBezTo>
                      <a:pt x="48" y="13"/>
                      <a:pt x="41" y="12"/>
                      <a:pt x="33" y="11"/>
                    </a:cubicBezTo>
                    <a:cubicBezTo>
                      <a:pt x="33" y="0"/>
                      <a:pt x="33" y="0"/>
                      <a:pt x="33" y="0"/>
                    </a:cubicBezTo>
                    <a:cubicBezTo>
                      <a:pt x="24" y="0"/>
                      <a:pt x="24" y="0"/>
                      <a:pt x="24" y="0"/>
                    </a:cubicBezTo>
                    <a:cubicBezTo>
                      <a:pt x="24" y="12"/>
                      <a:pt x="24" y="12"/>
                      <a:pt x="24" y="12"/>
                    </a:cubicBezTo>
                    <a:cubicBezTo>
                      <a:pt x="17" y="12"/>
                      <a:pt x="11" y="15"/>
                      <a:pt x="7" y="19"/>
                    </a:cubicBezTo>
                    <a:cubicBezTo>
                      <a:pt x="2" y="24"/>
                      <a:pt x="0" y="29"/>
                      <a:pt x="0" y="35"/>
                    </a:cubicBezTo>
                    <a:cubicBezTo>
                      <a:pt x="0" y="42"/>
                      <a:pt x="2" y="47"/>
                      <a:pt x="6" y="51"/>
                    </a:cubicBezTo>
                    <a:cubicBezTo>
                      <a:pt x="9" y="54"/>
                      <a:pt x="15" y="58"/>
                      <a:pt x="24" y="61"/>
                    </a:cubicBezTo>
                    <a:cubicBezTo>
                      <a:pt x="24" y="83"/>
                      <a:pt x="24" y="83"/>
                      <a:pt x="24" y="83"/>
                    </a:cubicBezTo>
                    <a:cubicBezTo>
                      <a:pt x="21" y="83"/>
                      <a:pt x="16" y="82"/>
                      <a:pt x="12" y="80"/>
                    </a:cubicBezTo>
                    <a:cubicBezTo>
                      <a:pt x="7" y="78"/>
                      <a:pt x="4" y="77"/>
                      <a:pt x="1" y="75"/>
                    </a:cubicBezTo>
                    <a:cubicBezTo>
                      <a:pt x="1" y="91"/>
                      <a:pt x="1" y="91"/>
                      <a:pt x="1" y="91"/>
                    </a:cubicBezTo>
                    <a:cubicBezTo>
                      <a:pt x="8" y="95"/>
                      <a:pt x="16" y="97"/>
                      <a:pt x="24" y="97"/>
                    </a:cubicBezTo>
                    <a:cubicBezTo>
                      <a:pt x="24" y="110"/>
                      <a:pt x="24" y="110"/>
                      <a:pt x="24" y="110"/>
                    </a:cubicBezTo>
                    <a:cubicBezTo>
                      <a:pt x="33" y="110"/>
                      <a:pt x="33" y="110"/>
                      <a:pt x="33" y="110"/>
                    </a:cubicBezTo>
                    <a:cubicBezTo>
                      <a:pt x="33" y="97"/>
                      <a:pt x="33" y="97"/>
                      <a:pt x="33" y="97"/>
                    </a:cubicBezTo>
                    <a:cubicBezTo>
                      <a:pt x="41" y="96"/>
                      <a:pt x="47" y="93"/>
                      <a:pt x="51" y="89"/>
                    </a:cubicBezTo>
                    <a:cubicBezTo>
                      <a:pt x="55" y="85"/>
                      <a:pt x="57" y="80"/>
                      <a:pt x="57" y="73"/>
                    </a:cubicBezTo>
                    <a:cubicBezTo>
                      <a:pt x="57" y="67"/>
                      <a:pt x="56" y="63"/>
                      <a:pt x="52" y="59"/>
                    </a:cubicBezTo>
                    <a:close/>
                    <a:moveTo>
                      <a:pt x="24" y="44"/>
                    </a:moveTo>
                    <a:cubicBezTo>
                      <a:pt x="19" y="42"/>
                      <a:pt x="16" y="38"/>
                      <a:pt x="16" y="34"/>
                    </a:cubicBezTo>
                    <a:cubicBezTo>
                      <a:pt x="16" y="29"/>
                      <a:pt x="19" y="26"/>
                      <a:pt x="24" y="25"/>
                    </a:cubicBezTo>
                    <a:lnTo>
                      <a:pt x="24" y="44"/>
                    </a:lnTo>
                    <a:close/>
                    <a:moveTo>
                      <a:pt x="33" y="83"/>
                    </a:moveTo>
                    <a:cubicBezTo>
                      <a:pt x="33" y="65"/>
                      <a:pt x="33" y="65"/>
                      <a:pt x="33" y="65"/>
                    </a:cubicBezTo>
                    <a:cubicBezTo>
                      <a:pt x="39" y="67"/>
                      <a:pt x="41" y="70"/>
                      <a:pt x="41" y="74"/>
                    </a:cubicBezTo>
                    <a:cubicBezTo>
                      <a:pt x="41" y="79"/>
                      <a:pt x="39" y="82"/>
                      <a:pt x="33" y="8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accent1"/>
                  </a:solidFill>
                  <a:effectLst/>
                  <a:uLnTx/>
                  <a:uFillTx/>
                  <a:latin typeface="Segoe UI"/>
                  <a:ea typeface="+mn-ea"/>
                  <a:cs typeface="+mn-cs"/>
                </a:endParaRPr>
              </a:p>
            </p:txBody>
          </p:sp>
        </p:grpSp>
      </p:grpSp>
    </p:spTree>
    <p:extLst>
      <p:ext uri="{BB962C8B-B14F-4D97-AF65-F5344CB8AC3E}">
        <p14:creationId xmlns:p14="http://schemas.microsoft.com/office/powerpoint/2010/main" val="5423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0 -1.11111E-6 L 0 0.01898 " pathEditMode="relative" rAng="0" ptsTypes="AA">
                                      <p:cBhvr>
                                        <p:cTn id="9" dur="700" spd="-100000" fill="hold"/>
                                        <p:tgtEl>
                                          <p:spTgt spid="17"/>
                                        </p:tgtEl>
                                        <p:attrNameLst>
                                          <p:attrName>ppt_x</p:attrName>
                                          <p:attrName>ppt_y</p:attrName>
                                        </p:attrNameLst>
                                      </p:cBhvr>
                                      <p:rCtr x="0" y="949"/>
                                    </p:animMotion>
                                  </p:childTnLst>
                                </p:cTn>
                              </p:par>
                              <p:par>
                                <p:cTn id="10" presetID="10" presetClass="entr" presetSubtype="0" fill="hold" grpId="0" nodeType="withEffect">
                                  <p:stCondLst>
                                    <p:cond delay="1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100"/>
                                  </p:stCondLst>
                                  <p:childTnLst>
                                    <p:animMotion origin="layout" path="M 0 1.48148E-6 L 0 0.01898 " pathEditMode="relative" rAng="0" ptsTypes="AA">
                                      <p:cBhvr>
                                        <p:cTn id="14" dur="700" spd="-100000" fill="hold"/>
                                        <p:tgtEl>
                                          <p:spTgt spid="18"/>
                                        </p:tgtEl>
                                        <p:attrNameLst>
                                          <p:attrName>ppt_x</p:attrName>
                                          <p:attrName>ppt_y</p:attrName>
                                        </p:attrNameLst>
                                      </p:cBhvr>
                                      <p:rCtr x="0" y="949"/>
                                    </p:animMotion>
                                  </p:childTnLst>
                                </p:cTn>
                              </p:par>
                              <p:par>
                                <p:cTn id="15" presetID="10" presetClass="entr" presetSubtype="0"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200"/>
                                  </p:stCondLst>
                                  <p:childTnLst>
                                    <p:animMotion origin="layout" path="M 0 1.48148E-6 L 0 0.01898 " pathEditMode="relative" rAng="0" ptsTypes="AA">
                                      <p:cBhvr>
                                        <p:cTn id="19" dur="700" spd="-100000" fill="hold"/>
                                        <p:tgtEl>
                                          <p:spTgt spid="4"/>
                                        </p:tgtEl>
                                        <p:attrNameLst>
                                          <p:attrName>ppt_x</p:attrName>
                                          <p:attrName>ppt_y</p:attrName>
                                        </p:attrNameLst>
                                      </p:cBhvr>
                                      <p:rCtr x="0" y="949"/>
                                    </p:animMotion>
                                  </p:childTnLst>
                                </p:cTn>
                              </p:par>
                              <p:par>
                                <p:cTn id="20" presetID="10" presetClass="entr" presetSubtype="0" fill="hold" nodeType="withEffect">
                                  <p:stCondLst>
                                    <p:cond delay="3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300"/>
                                  </p:stCondLst>
                                  <p:childTnLst>
                                    <p:animMotion origin="layout" path="M 0 -3.7037E-7 L 0 0.01898 " pathEditMode="relative" rAng="0" ptsTypes="AA">
                                      <p:cBhvr>
                                        <p:cTn id="24" dur="700" spd="-100000" fill="hold"/>
                                        <p:tgtEl>
                                          <p:spTgt spid="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ED5E00-A181-4B02-9962-BBB98DD5C4C8}"/>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grpSp>
        <p:nvGrpSpPr>
          <p:cNvPr id="4" name="Group 3">
            <a:extLst>
              <a:ext uri="{FF2B5EF4-FFF2-40B4-BE49-F238E27FC236}">
                <a16:creationId xmlns:a16="http://schemas.microsoft.com/office/drawing/2014/main" id="{B93FCE3E-C18C-43D5-99B7-8F7EA6CC09C4}"/>
              </a:ext>
            </a:extLst>
          </p:cNvPr>
          <p:cNvGrpSpPr/>
          <p:nvPr/>
        </p:nvGrpSpPr>
        <p:grpSpPr>
          <a:xfrm>
            <a:off x="851694" y="1794682"/>
            <a:ext cx="3268639" cy="3268638"/>
            <a:chOff x="1999397" y="1900450"/>
            <a:chExt cx="3057098" cy="3057096"/>
          </a:xfrm>
          <a:solidFill>
            <a:schemeClr val="tx2"/>
          </a:solidFill>
        </p:grpSpPr>
        <p:grpSp>
          <p:nvGrpSpPr>
            <p:cNvPr id="5" name="Group 4">
              <a:extLst>
                <a:ext uri="{FF2B5EF4-FFF2-40B4-BE49-F238E27FC236}">
                  <a16:creationId xmlns:a16="http://schemas.microsoft.com/office/drawing/2014/main" id="{1640E859-E54F-489D-AE66-FE833CC7C9F2}"/>
                </a:ext>
              </a:extLst>
            </p:cNvPr>
            <p:cNvGrpSpPr/>
            <p:nvPr/>
          </p:nvGrpSpPr>
          <p:grpSpPr>
            <a:xfrm>
              <a:off x="1999397" y="1900450"/>
              <a:ext cx="3057098" cy="3057096"/>
              <a:chOff x="1160060" y="1900451"/>
              <a:chExt cx="3057098" cy="3057098"/>
            </a:xfrm>
            <a:grpFill/>
          </p:grpSpPr>
          <p:sp>
            <p:nvSpPr>
              <p:cNvPr id="8" name="Oval 7">
                <a:extLst>
                  <a:ext uri="{FF2B5EF4-FFF2-40B4-BE49-F238E27FC236}">
                    <a16:creationId xmlns:a16="http://schemas.microsoft.com/office/drawing/2014/main" id="{854754A9-31DF-4E37-AAC2-0448166FD648}"/>
                  </a:ext>
                </a:extLst>
              </p:cNvPr>
              <p:cNvSpPr/>
              <p:nvPr/>
            </p:nvSpPr>
            <p:spPr bwMode="auto">
              <a:xfrm>
                <a:off x="1160060" y="1900451"/>
                <a:ext cx="3057098" cy="3057098"/>
              </a:xfrm>
              <a:prstGeom prst="ellipse">
                <a:avLst/>
              </a:prstGeom>
              <a:solidFill>
                <a:schemeClr val="bg1">
                  <a:lumMod val="95000"/>
                </a:schemeClr>
              </a:solidFill>
              <a:ln w="15875">
                <a:solidFill>
                  <a:schemeClr val="bg1">
                    <a:lumMod val="75000"/>
                    <a:lumOff val="25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A87C2839-ED6E-4397-B472-D4F2264A6875}"/>
                  </a:ext>
                </a:extLst>
              </p:cNvPr>
              <p:cNvSpPr/>
              <p:nvPr/>
            </p:nvSpPr>
            <p:spPr bwMode="auto">
              <a:xfrm>
                <a:off x="1450075" y="2190466"/>
                <a:ext cx="2477068" cy="2477068"/>
              </a:xfrm>
              <a:prstGeom prst="ellipse">
                <a:avLst/>
              </a:prstGeom>
              <a:solidFill>
                <a:schemeClr val="tx2"/>
              </a:solidFill>
              <a:ln>
                <a:noFill/>
                <a:headEnd type="none" w="med" len="med"/>
                <a:tailEnd type="none" w="med" len="med"/>
              </a:ln>
              <a:effectLst>
                <a:outerShdw blurRad="368300" dir="2700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bg1"/>
                  </a:solidFill>
                  <a:effectLst/>
                  <a:uLnTx/>
                  <a:uFillTx/>
                  <a:latin typeface="Segoe UI"/>
                  <a:ea typeface="+mn-ea"/>
                  <a:cs typeface="Segoe UI" pitchFamily="34" charset="0"/>
                </a:endParaRPr>
              </a:p>
            </p:txBody>
          </p:sp>
        </p:grpSp>
        <p:sp>
          <p:nvSpPr>
            <p:cNvPr id="6" name="Rectangle 5">
              <a:extLst>
                <a:ext uri="{FF2B5EF4-FFF2-40B4-BE49-F238E27FC236}">
                  <a16:creationId xmlns:a16="http://schemas.microsoft.com/office/drawing/2014/main" id="{BE0C10A9-B41F-414F-B6BA-FBB98297F485}"/>
                </a:ext>
              </a:extLst>
            </p:cNvPr>
            <p:cNvSpPr/>
            <p:nvPr/>
          </p:nvSpPr>
          <p:spPr>
            <a:xfrm>
              <a:off x="2533936" y="3040392"/>
              <a:ext cx="1988018" cy="777216"/>
            </a:xfrm>
            <a:prstGeom prst="rect">
              <a:avLst/>
            </a:prstGeom>
            <a:grp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a:t>
              </a:r>
              <a:r>
                <a:rPr lang="en-US" sz="5400" b="1">
                  <a:solidFill>
                    <a:schemeClr val="bg1"/>
                  </a:solidFill>
                  <a:latin typeface="Segoe UI Semibold"/>
                  <a:cs typeface="Segoe UI" panose="020B0502040204020203" pitchFamily="34" charset="0"/>
                </a:rPr>
                <a:t>72.4B</a:t>
              </a:r>
            </a:p>
          </p:txBody>
        </p:sp>
      </p:grpSp>
      <p:grpSp>
        <p:nvGrpSpPr>
          <p:cNvPr id="9" name="Group 8">
            <a:extLst>
              <a:ext uri="{FF2B5EF4-FFF2-40B4-BE49-F238E27FC236}">
                <a16:creationId xmlns:a16="http://schemas.microsoft.com/office/drawing/2014/main" id="{C48FA039-85DC-4F1C-9174-B53F72A3DFD5}"/>
              </a:ext>
            </a:extLst>
          </p:cNvPr>
          <p:cNvGrpSpPr/>
          <p:nvPr/>
        </p:nvGrpSpPr>
        <p:grpSpPr>
          <a:xfrm>
            <a:off x="4551229" y="2332929"/>
            <a:ext cx="7102977" cy="2346030"/>
            <a:chOff x="4709160" y="2814013"/>
            <a:chExt cx="7102977" cy="2346030"/>
          </a:xfrm>
        </p:grpSpPr>
        <p:sp>
          <p:nvSpPr>
            <p:cNvPr id="10" name="Rectangle 9">
              <a:extLst>
                <a:ext uri="{FF2B5EF4-FFF2-40B4-BE49-F238E27FC236}">
                  <a16:creationId xmlns:a16="http://schemas.microsoft.com/office/drawing/2014/main" id="{3B3C214D-FADE-48AB-A593-3AE7B3B5D19C}"/>
                </a:ext>
              </a:extLst>
            </p:cNvPr>
            <p:cNvSpPr/>
            <p:nvPr/>
          </p:nvSpPr>
          <p:spPr>
            <a:xfrm>
              <a:off x="4709160" y="4606045"/>
              <a:ext cx="6385785"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effectLst/>
                  <a:uLnTx/>
                  <a:uFillTx/>
                  <a:latin typeface="Segoe UI"/>
                  <a:ea typeface="+mn-ea"/>
                  <a:cs typeface="+mn-cs"/>
                </a:rPr>
                <a:t>1</a:t>
              </a:r>
              <a:r>
                <a:rPr kumimoji="0" lang="en-US" sz="1000" b="0" i="0" u="none" strike="noStrike" kern="1200" cap="none" spc="0" normalizeH="0" baseline="0" noProof="0">
                  <a:ln>
                    <a:noFill/>
                  </a:ln>
                  <a:effectLst/>
                  <a:uLnTx/>
                  <a:uFillTx/>
                  <a:latin typeface="Segoe UI"/>
                  <a:ea typeface="+mn-ea"/>
                  <a:cs typeface="+mn-cs"/>
                </a:rPr>
                <a:t>in constant dollars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a:ea typeface="+mn-ea"/>
                  <a:cs typeface="+mn-cs"/>
                </a:rPr>
                <a:t>Source: Market Insight: Cloud Migration Part 1—Where Are the Opportunities for Service Providers? </a:t>
              </a:r>
              <a:br>
                <a:rPr kumimoji="0" lang="en-US" sz="1000" b="0" i="0" u="none" strike="noStrike" kern="1200" cap="none" spc="0" normalizeH="0" baseline="0" noProof="0">
                  <a:ln>
                    <a:noFill/>
                  </a:ln>
                  <a:effectLst/>
                  <a:uLnTx/>
                  <a:uFillTx/>
                  <a:latin typeface="Segoe UI"/>
                  <a:ea typeface="+mn-ea"/>
                  <a:cs typeface="+mn-cs"/>
                </a:rPr>
              </a:br>
              <a:r>
                <a:rPr kumimoji="0" lang="en-US" sz="1000" b="0" i="0" u="none" strike="noStrike" kern="1200" cap="none" spc="0" normalizeH="0" baseline="0" noProof="0">
                  <a:ln>
                    <a:noFill/>
                  </a:ln>
                  <a:effectLst/>
                  <a:uLnTx/>
                  <a:uFillTx/>
                  <a:latin typeface="Segoe UI"/>
                  <a:ea typeface="+mn-ea"/>
                  <a:cs typeface="+mn-cs"/>
                </a:rPr>
                <a:t>By Gartner Research, published 17 May 2018</a:t>
              </a:r>
            </a:p>
          </p:txBody>
        </p:sp>
        <p:sp>
          <p:nvSpPr>
            <p:cNvPr id="11" name="TextBox 10">
              <a:extLst>
                <a:ext uri="{FF2B5EF4-FFF2-40B4-BE49-F238E27FC236}">
                  <a16:creationId xmlns:a16="http://schemas.microsoft.com/office/drawing/2014/main" id="{FE004C4B-CA36-47FB-9839-24044091C683}"/>
                </a:ext>
              </a:extLst>
            </p:cNvPr>
            <p:cNvSpPr txBox="1"/>
            <p:nvPr/>
          </p:nvSpPr>
          <p:spPr>
            <a:xfrm>
              <a:off x="4786138" y="2814013"/>
              <a:ext cx="7025999" cy="1477328"/>
            </a:xfrm>
            <a:prstGeom prst="rect">
              <a:avLst/>
            </a:prstGeom>
            <a:noFill/>
          </p:spPr>
          <p:txBody>
            <a:bodyPr wrap="square" lIns="0" tIns="0" rIns="0" bIns="0" rtlCol="0">
              <a:spAutoFit/>
            </a:bodyPr>
            <a:lstStyle>
              <a:defPPr>
                <a:defRPr lang="en-US"/>
              </a:defPPr>
              <a:lvl1pPr>
                <a:defRPr sz="3600">
                  <a:gradFill>
                    <a:gsLst>
                      <a:gs pos="0">
                        <a:schemeClr val="tx1"/>
                      </a:gs>
                      <a:gs pos="100000">
                        <a:schemeClr val="tx1"/>
                      </a:gs>
                    </a:gsLst>
                    <a:lin ang="0" scaled="1"/>
                  </a:gradFill>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Segoe UI Semibold"/>
                  <a:ea typeface="+mn-ea"/>
                  <a:cs typeface="+mn-cs"/>
                </a:rPr>
                <a:t>Cloud migration services account for up to 30% </a:t>
              </a:r>
              <a:br>
                <a:rPr kumimoji="0" lang="en-US" sz="2400" b="0" i="0" u="none" strike="noStrike" kern="1200" cap="none" spc="0" normalizeH="0" baseline="0" noProof="0" dirty="0">
                  <a:ln>
                    <a:noFill/>
                  </a:ln>
                  <a:solidFill>
                    <a:schemeClr val="tx2"/>
                  </a:solidFill>
                  <a:effectLst/>
                  <a:uLnTx/>
                  <a:uFillTx/>
                  <a:latin typeface="Segoe UI Semibold"/>
                  <a:ea typeface="+mn-ea"/>
                  <a:cs typeface="+mn-cs"/>
                </a:rPr>
              </a:br>
              <a:r>
                <a:rPr kumimoji="0" lang="en-US" sz="2400" b="0" i="0" u="none" strike="noStrike" kern="1200" cap="none" spc="0" normalizeH="0" baseline="0" noProof="0" dirty="0">
                  <a:ln>
                    <a:noFill/>
                  </a:ln>
                  <a:solidFill>
                    <a:schemeClr val="tx2"/>
                  </a:solidFill>
                  <a:effectLst/>
                  <a:uLnTx/>
                  <a:uFillTx/>
                  <a:latin typeface="Segoe UI Semibold"/>
                  <a:ea typeface="+mn-ea"/>
                  <a:cs typeface="+mn-cs"/>
                </a:rPr>
                <a:t>of the overall implementation service market, representing $72.4 billion</a:t>
              </a:r>
              <a:r>
                <a:rPr kumimoji="0" lang="en-US" sz="1500" b="0" i="0" u="none" strike="noStrike" kern="1200" cap="none" spc="0" normalizeH="0" baseline="56000" noProof="0" dirty="0">
                  <a:ln>
                    <a:noFill/>
                  </a:ln>
                  <a:solidFill>
                    <a:schemeClr val="tx2"/>
                  </a:solidFill>
                  <a:effectLst/>
                  <a:uLnTx/>
                  <a:uFillTx/>
                  <a:latin typeface="Segoe UI Semibold"/>
                  <a:ea typeface="+mn-ea"/>
                  <a:cs typeface="+mn-cs"/>
                </a:rPr>
                <a:t>1</a:t>
              </a:r>
              <a:r>
                <a:rPr kumimoji="0" lang="en-US" sz="2400" b="0" i="0" u="none" strike="noStrike" kern="1200" cap="none" spc="0" normalizeH="0" baseline="0" noProof="0" dirty="0">
                  <a:ln>
                    <a:noFill/>
                  </a:ln>
                  <a:solidFill>
                    <a:schemeClr val="tx2"/>
                  </a:solidFill>
                  <a:effectLst/>
                  <a:uLnTx/>
                  <a:uFillTx/>
                  <a:latin typeface="Segoe UI Semibold"/>
                  <a:ea typeface="+mn-ea"/>
                  <a:cs typeface="+mn-cs"/>
                </a:rPr>
                <a:t> in market revenue opportunities worldwide.</a:t>
              </a:r>
            </a:p>
          </p:txBody>
        </p:sp>
      </p:grpSp>
    </p:spTree>
    <p:extLst>
      <p:ext uri="{BB962C8B-B14F-4D97-AF65-F5344CB8AC3E}">
        <p14:creationId xmlns:p14="http://schemas.microsoft.com/office/powerpoint/2010/main" val="10949675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ED77D0-7BFA-4F20-ABD4-0CF7408D919B}"/>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152" name="TextBox 151">
            <a:extLst>
              <a:ext uri="{FF2B5EF4-FFF2-40B4-BE49-F238E27FC236}">
                <a16:creationId xmlns:a16="http://schemas.microsoft.com/office/drawing/2014/main" id="{76D531D2-51C1-492B-820B-55DB260C5E82}"/>
              </a:ext>
            </a:extLst>
          </p:cNvPr>
          <p:cNvSpPr txBox="1"/>
          <p:nvPr/>
        </p:nvSpPr>
        <p:spPr>
          <a:xfrm>
            <a:off x="2923593" y="753257"/>
            <a:ext cx="6030861" cy="750056"/>
          </a:xfrm>
          <a:prstGeom prst="rect">
            <a:avLst/>
          </a:prstGeom>
          <a:noFill/>
        </p:spPr>
        <p:txBody>
          <a:bodyPr wrap="none" lIns="0" tIns="0" rIns="0" bIns="0" rtlCol="0">
            <a:noAutofit/>
          </a:bodyPr>
          <a:lstStyle/>
          <a:p>
            <a:pPr algn="ctr" defTabSz="914049" fontAlgn="base">
              <a:spcBef>
                <a:spcPct val="0"/>
              </a:spcBef>
              <a:defRPr/>
            </a:pPr>
            <a:r>
              <a:rPr lang="en-US" sz="3600">
                <a:latin typeface="Segoe UI Semibold" panose="020B0702040204020203" pitchFamily="34" charset="0"/>
                <a:cs typeface="Segoe UI Semibold" panose="020B0702040204020203" pitchFamily="34" charset="0"/>
              </a:rPr>
              <a:t>SMB migration partner opportunity</a:t>
            </a:r>
          </a:p>
        </p:txBody>
      </p:sp>
      <p:sp>
        <p:nvSpPr>
          <p:cNvPr id="72" name="Rectangle 71">
            <a:extLst>
              <a:ext uri="{FF2B5EF4-FFF2-40B4-BE49-F238E27FC236}">
                <a16:creationId xmlns:a16="http://schemas.microsoft.com/office/drawing/2014/main" id="{BC3E1CC4-B920-4B0C-AF9B-CD9D9497C704}"/>
              </a:ext>
            </a:extLst>
          </p:cNvPr>
          <p:cNvSpPr/>
          <p:nvPr/>
        </p:nvSpPr>
        <p:spPr>
          <a:xfrm>
            <a:off x="1967495" y="2987957"/>
            <a:ext cx="3348543" cy="840230"/>
          </a:xfrm>
          <a:prstGeom prst="rect">
            <a:avLst/>
          </a:prstGeom>
        </p:spPr>
        <p:txBody>
          <a:bodyPr wrap="square" anchor="t">
            <a:spAutoFit/>
          </a:bodyPr>
          <a:lstStyle/>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effectLst/>
                <a:uLnTx/>
                <a:uFillTx/>
                <a:latin typeface="Segoe UI Semibold"/>
              </a:rPr>
              <a:t>Of large</a:t>
            </a:r>
            <a:r>
              <a:rPr lang="en-US" kern="0" dirty="0">
                <a:latin typeface="Segoe UI Semibold"/>
              </a:rPr>
              <a:t> </a:t>
            </a:r>
            <a:r>
              <a:rPr kumimoji="0" lang="en-US" sz="1800" b="0" i="0" u="none" strike="noStrike" kern="0" cap="none" spc="0" normalizeH="0" baseline="0" noProof="0" dirty="0">
                <a:ln>
                  <a:noFill/>
                </a:ln>
                <a:effectLst/>
                <a:uLnTx/>
                <a:uFillTx/>
                <a:latin typeface="Segoe UI Semibold"/>
              </a:rPr>
              <a:t>SMBs are moving to the cloud in the next 12 months</a:t>
            </a:r>
          </a:p>
        </p:txBody>
      </p:sp>
      <p:sp>
        <p:nvSpPr>
          <p:cNvPr id="74" name="Rectangle 73">
            <a:extLst>
              <a:ext uri="{FF2B5EF4-FFF2-40B4-BE49-F238E27FC236}">
                <a16:creationId xmlns:a16="http://schemas.microsoft.com/office/drawing/2014/main" id="{70DC2CD3-F07D-410D-8ED4-3E58DF1A3164}"/>
              </a:ext>
            </a:extLst>
          </p:cNvPr>
          <p:cNvSpPr/>
          <p:nvPr/>
        </p:nvSpPr>
        <p:spPr>
          <a:xfrm>
            <a:off x="5992113" y="3000128"/>
            <a:ext cx="3742990" cy="1089529"/>
          </a:xfrm>
          <a:prstGeom prst="rect">
            <a:avLst/>
          </a:prstGeom>
        </p:spPr>
        <p:txBody>
          <a:bodyPr wrap="square" anchor="t">
            <a:spAutoFit/>
          </a:bodyPr>
          <a:lstStyle/>
          <a:p>
            <a:pPr algn="ctr" defTabSz="914192">
              <a:lnSpc>
                <a:spcPct val="90000"/>
              </a:lnSpc>
              <a:spcBef>
                <a:spcPts val="600"/>
              </a:spcBef>
              <a:defRPr/>
            </a:pPr>
            <a:r>
              <a:rPr lang="en-US" dirty="0"/>
              <a:t> </a:t>
            </a:r>
            <a:r>
              <a:rPr lang="en-US" kern="0" dirty="0">
                <a:latin typeface="Segoe UI Semibold"/>
              </a:rPr>
              <a:t>The small and midsize markets account for ~70% of the worldwide cloud migration service market spending</a:t>
            </a:r>
          </a:p>
        </p:txBody>
      </p:sp>
      <p:sp>
        <p:nvSpPr>
          <p:cNvPr id="76" name="TextBox 75">
            <a:extLst>
              <a:ext uri="{FF2B5EF4-FFF2-40B4-BE49-F238E27FC236}">
                <a16:creationId xmlns:a16="http://schemas.microsoft.com/office/drawing/2014/main" id="{FE313AD5-16BA-40DD-B272-6358F060C82F}"/>
              </a:ext>
            </a:extLst>
          </p:cNvPr>
          <p:cNvSpPr txBox="1"/>
          <p:nvPr/>
        </p:nvSpPr>
        <p:spPr>
          <a:xfrm>
            <a:off x="6925536" y="1878660"/>
            <a:ext cx="1807928" cy="1120612"/>
          </a:xfrm>
          <a:prstGeom prst="rect">
            <a:avLst/>
          </a:prstGeom>
          <a:noFill/>
        </p:spPr>
        <p:txBody>
          <a:bodyPr wrap="none" lIns="179259" tIns="143407" rIns="179259" bIns="143407" rtlCol="0" anchor="t">
            <a:spAutoFit/>
          </a:bodyPr>
          <a:lstStyle/>
          <a:p>
            <a:pPr marL="0" marR="0" lvl="0" indent="0" defTabSz="914225" eaLnBrk="1" fontAlgn="auto" latinLnBrk="0" hangingPunct="1">
              <a:lnSpc>
                <a:spcPct val="90000"/>
              </a:lnSpc>
              <a:spcBef>
                <a:spcPts val="0"/>
              </a:spcBef>
              <a:spcAft>
                <a:spcPts val="588"/>
              </a:spcAft>
              <a:buClrTx/>
              <a:buSzTx/>
              <a:buFontTx/>
              <a:buNone/>
              <a:tabLst/>
              <a:defRPr/>
            </a:pPr>
            <a:r>
              <a:rPr kumimoji="0" lang="en-US" sz="6000" b="0" i="0" u="none" strike="noStrike" kern="0" cap="none" spc="-100" normalizeH="0" baseline="0" noProof="0" dirty="0">
                <a:ln>
                  <a:noFill/>
                </a:ln>
                <a:solidFill>
                  <a:srgbClr val="0078D4"/>
                </a:solidFill>
                <a:effectLst/>
                <a:uLnTx/>
                <a:uFillTx/>
                <a:latin typeface="Segoe UI Semibold"/>
                <a:cs typeface="Segoe UI Semibold"/>
              </a:rPr>
              <a:t>70%</a:t>
            </a:r>
          </a:p>
        </p:txBody>
      </p:sp>
      <p:grpSp>
        <p:nvGrpSpPr>
          <p:cNvPr id="82" name="Group 132">
            <a:extLst>
              <a:ext uri="{FF2B5EF4-FFF2-40B4-BE49-F238E27FC236}">
                <a16:creationId xmlns:a16="http://schemas.microsoft.com/office/drawing/2014/main" id="{9C6CA081-A340-43E3-B2BD-4128F9B14BBE}"/>
              </a:ext>
            </a:extLst>
          </p:cNvPr>
          <p:cNvGrpSpPr>
            <a:grpSpLocks noChangeAspect="1"/>
          </p:cNvGrpSpPr>
          <p:nvPr/>
        </p:nvGrpSpPr>
        <p:grpSpPr bwMode="auto">
          <a:xfrm>
            <a:off x="2348987" y="4355727"/>
            <a:ext cx="296863" cy="371475"/>
            <a:chOff x="-1795" y="3297"/>
            <a:chExt cx="187" cy="234"/>
          </a:xfrm>
          <a:solidFill>
            <a:schemeClr val="tx2"/>
          </a:solidFill>
        </p:grpSpPr>
        <p:sp>
          <p:nvSpPr>
            <p:cNvPr id="83" name="Oval 134">
              <a:extLst>
                <a:ext uri="{FF2B5EF4-FFF2-40B4-BE49-F238E27FC236}">
                  <a16:creationId xmlns:a16="http://schemas.microsoft.com/office/drawing/2014/main" id="{9AF63969-CA0A-42AC-849E-6D4D420F26E2}"/>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35">
              <a:extLst>
                <a:ext uri="{FF2B5EF4-FFF2-40B4-BE49-F238E27FC236}">
                  <a16:creationId xmlns:a16="http://schemas.microsoft.com/office/drawing/2014/main" id="{FA917C80-F4C5-41C6-B001-BB892A1C5620}"/>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132">
            <a:extLst>
              <a:ext uri="{FF2B5EF4-FFF2-40B4-BE49-F238E27FC236}">
                <a16:creationId xmlns:a16="http://schemas.microsoft.com/office/drawing/2014/main" id="{8603BCAA-3219-4B28-9F9C-E7EE92EA67EF}"/>
              </a:ext>
            </a:extLst>
          </p:cNvPr>
          <p:cNvGrpSpPr>
            <a:grpSpLocks noChangeAspect="1"/>
          </p:cNvGrpSpPr>
          <p:nvPr/>
        </p:nvGrpSpPr>
        <p:grpSpPr bwMode="auto">
          <a:xfrm>
            <a:off x="2885786" y="4355727"/>
            <a:ext cx="296863" cy="371475"/>
            <a:chOff x="-1795" y="3297"/>
            <a:chExt cx="187" cy="234"/>
          </a:xfrm>
          <a:solidFill>
            <a:schemeClr val="tx2"/>
          </a:solidFill>
        </p:grpSpPr>
        <p:sp>
          <p:nvSpPr>
            <p:cNvPr id="92" name="Oval 134">
              <a:extLst>
                <a:ext uri="{FF2B5EF4-FFF2-40B4-BE49-F238E27FC236}">
                  <a16:creationId xmlns:a16="http://schemas.microsoft.com/office/drawing/2014/main" id="{E8385800-470C-4EBE-BF13-6102208A12F2}"/>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7B546530-5213-415E-BBDE-319C7C794F0B}"/>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132">
            <a:extLst>
              <a:ext uri="{FF2B5EF4-FFF2-40B4-BE49-F238E27FC236}">
                <a16:creationId xmlns:a16="http://schemas.microsoft.com/office/drawing/2014/main" id="{7B629D3A-361A-4645-AD36-21AA11EA86EF}"/>
              </a:ext>
            </a:extLst>
          </p:cNvPr>
          <p:cNvGrpSpPr>
            <a:grpSpLocks noChangeAspect="1"/>
          </p:cNvGrpSpPr>
          <p:nvPr/>
        </p:nvGrpSpPr>
        <p:grpSpPr bwMode="auto">
          <a:xfrm>
            <a:off x="3422585" y="4355727"/>
            <a:ext cx="296863" cy="371475"/>
            <a:chOff x="-1795" y="3297"/>
            <a:chExt cx="187" cy="234"/>
          </a:xfrm>
          <a:solidFill>
            <a:schemeClr val="tx2"/>
          </a:solidFill>
        </p:grpSpPr>
        <p:sp>
          <p:nvSpPr>
            <p:cNvPr id="95" name="Oval 134">
              <a:extLst>
                <a:ext uri="{FF2B5EF4-FFF2-40B4-BE49-F238E27FC236}">
                  <a16:creationId xmlns:a16="http://schemas.microsoft.com/office/drawing/2014/main" id="{CF0D0E4A-A83C-4F13-B393-BDFC820D05A8}"/>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5">
              <a:extLst>
                <a:ext uri="{FF2B5EF4-FFF2-40B4-BE49-F238E27FC236}">
                  <a16:creationId xmlns:a16="http://schemas.microsoft.com/office/drawing/2014/main" id="{23E594CB-2084-4935-90E4-4D92DBCBAB62}"/>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Group 132">
            <a:extLst>
              <a:ext uri="{FF2B5EF4-FFF2-40B4-BE49-F238E27FC236}">
                <a16:creationId xmlns:a16="http://schemas.microsoft.com/office/drawing/2014/main" id="{9BFF9409-8D34-4248-88FC-46507A9617FC}"/>
              </a:ext>
            </a:extLst>
          </p:cNvPr>
          <p:cNvGrpSpPr>
            <a:grpSpLocks noChangeAspect="1"/>
          </p:cNvGrpSpPr>
          <p:nvPr/>
        </p:nvGrpSpPr>
        <p:grpSpPr bwMode="auto">
          <a:xfrm>
            <a:off x="3959384" y="4355727"/>
            <a:ext cx="296863" cy="371475"/>
            <a:chOff x="-1795" y="3297"/>
            <a:chExt cx="187" cy="234"/>
          </a:xfrm>
          <a:solidFill>
            <a:schemeClr val="tx2"/>
          </a:solidFill>
        </p:grpSpPr>
        <p:sp>
          <p:nvSpPr>
            <p:cNvPr id="158" name="Oval 134">
              <a:extLst>
                <a:ext uri="{FF2B5EF4-FFF2-40B4-BE49-F238E27FC236}">
                  <a16:creationId xmlns:a16="http://schemas.microsoft.com/office/drawing/2014/main" id="{24CFDE08-2139-42DE-95A7-AD0B027F6A29}"/>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5">
              <a:extLst>
                <a:ext uri="{FF2B5EF4-FFF2-40B4-BE49-F238E27FC236}">
                  <a16:creationId xmlns:a16="http://schemas.microsoft.com/office/drawing/2014/main" id="{FD7A4E3E-76CF-46EC-840B-55E9BF451D8F}"/>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Group 132">
            <a:extLst>
              <a:ext uri="{FF2B5EF4-FFF2-40B4-BE49-F238E27FC236}">
                <a16:creationId xmlns:a16="http://schemas.microsoft.com/office/drawing/2014/main" id="{81F9887F-18B5-4106-B454-2944A2C4245C}"/>
              </a:ext>
            </a:extLst>
          </p:cNvPr>
          <p:cNvGrpSpPr>
            <a:grpSpLocks noChangeAspect="1"/>
          </p:cNvGrpSpPr>
          <p:nvPr/>
        </p:nvGrpSpPr>
        <p:grpSpPr bwMode="auto">
          <a:xfrm>
            <a:off x="4496182" y="4355727"/>
            <a:ext cx="296863" cy="371475"/>
            <a:chOff x="-1795" y="3297"/>
            <a:chExt cx="187" cy="234"/>
          </a:xfrm>
          <a:solidFill>
            <a:schemeClr val="tx2"/>
          </a:solidFill>
        </p:grpSpPr>
        <p:sp>
          <p:nvSpPr>
            <p:cNvPr id="161" name="Oval 134">
              <a:extLst>
                <a:ext uri="{FF2B5EF4-FFF2-40B4-BE49-F238E27FC236}">
                  <a16:creationId xmlns:a16="http://schemas.microsoft.com/office/drawing/2014/main" id="{B7459F86-9FEB-486B-8F6E-002A840B3671}"/>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35">
              <a:extLst>
                <a:ext uri="{FF2B5EF4-FFF2-40B4-BE49-F238E27FC236}">
                  <a16:creationId xmlns:a16="http://schemas.microsoft.com/office/drawing/2014/main" id="{DBDFF46B-5B86-4A4E-B7A6-F7C2834A256B}"/>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 name="Group 132">
            <a:extLst>
              <a:ext uri="{FF2B5EF4-FFF2-40B4-BE49-F238E27FC236}">
                <a16:creationId xmlns:a16="http://schemas.microsoft.com/office/drawing/2014/main" id="{3861C92B-EBDD-4AA4-B953-9588F03DCCDC}"/>
              </a:ext>
            </a:extLst>
          </p:cNvPr>
          <p:cNvGrpSpPr>
            <a:grpSpLocks noChangeAspect="1"/>
          </p:cNvGrpSpPr>
          <p:nvPr/>
        </p:nvGrpSpPr>
        <p:grpSpPr bwMode="auto">
          <a:xfrm>
            <a:off x="2348987" y="5033157"/>
            <a:ext cx="296863" cy="371475"/>
            <a:chOff x="-1795" y="3297"/>
            <a:chExt cx="187" cy="234"/>
          </a:xfrm>
          <a:solidFill>
            <a:schemeClr val="bg1">
              <a:lumMod val="75000"/>
            </a:schemeClr>
          </a:solidFill>
        </p:grpSpPr>
        <p:sp>
          <p:nvSpPr>
            <p:cNvPr id="164" name="Oval 134">
              <a:extLst>
                <a:ext uri="{FF2B5EF4-FFF2-40B4-BE49-F238E27FC236}">
                  <a16:creationId xmlns:a16="http://schemas.microsoft.com/office/drawing/2014/main" id="{50F1F83B-9E44-4CFE-A6DA-B8094EAF7898}"/>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35">
              <a:extLst>
                <a:ext uri="{FF2B5EF4-FFF2-40B4-BE49-F238E27FC236}">
                  <a16:creationId xmlns:a16="http://schemas.microsoft.com/office/drawing/2014/main" id="{E82A0FC7-485B-4983-80C2-C3CD7392E982}"/>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 name="Group 132">
            <a:extLst>
              <a:ext uri="{FF2B5EF4-FFF2-40B4-BE49-F238E27FC236}">
                <a16:creationId xmlns:a16="http://schemas.microsoft.com/office/drawing/2014/main" id="{874707C5-5A4A-410A-B131-1904A194C65F}"/>
              </a:ext>
            </a:extLst>
          </p:cNvPr>
          <p:cNvGrpSpPr>
            <a:grpSpLocks noChangeAspect="1"/>
          </p:cNvGrpSpPr>
          <p:nvPr/>
        </p:nvGrpSpPr>
        <p:grpSpPr bwMode="auto">
          <a:xfrm>
            <a:off x="2885786" y="5033157"/>
            <a:ext cx="296863" cy="371475"/>
            <a:chOff x="-1795" y="3297"/>
            <a:chExt cx="187" cy="234"/>
          </a:xfrm>
          <a:solidFill>
            <a:schemeClr val="bg1">
              <a:lumMod val="75000"/>
            </a:schemeClr>
          </a:solidFill>
        </p:grpSpPr>
        <p:sp>
          <p:nvSpPr>
            <p:cNvPr id="167" name="Oval 134">
              <a:extLst>
                <a:ext uri="{FF2B5EF4-FFF2-40B4-BE49-F238E27FC236}">
                  <a16:creationId xmlns:a16="http://schemas.microsoft.com/office/drawing/2014/main" id="{6CDD4FAE-3138-4721-89D3-0B6A96385DB3}"/>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35">
              <a:extLst>
                <a:ext uri="{FF2B5EF4-FFF2-40B4-BE49-F238E27FC236}">
                  <a16:creationId xmlns:a16="http://schemas.microsoft.com/office/drawing/2014/main" id="{B3D56103-925E-47DD-AB36-005FB369EE87}"/>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9" name="Group 132">
            <a:extLst>
              <a:ext uri="{FF2B5EF4-FFF2-40B4-BE49-F238E27FC236}">
                <a16:creationId xmlns:a16="http://schemas.microsoft.com/office/drawing/2014/main" id="{B3A6060F-D189-44B0-A8F6-F858CA13A83A}"/>
              </a:ext>
            </a:extLst>
          </p:cNvPr>
          <p:cNvGrpSpPr>
            <a:grpSpLocks noChangeAspect="1"/>
          </p:cNvGrpSpPr>
          <p:nvPr/>
        </p:nvGrpSpPr>
        <p:grpSpPr bwMode="auto">
          <a:xfrm>
            <a:off x="3422585" y="5033157"/>
            <a:ext cx="296863" cy="371475"/>
            <a:chOff x="-1795" y="3297"/>
            <a:chExt cx="187" cy="234"/>
          </a:xfrm>
          <a:solidFill>
            <a:schemeClr val="bg1">
              <a:lumMod val="75000"/>
            </a:schemeClr>
          </a:solidFill>
        </p:grpSpPr>
        <p:sp>
          <p:nvSpPr>
            <p:cNvPr id="170" name="Oval 134">
              <a:extLst>
                <a:ext uri="{FF2B5EF4-FFF2-40B4-BE49-F238E27FC236}">
                  <a16:creationId xmlns:a16="http://schemas.microsoft.com/office/drawing/2014/main" id="{47741BB5-2665-4776-A886-2105B77B55DE}"/>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35">
              <a:extLst>
                <a:ext uri="{FF2B5EF4-FFF2-40B4-BE49-F238E27FC236}">
                  <a16:creationId xmlns:a16="http://schemas.microsoft.com/office/drawing/2014/main" id="{A2DFEF85-AD91-483D-9001-DDA5CA8BDC12}"/>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2" name="Group 132">
            <a:extLst>
              <a:ext uri="{FF2B5EF4-FFF2-40B4-BE49-F238E27FC236}">
                <a16:creationId xmlns:a16="http://schemas.microsoft.com/office/drawing/2014/main" id="{EC4ECEC9-93C6-4B28-988D-97E39C82233F}"/>
              </a:ext>
            </a:extLst>
          </p:cNvPr>
          <p:cNvGrpSpPr>
            <a:grpSpLocks noChangeAspect="1"/>
          </p:cNvGrpSpPr>
          <p:nvPr/>
        </p:nvGrpSpPr>
        <p:grpSpPr bwMode="auto">
          <a:xfrm>
            <a:off x="3959384" y="5033157"/>
            <a:ext cx="296863" cy="371475"/>
            <a:chOff x="-1795" y="3297"/>
            <a:chExt cx="187" cy="234"/>
          </a:xfrm>
          <a:solidFill>
            <a:schemeClr val="bg1">
              <a:lumMod val="75000"/>
            </a:schemeClr>
          </a:solidFill>
        </p:grpSpPr>
        <p:sp>
          <p:nvSpPr>
            <p:cNvPr id="173" name="Oval 134">
              <a:extLst>
                <a:ext uri="{FF2B5EF4-FFF2-40B4-BE49-F238E27FC236}">
                  <a16:creationId xmlns:a16="http://schemas.microsoft.com/office/drawing/2014/main" id="{5FB5211F-64BD-45AB-B807-4B52CB567A09}"/>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35">
              <a:extLst>
                <a:ext uri="{FF2B5EF4-FFF2-40B4-BE49-F238E27FC236}">
                  <a16:creationId xmlns:a16="http://schemas.microsoft.com/office/drawing/2014/main" id="{C402FEEA-68A1-4E8A-A9A7-0AFB48F281A2}"/>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5" name="Group 132">
            <a:extLst>
              <a:ext uri="{FF2B5EF4-FFF2-40B4-BE49-F238E27FC236}">
                <a16:creationId xmlns:a16="http://schemas.microsoft.com/office/drawing/2014/main" id="{D2100E8F-8EDE-4C3F-A79F-CBC0D773CE9E}"/>
              </a:ext>
            </a:extLst>
          </p:cNvPr>
          <p:cNvGrpSpPr>
            <a:grpSpLocks noChangeAspect="1"/>
          </p:cNvGrpSpPr>
          <p:nvPr/>
        </p:nvGrpSpPr>
        <p:grpSpPr bwMode="auto">
          <a:xfrm>
            <a:off x="4496182" y="5033157"/>
            <a:ext cx="296863" cy="371475"/>
            <a:chOff x="-1795" y="3297"/>
            <a:chExt cx="187" cy="234"/>
          </a:xfrm>
          <a:solidFill>
            <a:schemeClr val="bg1">
              <a:lumMod val="75000"/>
            </a:schemeClr>
          </a:solidFill>
        </p:grpSpPr>
        <p:sp>
          <p:nvSpPr>
            <p:cNvPr id="176" name="Oval 134">
              <a:extLst>
                <a:ext uri="{FF2B5EF4-FFF2-40B4-BE49-F238E27FC236}">
                  <a16:creationId xmlns:a16="http://schemas.microsoft.com/office/drawing/2014/main" id="{35815630-3033-4C28-96A4-1B91A0659F53}"/>
                </a:ext>
              </a:extLst>
            </p:cNvPr>
            <p:cNvSpPr>
              <a:spLocks noChangeArrowheads="1"/>
            </p:cNvSpPr>
            <p:nvPr/>
          </p:nvSpPr>
          <p:spPr bwMode="auto">
            <a:xfrm>
              <a:off x="-1754" y="3297"/>
              <a:ext cx="105" cy="10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35">
              <a:extLst>
                <a:ext uri="{FF2B5EF4-FFF2-40B4-BE49-F238E27FC236}">
                  <a16:creationId xmlns:a16="http://schemas.microsoft.com/office/drawing/2014/main" id="{5850077A-299A-40CF-97D4-1B826F28AFB6}"/>
                </a:ext>
              </a:extLst>
            </p:cNvPr>
            <p:cNvSpPr>
              <a:spLocks/>
            </p:cNvSpPr>
            <p:nvPr/>
          </p:nvSpPr>
          <p:spPr bwMode="auto">
            <a:xfrm>
              <a:off x="-1795" y="3426"/>
              <a:ext cx="187" cy="105"/>
            </a:xfrm>
            <a:custGeom>
              <a:avLst/>
              <a:gdLst>
                <a:gd name="T0" fmla="*/ 341 w 682"/>
                <a:gd name="T1" fmla="*/ 0 h 384"/>
                <a:gd name="T2" fmla="*/ 341 w 682"/>
                <a:gd name="T3" fmla="*/ 0 h 384"/>
                <a:gd name="T4" fmla="*/ 682 w 682"/>
                <a:gd name="T5" fmla="*/ 341 h 384"/>
                <a:gd name="T6" fmla="*/ 682 w 682"/>
                <a:gd name="T7" fmla="*/ 384 h 384"/>
                <a:gd name="T8" fmla="*/ 0 w 682"/>
                <a:gd name="T9" fmla="*/ 384 h 384"/>
                <a:gd name="T10" fmla="*/ 0 w 682"/>
                <a:gd name="T11" fmla="*/ 341 h 384"/>
                <a:gd name="T12" fmla="*/ 341 w 682"/>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682" h="384">
                  <a:moveTo>
                    <a:pt x="341" y="0"/>
                  </a:moveTo>
                  <a:cubicBezTo>
                    <a:pt x="341" y="0"/>
                    <a:pt x="341" y="0"/>
                    <a:pt x="341" y="0"/>
                  </a:cubicBezTo>
                  <a:cubicBezTo>
                    <a:pt x="530" y="0"/>
                    <a:pt x="682" y="153"/>
                    <a:pt x="682" y="341"/>
                  </a:cubicBezTo>
                  <a:cubicBezTo>
                    <a:pt x="682" y="384"/>
                    <a:pt x="682" y="384"/>
                    <a:pt x="682" y="384"/>
                  </a:cubicBezTo>
                  <a:cubicBezTo>
                    <a:pt x="0" y="384"/>
                    <a:pt x="0" y="384"/>
                    <a:pt x="0" y="384"/>
                  </a:cubicBezTo>
                  <a:cubicBezTo>
                    <a:pt x="0" y="341"/>
                    <a:pt x="0" y="341"/>
                    <a:pt x="0" y="341"/>
                  </a:cubicBezTo>
                  <a:cubicBezTo>
                    <a:pt x="0" y="153"/>
                    <a:pt x="153" y="0"/>
                    <a:pt x="3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0" name="Rectangle 229">
            <a:extLst>
              <a:ext uri="{FF2B5EF4-FFF2-40B4-BE49-F238E27FC236}">
                <a16:creationId xmlns:a16="http://schemas.microsoft.com/office/drawing/2014/main" id="{0186FD64-DA22-4A4B-BC25-A920CBA02D32}"/>
              </a:ext>
            </a:extLst>
          </p:cNvPr>
          <p:cNvSpPr/>
          <p:nvPr/>
        </p:nvSpPr>
        <p:spPr>
          <a:xfrm>
            <a:off x="1867128" y="5779980"/>
            <a:ext cx="3448910" cy="507831"/>
          </a:xfrm>
          <a:prstGeom prst="rect">
            <a:avLst/>
          </a:prstGeom>
        </p:spPr>
        <p:txBody>
          <a:bodyPr wrap="square" anchor="t">
            <a:spAutoFit/>
          </a:bodyPr>
          <a:lstStyle/>
          <a:p>
            <a:pPr algn="ctr" defTabSz="914192">
              <a:lnSpc>
                <a:spcPct val="90000"/>
              </a:lnSpc>
              <a:spcBef>
                <a:spcPts val="600"/>
              </a:spcBef>
              <a:defRPr/>
            </a:pPr>
            <a:r>
              <a:rPr kumimoji="0" lang="en-US" sz="1000" b="0" i="0" u="none" strike="noStrike" kern="0" cap="none" spc="0" normalizeH="0" baseline="0" noProof="0" dirty="0">
                <a:ln>
                  <a:noFill/>
                </a:ln>
                <a:solidFill>
                  <a:schemeClr val="bg1">
                    <a:lumMod val="65000"/>
                  </a:schemeClr>
                </a:solidFill>
                <a:effectLst/>
                <a:uLnTx/>
                <a:uFillTx/>
                <a:latin typeface="Segoe UI Semibold"/>
              </a:rPr>
              <a:t>Source: </a:t>
            </a:r>
            <a:r>
              <a:rPr lang="en-US" sz="1000" kern="0" dirty="0">
                <a:solidFill>
                  <a:schemeClr val="bg1">
                    <a:lumMod val="65000"/>
                  </a:schemeClr>
                </a:solidFill>
                <a:latin typeface="Segoe UI Semibold"/>
              </a:rPr>
              <a:t>Microsoft Internal Research on US Quantitative survey of SMB ITDMs and BDMs currently using or considering cloud services (org size 75-249 employees)</a:t>
            </a:r>
          </a:p>
        </p:txBody>
      </p:sp>
      <p:sp>
        <p:nvSpPr>
          <p:cNvPr id="98" name="Rectangle 97">
            <a:extLst>
              <a:ext uri="{FF2B5EF4-FFF2-40B4-BE49-F238E27FC236}">
                <a16:creationId xmlns:a16="http://schemas.microsoft.com/office/drawing/2014/main" id="{95F50030-B9EA-4BBB-A741-937154204E12}"/>
              </a:ext>
            </a:extLst>
          </p:cNvPr>
          <p:cNvSpPr/>
          <p:nvPr/>
        </p:nvSpPr>
        <p:spPr>
          <a:xfrm>
            <a:off x="5841254" y="5779980"/>
            <a:ext cx="3976491" cy="369332"/>
          </a:xfrm>
          <a:prstGeom prst="rect">
            <a:avLst/>
          </a:prstGeom>
        </p:spPr>
        <p:txBody>
          <a:bodyPr wrap="square" anchor="t">
            <a:spAutoFit/>
          </a:bodyPr>
          <a:lstStyle/>
          <a:p>
            <a:pPr algn="ctr" defTabSz="914192">
              <a:lnSpc>
                <a:spcPct val="90000"/>
              </a:lnSpc>
              <a:spcBef>
                <a:spcPts val="600"/>
              </a:spcBef>
              <a:defRPr/>
            </a:pPr>
            <a:r>
              <a:rPr kumimoji="0" lang="en-US" sz="1000" b="0" i="0" u="none" strike="noStrike" kern="0" cap="none" spc="0" normalizeH="0" baseline="0" noProof="0" dirty="0">
                <a:ln>
                  <a:noFill/>
                </a:ln>
                <a:solidFill>
                  <a:schemeClr val="bg1">
                    <a:lumMod val="65000"/>
                  </a:schemeClr>
                </a:solidFill>
                <a:effectLst/>
                <a:uLnTx/>
                <a:uFillTx/>
                <a:latin typeface="Segoe UI Semibold"/>
              </a:rPr>
              <a:t>Source: </a:t>
            </a:r>
            <a:r>
              <a:rPr lang="en-US" sz="1000" kern="0" dirty="0">
                <a:solidFill>
                  <a:schemeClr val="bg1">
                    <a:lumMod val="65000"/>
                  </a:schemeClr>
                </a:solidFill>
                <a:latin typeface="Segoe UI Semibold"/>
              </a:rPr>
              <a:t>Gartner, Market Insight: Cloud Migration Part 1 — Where Are the Opportunities for Service Providers? Figure 4., May 2018</a:t>
            </a:r>
          </a:p>
        </p:txBody>
      </p:sp>
      <p:sp>
        <p:nvSpPr>
          <p:cNvPr id="47" name="Freeform 54">
            <a:extLst>
              <a:ext uri="{FF2B5EF4-FFF2-40B4-BE49-F238E27FC236}">
                <a16:creationId xmlns:a16="http://schemas.microsoft.com/office/drawing/2014/main" id="{DD9DFB7C-BA40-4FD0-B8CA-ADF6DC7A47AE}"/>
              </a:ext>
            </a:extLst>
          </p:cNvPr>
          <p:cNvSpPr>
            <a:spLocks noChangeAspect="1" noEditPoints="1"/>
          </p:cNvSpPr>
          <p:nvPr/>
        </p:nvSpPr>
        <p:spPr bwMode="auto">
          <a:xfrm>
            <a:off x="6608166" y="435572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54">
            <a:extLst>
              <a:ext uri="{FF2B5EF4-FFF2-40B4-BE49-F238E27FC236}">
                <a16:creationId xmlns:a16="http://schemas.microsoft.com/office/drawing/2014/main" id="{A3B86BDB-8BB6-4E0F-AB93-D00E914EC828}"/>
              </a:ext>
            </a:extLst>
          </p:cNvPr>
          <p:cNvSpPr>
            <a:spLocks noChangeAspect="1" noEditPoints="1"/>
          </p:cNvSpPr>
          <p:nvPr/>
        </p:nvSpPr>
        <p:spPr bwMode="auto">
          <a:xfrm>
            <a:off x="7122199" y="435572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4">
            <a:extLst>
              <a:ext uri="{FF2B5EF4-FFF2-40B4-BE49-F238E27FC236}">
                <a16:creationId xmlns:a16="http://schemas.microsoft.com/office/drawing/2014/main" id="{D9D7D444-173C-4ECB-ADEB-887314521CCB}"/>
              </a:ext>
            </a:extLst>
          </p:cNvPr>
          <p:cNvSpPr>
            <a:spLocks noChangeAspect="1" noEditPoints="1"/>
          </p:cNvSpPr>
          <p:nvPr/>
        </p:nvSpPr>
        <p:spPr bwMode="auto">
          <a:xfrm>
            <a:off x="6608166" y="4942020"/>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B58E0452-96AE-4F11-8CC3-9A15363748F6}"/>
              </a:ext>
            </a:extLst>
          </p:cNvPr>
          <p:cNvSpPr>
            <a:spLocks noChangeAspect="1" noEditPoints="1"/>
          </p:cNvSpPr>
          <p:nvPr/>
        </p:nvSpPr>
        <p:spPr bwMode="auto">
          <a:xfrm>
            <a:off x="7636232" y="435572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4">
            <a:extLst>
              <a:ext uri="{FF2B5EF4-FFF2-40B4-BE49-F238E27FC236}">
                <a16:creationId xmlns:a16="http://schemas.microsoft.com/office/drawing/2014/main" id="{144159CF-0A71-473B-946F-98DD6552BC00}"/>
              </a:ext>
            </a:extLst>
          </p:cNvPr>
          <p:cNvSpPr>
            <a:spLocks noChangeAspect="1" noEditPoints="1"/>
          </p:cNvSpPr>
          <p:nvPr/>
        </p:nvSpPr>
        <p:spPr bwMode="auto">
          <a:xfrm>
            <a:off x="8150265" y="435572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4">
            <a:extLst>
              <a:ext uri="{FF2B5EF4-FFF2-40B4-BE49-F238E27FC236}">
                <a16:creationId xmlns:a16="http://schemas.microsoft.com/office/drawing/2014/main" id="{36B6F78B-0D7D-484D-9D3B-B9F10D03545E}"/>
              </a:ext>
            </a:extLst>
          </p:cNvPr>
          <p:cNvSpPr>
            <a:spLocks noChangeAspect="1" noEditPoints="1"/>
          </p:cNvSpPr>
          <p:nvPr/>
        </p:nvSpPr>
        <p:spPr bwMode="auto">
          <a:xfrm>
            <a:off x="8156247" y="494114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2CF5E0CE-9850-41EA-BC06-2E50E6AFB551}"/>
              </a:ext>
            </a:extLst>
          </p:cNvPr>
          <p:cNvSpPr>
            <a:spLocks noChangeAspect="1" noEditPoints="1"/>
          </p:cNvSpPr>
          <p:nvPr/>
        </p:nvSpPr>
        <p:spPr bwMode="auto">
          <a:xfrm>
            <a:off x="8672276" y="494114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5B033518-D624-4D99-83A5-2BEB7650E2AD}"/>
              </a:ext>
            </a:extLst>
          </p:cNvPr>
          <p:cNvSpPr>
            <a:spLocks noChangeAspect="1" noEditPoints="1"/>
          </p:cNvSpPr>
          <p:nvPr/>
        </p:nvSpPr>
        <p:spPr bwMode="auto">
          <a:xfrm>
            <a:off x="8664299" y="435572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E88BAC91-0267-40E9-AF99-259F02540B69}"/>
              </a:ext>
            </a:extLst>
          </p:cNvPr>
          <p:cNvSpPr>
            <a:spLocks noChangeAspect="1" noEditPoints="1"/>
          </p:cNvSpPr>
          <p:nvPr/>
        </p:nvSpPr>
        <p:spPr bwMode="auto">
          <a:xfrm>
            <a:off x="7124193" y="494114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4">
            <a:extLst>
              <a:ext uri="{FF2B5EF4-FFF2-40B4-BE49-F238E27FC236}">
                <a16:creationId xmlns:a16="http://schemas.microsoft.com/office/drawing/2014/main" id="{F9091130-277B-4111-826A-FEB846DD708B}"/>
              </a:ext>
            </a:extLst>
          </p:cNvPr>
          <p:cNvSpPr>
            <a:spLocks noChangeAspect="1" noEditPoints="1"/>
          </p:cNvSpPr>
          <p:nvPr/>
        </p:nvSpPr>
        <p:spPr bwMode="auto">
          <a:xfrm>
            <a:off x="7640220" y="4941147"/>
            <a:ext cx="196904" cy="374904"/>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TextBox 57">
            <a:extLst>
              <a:ext uri="{FF2B5EF4-FFF2-40B4-BE49-F238E27FC236}">
                <a16:creationId xmlns:a16="http://schemas.microsoft.com/office/drawing/2014/main" id="{EC2D834C-BF8D-4F56-8D9C-AC05D3AF2924}"/>
              </a:ext>
            </a:extLst>
          </p:cNvPr>
          <p:cNvSpPr txBox="1"/>
          <p:nvPr/>
        </p:nvSpPr>
        <p:spPr>
          <a:xfrm>
            <a:off x="2667052" y="1878660"/>
            <a:ext cx="1807928" cy="1120612"/>
          </a:xfrm>
          <a:prstGeom prst="rect">
            <a:avLst/>
          </a:prstGeom>
          <a:noFill/>
        </p:spPr>
        <p:txBody>
          <a:bodyPr wrap="none" lIns="179259" tIns="143407" rIns="179259" bIns="143407" rtlCol="0" anchor="t">
            <a:spAutoFit/>
          </a:bodyPr>
          <a:lstStyle/>
          <a:p>
            <a:pPr marL="0" marR="0" lvl="0" indent="0" defTabSz="914225" eaLnBrk="1" fontAlgn="auto" latinLnBrk="0" hangingPunct="1">
              <a:lnSpc>
                <a:spcPct val="90000"/>
              </a:lnSpc>
              <a:spcBef>
                <a:spcPts val="0"/>
              </a:spcBef>
              <a:spcAft>
                <a:spcPts val="588"/>
              </a:spcAft>
              <a:buClrTx/>
              <a:buSzTx/>
              <a:buFontTx/>
              <a:buNone/>
              <a:tabLst/>
              <a:defRPr/>
            </a:pPr>
            <a:r>
              <a:rPr kumimoji="0" lang="en-US" sz="6000" b="0" i="0" u="none" strike="noStrike" kern="0" cap="none" spc="-100" normalizeH="0" baseline="0" noProof="0" dirty="0">
                <a:ln>
                  <a:noFill/>
                </a:ln>
                <a:solidFill>
                  <a:srgbClr val="0078D4"/>
                </a:solidFill>
                <a:effectLst/>
                <a:uLnTx/>
                <a:uFillTx/>
                <a:latin typeface="Segoe UI Semibold"/>
                <a:cs typeface="Segoe UI Semibold"/>
              </a:rPr>
              <a:t>50%</a:t>
            </a:r>
          </a:p>
        </p:txBody>
      </p:sp>
    </p:spTree>
    <p:extLst>
      <p:ext uri="{BB962C8B-B14F-4D97-AF65-F5344CB8AC3E}">
        <p14:creationId xmlns:p14="http://schemas.microsoft.com/office/powerpoint/2010/main" val="11230620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9CCAE3-D896-42A9-B055-ED43E2DBBC22}"/>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6" name="Title 2">
            <a:extLst>
              <a:ext uri="{FF2B5EF4-FFF2-40B4-BE49-F238E27FC236}">
                <a16:creationId xmlns:a16="http://schemas.microsoft.com/office/drawing/2014/main" id="{021C7E54-7695-4FAF-A704-9D16F034C4E9}"/>
              </a:ext>
            </a:extLst>
          </p:cNvPr>
          <p:cNvSpPr txBox="1">
            <a:spLocks/>
          </p:cNvSpPr>
          <p:nvPr/>
        </p:nvSpPr>
        <p:spPr>
          <a:xfrm>
            <a:off x="579926" y="1031076"/>
            <a:ext cx="3436775" cy="1446550"/>
          </a:xfrm>
          <a:prstGeom prst="rect">
            <a:avLst/>
          </a:prstGeom>
        </p:spPr>
        <p:txBody>
          <a:bodyPr vert="horz" wrap="none" lIns="0" tIns="45720" rIns="0" bIns="45720" rtlCol="0" anchor="t">
            <a:spAutoFit/>
          </a:bodyPr>
          <a:lstStyle>
            <a:lvl1pPr defTabSz="932742">
              <a:lnSpc>
                <a:spcPct val="90000"/>
              </a:lnSpc>
              <a:spcBef>
                <a:spcPct val="0"/>
              </a:spcBef>
              <a:buNone/>
              <a:defRPr lang="en-US" sz="3600" b="0" cap="none" spc="-50" baseline="0" dirty="0" smtClean="0">
                <a:ln w="3175">
                  <a:noFill/>
                </a:ln>
                <a:effectLst/>
                <a:latin typeface="+mj-lt"/>
                <a:cs typeface="Segoe UI"/>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effectLst/>
                <a:uLnTx/>
                <a:uFillTx/>
                <a:latin typeface="Segoe UI Semibold"/>
                <a:ea typeface="+mn-ea"/>
                <a:cs typeface="Segoe UI"/>
              </a:rPr>
              <a:t>Azure partner</a:t>
            </a:r>
            <a:br>
              <a:rPr kumimoji="0" lang="en-US" sz="4400" b="0" i="0" u="none" strike="noStrike" kern="1200" cap="none" spc="-50" normalizeH="0" baseline="0" noProof="0">
                <a:ln w="3175">
                  <a:noFill/>
                </a:ln>
                <a:effectLst/>
                <a:uLnTx/>
                <a:uFillTx/>
                <a:latin typeface="Segoe UI Semibold"/>
                <a:ea typeface="+mn-ea"/>
                <a:cs typeface="Segoe UI"/>
              </a:rPr>
            </a:br>
            <a:r>
              <a:rPr kumimoji="0" lang="en-US" sz="4400" b="0" i="0" u="none" strike="noStrike" kern="1200" cap="none" spc="-50" normalizeH="0" baseline="0" noProof="0">
                <a:ln w="3175">
                  <a:noFill/>
                </a:ln>
                <a:effectLst/>
                <a:uLnTx/>
                <a:uFillTx/>
                <a:latin typeface="Segoe UI Semibold"/>
                <a:ea typeface="+mn-ea"/>
                <a:cs typeface="Segoe UI"/>
              </a:rPr>
              <a:t>opportunity</a:t>
            </a:r>
          </a:p>
        </p:txBody>
      </p:sp>
      <p:sp>
        <p:nvSpPr>
          <p:cNvPr id="20" name="TextBox 19">
            <a:extLst>
              <a:ext uri="{FF2B5EF4-FFF2-40B4-BE49-F238E27FC236}">
                <a16:creationId xmlns:a16="http://schemas.microsoft.com/office/drawing/2014/main" id="{1113A150-AADD-4814-B65A-74817DB418DC}"/>
              </a:ext>
            </a:extLst>
          </p:cNvPr>
          <p:cNvSpPr txBox="1"/>
          <p:nvPr/>
        </p:nvSpPr>
        <p:spPr>
          <a:xfrm>
            <a:off x="483569" y="5967239"/>
            <a:ext cx="112924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a:ea typeface="+mn-ea"/>
                <a:cs typeface="+mn-cs"/>
              </a:rPr>
              <a:t>Note: all margins used in the chart above represent gross margins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a:ea typeface="+mn-ea"/>
                <a:cs typeface="+mn-cs"/>
              </a:rPr>
              <a:t>Source: “The Partner Opportunity Assessment for Azure Service Providers," a commissioned Total Economic Impact™ study conducted by Forrester Consulting., July 2019</a:t>
            </a:r>
          </a:p>
        </p:txBody>
      </p:sp>
      <p:sp>
        <p:nvSpPr>
          <p:cNvPr id="21" name="Rectangle 20">
            <a:extLst>
              <a:ext uri="{FF2B5EF4-FFF2-40B4-BE49-F238E27FC236}">
                <a16:creationId xmlns:a16="http://schemas.microsoft.com/office/drawing/2014/main" id="{56B87F11-2833-4DDC-B29D-AADDE3E808A5}"/>
              </a:ext>
            </a:extLst>
          </p:cNvPr>
          <p:cNvSpPr/>
          <p:nvPr/>
        </p:nvSpPr>
        <p:spPr bwMode="auto">
          <a:xfrm>
            <a:off x="589788" y="3188720"/>
            <a:ext cx="3179359" cy="1128999"/>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1" i="0" u="none" strike="noStrike" kern="1200" cap="none" spc="0" normalizeH="0" baseline="0" noProof="0">
                <a:ln>
                  <a:noFill/>
                </a:ln>
                <a:solidFill>
                  <a:schemeClr val="tx2"/>
                </a:solidFill>
                <a:effectLst/>
                <a:uLnTx/>
                <a:uFillTx/>
                <a:latin typeface="Segoe UI Semibold"/>
                <a:ea typeface="Segoe UI" pitchFamily="34" charset="0"/>
                <a:cs typeface="Segoe UI" pitchFamily="34" charset="0"/>
              </a:rPr>
              <a:t>Strategy and assessments</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Segoe UI" pitchFamily="34" charset="0"/>
              </a:rPr>
              <a:t>$</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chemeClr val="bg1">
                    <a:lumMod val="50000"/>
                  </a:schemeClr>
                </a:solidFill>
                <a:effectLst/>
                <a:uLnTx/>
                <a:uFillTx/>
                <a:latin typeface="Segoe UI"/>
                <a:ea typeface="Segoe UI" pitchFamily="34" charset="0"/>
                <a:cs typeface="Segoe UI" pitchFamily="34" charset="0"/>
              </a:rPr>
              <a:t>25–30% margins</a:t>
            </a:r>
          </a:p>
        </p:txBody>
      </p:sp>
      <p:sp>
        <p:nvSpPr>
          <p:cNvPr id="23" name="Rectangle 13">
            <a:extLst>
              <a:ext uri="{FF2B5EF4-FFF2-40B4-BE49-F238E27FC236}">
                <a16:creationId xmlns:a16="http://schemas.microsoft.com/office/drawing/2014/main" id="{B00BDE7C-96D7-4C99-A674-53D4ADE49B90}"/>
              </a:ext>
            </a:extLst>
          </p:cNvPr>
          <p:cNvSpPr/>
          <p:nvPr/>
        </p:nvSpPr>
        <p:spPr bwMode="auto">
          <a:xfrm rot="5400000">
            <a:off x="3542551" y="3575925"/>
            <a:ext cx="1555981" cy="365761"/>
          </a:xfrm>
          <a:custGeom>
            <a:avLst/>
            <a:gdLst>
              <a:gd name="connsiteX0" fmla="*/ 0 w 323850"/>
              <a:gd name="connsiteY0" fmla="*/ 0 h 2447925"/>
              <a:gd name="connsiteX1" fmla="*/ 323850 w 323850"/>
              <a:gd name="connsiteY1" fmla="*/ 0 h 2447925"/>
              <a:gd name="connsiteX2" fmla="*/ 323850 w 323850"/>
              <a:gd name="connsiteY2" fmla="*/ 2447925 h 2447925"/>
              <a:gd name="connsiteX3" fmla="*/ 0 w 323850"/>
              <a:gd name="connsiteY3" fmla="*/ 2447925 h 2447925"/>
              <a:gd name="connsiteX4" fmla="*/ 0 w 323850"/>
              <a:gd name="connsiteY4" fmla="*/ 0 h 2447925"/>
              <a:gd name="connsiteX0" fmla="*/ 323850 w 415290"/>
              <a:gd name="connsiteY0" fmla="*/ 0 h 2447925"/>
              <a:gd name="connsiteX1" fmla="*/ 323850 w 415290"/>
              <a:gd name="connsiteY1" fmla="*/ 2447925 h 2447925"/>
              <a:gd name="connsiteX2" fmla="*/ 0 w 415290"/>
              <a:gd name="connsiteY2" fmla="*/ 2447925 h 2447925"/>
              <a:gd name="connsiteX3" fmla="*/ 0 w 415290"/>
              <a:gd name="connsiteY3" fmla="*/ 0 h 2447925"/>
              <a:gd name="connsiteX4" fmla="*/ 415290 w 415290"/>
              <a:gd name="connsiteY4" fmla="*/ 91440 h 2447925"/>
              <a:gd name="connsiteX0" fmla="*/ 323850 w 323850"/>
              <a:gd name="connsiteY0" fmla="*/ 0 h 2447925"/>
              <a:gd name="connsiteX1" fmla="*/ 323850 w 323850"/>
              <a:gd name="connsiteY1" fmla="*/ 2447925 h 2447925"/>
              <a:gd name="connsiteX2" fmla="*/ 0 w 323850"/>
              <a:gd name="connsiteY2" fmla="*/ 2447925 h 2447925"/>
              <a:gd name="connsiteX3" fmla="*/ 0 w 323850"/>
              <a:gd name="connsiteY3" fmla="*/ 0 h 2447925"/>
            </a:gdLst>
            <a:ahLst/>
            <a:cxnLst>
              <a:cxn ang="0">
                <a:pos x="connsiteX0" y="connsiteY0"/>
              </a:cxn>
              <a:cxn ang="0">
                <a:pos x="connsiteX1" y="connsiteY1"/>
              </a:cxn>
              <a:cxn ang="0">
                <a:pos x="connsiteX2" y="connsiteY2"/>
              </a:cxn>
              <a:cxn ang="0">
                <a:pos x="connsiteX3" y="connsiteY3"/>
              </a:cxn>
            </a:cxnLst>
            <a:rect l="l" t="t" r="r" b="b"/>
            <a:pathLst>
              <a:path w="323850" h="2447925">
                <a:moveTo>
                  <a:pt x="323850" y="0"/>
                </a:moveTo>
                <a:lnTo>
                  <a:pt x="323850" y="2447925"/>
                </a:lnTo>
                <a:lnTo>
                  <a:pt x="0" y="2447925"/>
                </a:lnTo>
                <a:lnTo>
                  <a:pt x="0" y="0"/>
                </a:lnTo>
              </a:path>
            </a:pathLst>
          </a:cu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4D1DF4DE-55DA-45D9-8F31-8242E6E29B81}"/>
              </a:ext>
            </a:extLst>
          </p:cNvPr>
          <p:cNvCxnSpPr>
            <a:cxnSpLocks/>
          </p:cNvCxnSpPr>
          <p:nvPr/>
        </p:nvCxnSpPr>
        <p:spPr>
          <a:xfrm>
            <a:off x="3771901" y="3753219"/>
            <a:ext cx="365759" cy="0"/>
          </a:xfrm>
          <a:prstGeom prst="line">
            <a:avLst/>
          </a:pr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6" name="Straight Connector 25">
            <a:extLst>
              <a:ext uri="{FF2B5EF4-FFF2-40B4-BE49-F238E27FC236}">
                <a16:creationId xmlns:a16="http://schemas.microsoft.com/office/drawing/2014/main" id="{E47F13FB-DB2B-435E-9F9D-69AC390AA14A}"/>
              </a:ext>
            </a:extLst>
          </p:cNvPr>
          <p:cNvCxnSpPr>
            <a:cxnSpLocks/>
          </p:cNvCxnSpPr>
          <p:nvPr/>
        </p:nvCxnSpPr>
        <p:spPr>
          <a:xfrm>
            <a:off x="7696200" y="2974320"/>
            <a:ext cx="373380" cy="0"/>
          </a:xfrm>
          <a:prstGeom prst="line">
            <a:avLst/>
          </a:pr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7" name="Rectangle 13">
            <a:extLst>
              <a:ext uri="{FF2B5EF4-FFF2-40B4-BE49-F238E27FC236}">
                <a16:creationId xmlns:a16="http://schemas.microsoft.com/office/drawing/2014/main" id="{DA71E19A-C280-4C59-AB5D-FFD2C531D9CE}"/>
              </a:ext>
            </a:extLst>
          </p:cNvPr>
          <p:cNvSpPr/>
          <p:nvPr/>
        </p:nvSpPr>
        <p:spPr bwMode="auto">
          <a:xfrm rot="5400000">
            <a:off x="6886330" y="3569568"/>
            <a:ext cx="2724642" cy="358141"/>
          </a:xfrm>
          <a:custGeom>
            <a:avLst/>
            <a:gdLst>
              <a:gd name="connsiteX0" fmla="*/ 0 w 323850"/>
              <a:gd name="connsiteY0" fmla="*/ 0 h 2447925"/>
              <a:gd name="connsiteX1" fmla="*/ 323850 w 323850"/>
              <a:gd name="connsiteY1" fmla="*/ 0 h 2447925"/>
              <a:gd name="connsiteX2" fmla="*/ 323850 w 323850"/>
              <a:gd name="connsiteY2" fmla="*/ 2447925 h 2447925"/>
              <a:gd name="connsiteX3" fmla="*/ 0 w 323850"/>
              <a:gd name="connsiteY3" fmla="*/ 2447925 h 2447925"/>
              <a:gd name="connsiteX4" fmla="*/ 0 w 323850"/>
              <a:gd name="connsiteY4" fmla="*/ 0 h 2447925"/>
              <a:gd name="connsiteX0" fmla="*/ 323850 w 415290"/>
              <a:gd name="connsiteY0" fmla="*/ 0 h 2447925"/>
              <a:gd name="connsiteX1" fmla="*/ 323850 w 415290"/>
              <a:gd name="connsiteY1" fmla="*/ 2447925 h 2447925"/>
              <a:gd name="connsiteX2" fmla="*/ 0 w 415290"/>
              <a:gd name="connsiteY2" fmla="*/ 2447925 h 2447925"/>
              <a:gd name="connsiteX3" fmla="*/ 0 w 415290"/>
              <a:gd name="connsiteY3" fmla="*/ 0 h 2447925"/>
              <a:gd name="connsiteX4" fmla="*/ 415290 w 415290"/>
              <a:gd name="connsiteY4" fmla="*/ 91440 h 2447925"/>
              <a:gd name="connsiteX0" fmla="*/ 323850 w 323850"/>
              <a:gd name="connsiteY0" fmla="*/ 0 h 2447925"/>
              <a:gd name="connsiteX1" fmla="*/ 323850 w 323850"/>
              <a:gd name="connsiteY1" fmla="*/ 2447925 h 2447925"/>
              <a:gd name="connsiteX2" fmla="*/ 0 w 323850"/>
              <a:gd name="connsiteY2" fmla="*/ 2447925 h 2447925"/>
              <a:gd name="connsiteX3" fmla="*/ 0 w 323850"/>
              <a:gd name="connsiteY3" fmla="*/ 0 h 2447925"/>
            </a:gdLst>
            <a:ahLst/>
            <a:cxnLst>
              <a:cxn ang="0">
                <a:pos x="connsiteX0" y="connsiteY0"/>
              </a:cxn>
              <a:cxn ang="0">
                <a:pos x="connsiteX1" y="connsiteY1"/>
              </a:cxn>
              <a:cxn ang="0">
                <a:pos x="connsiteX2" y="connsiteY2"/>
              </a:cxn>
              <a:cxn ang="0">
                <a:pos x="connsiteX3" y="connsiteY3"/>
              </a:cxn>
            </a:cxnLst>
            <a:rect l="l" t="t" r="r" b="b"/>
            <a:pathLst>
              <a:path w="323850" h="2447925">
                <a:moveTo>
                  <a:pt x="323850" y="0"/>
                </a:moveTo>
                <a:lnTo>
                  <a:pt x="323850" y="2447925"/>
                </a:lnTo>
                <a:lnTo>
                  <a:pt x="0" y="2447925"/>
                </a:lnTo>
                <a:lnTo>
                  <a:pt x="0" y="0"/>
                </a:lnTo>
              </a:path>
            </a:pathLst>
          </a:cu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2D8F596E-5058-445C-91F7-E01A5261DE78}"/>
              </a:ext>
            </a:extLst>
          </p:cNvPr>
          <p:cNvCxnSpPr>
            <a:cxnSpLocks/>
          </p:cNvCxnSpPr>
          <p:nvPr/>
        </p:nvCxnSpPr>
        <p:spPr>
          <a:xfrm>
            <a:off x="8069580" y="3753219"/>
            <a:ext cx="358141" cy="0"/>
          </a:xfrm>
          <a:prstGeom prst="line">
            <a:avLst/>
          </a:pr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0" name="Rectangle 29">
            <a:extLst>
              <a:ext uri="{FF2B5EF4-FFF2-40B4-BE49-F238E27FC236}">
                <a16:creationId xmlns:a16="http://schemas.microsoft.com/office/drawing/2014/main" id="{9D10D9CF-D9C5-4D6A-ABDC-5E0F3D765043}"/>
              </a:ext>
            </a:extLst>
          </p:cNvPr>
          <p:cNvSpPr/>
          <p:nvPr/>
        </p:nvSpPr>
        <p:spPr bwMode="auto">
          <a:xfrm>
            <a:off x="4513043" y="2409821"/>
            <a:ext cx="3179359" cy="1128999"/>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1" i="0" u="none" strike="noStrike" kern="1200" cap="none" spc="0" normalizeH="0" baseline="0" noProof="0">
                <a:ln>
                  <a:noFill/>
                </a:ln>
                <a:solidFill>
                  <a:schemeClr val="tx2"/>
                </a:solidFill>
                <a:effectLst/>
                <a:uLnTx/>
                <a:uFillTx/>
                <a:latin typeface="Segoe UI Semibold"/>
                <a:ea typeface="Segoe UI" pitchFamily="34" charset="0"/>
                <a:cs typeface="Segoe UI" pitchFamily="34" charset="0"/>
              </a:rPr>
              <a:t>Migration execution</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t>
            </a:r>
          </a:p>
          <a:p>
            <a:pPr defTabSz="932472" fontAlgn="base">
              <a:lnSpc>
                <a:spcPct val="90000"/>
              </a:lnSpc>
              <a:spcBef>
                <a:spcPct val="0"/>
              </a:spcBef>
              <a:spcAft>
                <a:spcPts val="600"/>
              </a:spcAft>
              <a:defRPr/>
            </a:pPr>
            <a:r>
              <a:rPr lang="en-US" sz="1400">
                <a:solidFill>
                  <a:schemeClr val="bg1">
                    <a:lumMod val="50000"/>
                  </a:schemeClr>
                </a:solidFill>
                <a:latin typeface="Segoe UI"/>
                <a:cs typeface="Segoe UI" pitchFamily="34" charset="0"/>
              </a:rPr>
              <a:t>25–40% margins</a:t>
            </a:r>
          </a:p>
        </p:txBody>
      </p:sp>
      <p:sp>
        <p:nvSpPr>
          <p:cNvPr id="31" name="Rectangle 30">
            <a:extLst>
              <a:ext uri="{FF2B5EF4-FFF2-40B4-BE49-F238E27FC236}">
                <a16:creationId xmlns:a16="http://schemas.microsoft.com/office/drawing/2014/main" id="{DA565EAF-1474-4BF6-8C72-1D9F90DEF8FA}"/>
              </a:ext>
            </a:extLst>
          </p:cNvPr>
          <p:cNvSpPr/>
          <p:nvPr/>
        </p:nvSpPr>
        <p:spPr bwMode="auto">
          <a:xfrm>
            <a:off x="4515819" y="3967617"/>
            <a:ext cx="3176583" cy="1133856"/>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1" i="0" u="none" strike="noStrike" kern="1200" cap="none" spc="0" normalizeH="0" baseline="0" noProof="0">
                <a:ln>
                  <a:noFill/>
                </a:ln>
                <a:solidFill>
                  <a:schemeClr val="tx2"/>
                </a:solidFill>
                <a:effectLst/>
                <a:uLnTx/>
                <a:uFillTx/>
                <a:latin typeface="Segoe UI Semibold"/>
                <a:ea typeface="Segoe UI" pitchFamily="34" charset="0"/>
                <a:cs typeface="Segoe UI" pitchFamily="34" charset="0"/>
              </a:rPr>
              <a:t>Cloud application development</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t>
            </a:r>
          </a:p>
          <a:p>
            <a:pPr defTabSz="932472" fontAlgn="base">
              <a:lnSpc>
                <a:spcPct val="90000"/>
              </a:lnSpc>
              <a:spcBef>
                <a:spcPct val="0"/>
              </a:spcBef>
              <a:spcAft>
                <a:spcPts val="600"/>
              </a:spcAft>
              <a:defRPr/>
            </a:pPr>
            <a:r>
              <a:rPr lang="en-US" sz="1400">
                <a:solidFill>
                  <a:schemeClr val="bg1">
                    <a:lumMod val="50000"/>
                  </a:schemeClr>
                </a:solidFill>
                <a:latin typeface="Segoe UI"/>
                <a:cs typeface="Segoe UI" pitchFamily="34" charset="0"/>
              </a:rPr>
              <a:t>45–50% margins</a:t>
            </a:r>
          </a:p>
        </p:txBody>
      </p:sp>
      <p:sp>
        <p:nvSpPr>
          <p:cNvPr id="32" name="Rectangle: Rounded Corners 31">
            <a:extLst>
              <a:ext uri="{FF2B5EF4-FFF2-40B4-BE49-F238E27FC236}">
                <a16:creationId xmlns:a16="http://schemas.microsoft.com/office/drawing/2014/main" id="{8D3B913F-EF73-4A5C-B6C3-7278E2B3B212}"/>
              </a:ext>
            </a:extLst>
          </p:cNvPr>
          <p:cNvSpPr/>
          <p:nvPr/>
        </p:nvSpPr>
        <p:spPr bwMode="auto">
          <a:xfrm>
            <a:off x="4506693" y="2272784"/>
            <a:ext cx="1036562" cy="259675"/>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90% attach</a:t>
            </a:r>
          </a:p>
        </p:txBody>
      </p:sp>
      <p:sp>
        <p:nvSpPr>
          <p:cNvPr id="33" name="Rectangle: Rounded Corners 32">
            <a:extLst>
              <a:ext uri="{FF2B5EF4-FFF2-40B4-BE49-F238E27FC236}">
                <a16:creationId xmlns:a16="http://schemas.microsoft.com/office/drawing/2014/main" id="{D38851DA-3907-4C6A-BA2F-A7AEB10324B4}"/>
              </a:ext>
            </a:extLst>
          </p:cNvPr>
          <p:cNvSpPr/>
          <p:nvPr/>
        </p:nvSpPr>
        <p:spPr bwMode="auto">
          <a:xfrm>
            <a:off x="4507557" y="3834884"/>
            <a:ext cx="1034834" cy="259675"/>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20% attach</a:t>
            </a:r>
          </a:p>
        </p:txBody>
      </p:sp>
      <p:sp>
        <p:nvSpPr>
          <p:cNvPr id="35" name="Rectangle 34">
            <a:extLst>
              <a:ext uri="{FF2B5EF4-FFF2-40B4-BE49-F238E27FC236}">
                <a16:creationId xmlns:a16="http://schemas.microsoft.com/office/drawing/2014/main" id="{F1079364-5720-4FD7-AC81-23CDA6B6AA52}"/>
              </a:ext>
            </a:extLst>
          </p:cNvPr>
          <p:cNvSpPr/>
          <p:nvPr/>
        </p:nvSpPr>
        <p:spPr bwMode="auto">
          <a:xfrm>
            <a:off x="8436297" y="1767840"/>
            <a:ext cx="3176583" cy="1133855"/>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600"/>
              </a:spcAft>
              <a:defRPr/>
            </a:pPr>
            <a:r>
              <a:rPr lang="en-US" sz="1600" b="1">
                <a:solidFill>
                  <a:schemeClr val="tx2"/>
                </a:solidFill>
                <a:latin typeface="Segoe UI Semibold"/>
                <a:cs typeface="Segoe UI" pitchFamily="34" charset="0"/>
              </a:rPr>
              <a:t>Managed services</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t>
            </a:r>
          </a:p>
          <a:p>
            <a:pPr defTabSz="932472" fontAlgn="base">
              <a:lnSpc>
                <a:spcPct val="90000"/>
              </a:lnSpc>
              <a:spcBef>
                <a:spcPct val="0"/>
              </a:spcBef>
              <a:spcAft>
                <a:spcPts val="600"/>
              </a:spcAft>
              <a:defRPr/>
            </a:pPr>
            <a:r>
              <a:rPr lang="en-US" sz="1400">
                <a:solidFill>
                  <a:schemeClr val="bg1">
                    <a:lumMod val="50000"/>
                  </a:schemeClr>
                </a:solidFill>
                <a:latin typeface="Segoe UI"/>
                <a:cs typeface="Segoe UI" pitchFamily="34" charset="0"/>
              </a:rPr>
              <a:t>45–54% margins</a:t>
            </a:r>
          </a:p>
        </p:txBody>
      </p:sp>
      <p:sp>
        <p:nvSpPr>
          <p:cNvPr id="36" name="Rectangle 35">
            <a:extLst>
              <a:ext uri="{FF2B5EF4-FFF2-40B4-BE49-F238E27FC236}">
                <a16:creationId xmlns:a16="http://schemas.microsoft.com/office/drawing/2014/main" id="{3F20ACE9-AC3F-447F-8773-E0E4E14C6E58}"/>
              </a:ext>
            </a:extLst>
          </p:cNvPr>
          <p:cNvSpPr/>
          <p:nvPr/>
        </p:nvSpPr>
        <p:spPr bwMode="auto">
          <a:xfrm>
            <a:off x="8436297" y="3134064"/>
            <a:ext cx="3176583" cy="1133855"/>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00"/>
              </a:spcAft>
              <a:buClrTx/>
              <a:buSzTx/>
              <a:buFontTx/>
              <a:buNone/>
              <a:tabLst/>
              <a:defRPr/>
            </a:pPr>
            <a:r>
              <a:rPr lang="en-US" sz="1600" b="1">
                <a:solidFill>
                  <a:schemeClr val="tx2"/>
                </a:solidFill>
                <a:latin typeface="Segoe UI Semibold"/>
                <a:cs typeface="Segoe UI" pitchFamily="34" charset="0"/>
              </a:rPr>
              <a:t>Modernization</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t>
            </a:r>
          </a:p>
          <a:p>
            <a:pPr defTabSz="932472" fontAlgn="base">
              <a:lnSpc>
                <a:spcPct val="90000"/>
              </a:lnSpc>
              <a:spcBef>
                <a:spcPct val="0"/>
              </a:spcBef>
              <a:spcAft>
                <a:spcPts val="600"/>
              </a:spcAft>
              <a:defRPr/>
            </a:pPr>
            <a:r>
              <a:rPr lang="en-US" sz="1400">
                <a:solidFill>
                  <a:schemeClr val="bg1">
                    <a:lumMod val="50000"/>
                  </a:schemeClr>
                </a:solidFill>
                <a:latin typeface="Segoe UI"/>
                <a:cs typeface="Segoe UI" pitchFamily="34" charset="0"/>
              </a:rPr>
              <a:t>42–46% margins</a:t>
            </a:r>
          </a:p>
        </p:txBody>
      </p:sp>
      <p:sp>
        <p:nvSpPr>
          <p:cNvPr id="37" name="Rectangle 36">
            <a:extLst>
              <a:ext uri="{FF2B5EF4-FFF2-40B4-BE49-F238E27FC236}">
                <a16:creationId xmlns:a16="http://schemas.microsoft.com/office/drawing/2014/main" id="{A4352AC1-7F0E-4DEC-9DA4-ADB4136C5505}"/>
              </a:ext>
            </a:extLst>
          </p:cNvPr>
          <p:cNvSpPr/>
          <p:nvPr/>
        </p:nvSpPr>
        <p:spPr bwMode="auto">
          <a:xfrm>
            <a:off x="8436297" y="4500287"/>
            <a:ext cx="3176583" cy="1133855"/>
          </a:xfrm>
          <a:prstGeom prst="rect">
            <a:avLst/>
          </a:prstGeom>
          <a:solidFill>
            <a:schemeClr val="tx2">
              <a:lumMod val="20000"/>
              <a:lumOff val="80000"/>
              <a:alpha val="1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600"/>
              </a:spcAft>
              <a:defRPr/>
            </a:pPr>
            <a:r>
              <a:rPr lang="en-US" sz="1600" b="1">
                <a:solidFill>
                  <a:schemeClr val="tx2"/>
                </a:solidFill>
                <a:latin typeface="Segoe UI Semibold"/>
                <a:cs typeface="Segoe UI" pitchFamily="34" charset="0"/>
              </a:rPr>
              <a:t>Value-added IP</a:t>
            </a:r>
          </a:p>
          <a:p>
            <a:pPr marL="0" marR="0" lvl="0" indent="0" algn="l"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t>
            </a:r>
          </a:p>
          <a:p>
            <a:pPr defTabSz="932472" fontAlgn="base">
              <a:lnSpc>
                <a:spcPct val="90000"/>
              </a:lnSpc>
              <a:spcBef>
                <a:spcPct val="0"/>
              </a:spcBef>
              <a:spcAft>
                <a:spcPts val="600"/>
              </a:spcAft>
              <a:defRPr/>
            </a:pPr>
            <a:r>
              <a:rPr lang="en-US" sz="1400">
                <a:solidFill>
                  <a:schemeClr val="bg1">
                    <a:lumMod val="50000"/>
                  </a:schemeClr>
                </a:solidFill>
                <a:latin typeface="Segoe UI"/>
                <a:cs typeface="Segoe UI" pitchFamily="34" charset="0"/>
              </a:rPr>
              <a:t>80% margins</a:t>
            </a:r>
          </a:p>
        </p:txBody>
      </p:sp>
      <p:sp>
        <p:nvSpPr>
          <p:cNvPr id="38" name="Rectangle: Rounded Corners 37">
            <a:extLst>
              <a:ext uri="{FF2B5EF4-FFF2-40B4-BE49-F238E27FC236}">
                <a16:creationId xmlns:a16="http://schemas.microsoft.com/office/drawing/2014/main" id="{4410A82E-BC34-4871-A9F5-1083B91092EA}"/>
              </a:ext>
            </a:extLst>
          </p:cNvPr>
          <p:cNvSpPr/>
          <p:nvPr/>
        </p:nvSpPr>
        <p:spPr bwMode="auto">
          <a:xfrm>
            <a:off x="8430992" y="1620004"/>
            <a:ext cx="1262179" cy="259675"/>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30-33% attach</a:t>
            </a:r>
          </a:p>
        </p:txBody>
      </p:sp>
      <p:sp>
        <p:nvSpPr>
          <p:cNvPr id="39" name="Rectangle: Rounded Corners 38">
            <a:extLst>
              <a:ext uri="{FF2B5EF4-FFF2-40B4-BE49-F238E27FC236}">
                <a16:creationId xmlns:a16="http://schemas.microsoft.com/office/drawing/2014/main" id="{513346E7-D099-416A-ADC0-C3E26E72AB0F}"/>
              </a:ext>
            </a:extLst>
          </p:cNvPr>
          <p:cNvSpPr/>
          <p:nvPr/>
        </p:nvSpPr>
        <p:spPr bwMode="auto">
          <a:xfrm>
            <a:off x="8431857" y="2977634"/>
            <a:ext cx="1034834" cy="259675"/>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55% attach</a:t>
            </a:r>
          </a:p>
        </p:txBody>
      </p:sp>
      <p:sp>
        <p:nvSpPr>
          <p:cNvPr id="40" name="Rectangle: Rounded Corners 39">
            <a:extLst>
              <a:ext uri="{FF2B5EF4-FFF2-40B4-BE49-F238E27FC236}">
                <a16:creationId xmlns:a16="http://schemas.microsoft.com/office/drawing/2014/main" id="{69743AF0-7463-44EF-AEE0-85C03EAC30AC}"/>
              </a:ext>
            </a:extLst>
          </p:cNvPr>
          <p:cNvSpPr/>
          <p:nvPr/>
        </p:nvSpPr>
        <p:spPr bwMode="auto">
          <a:xfrm>
            <a:off x="8431857" y="4350504"/>
            <a:ext cx="1010656" cy="259675"/>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10% attach</a:t>
            </a:r>
          </a:p>
        </p:txBody>
      </p:sp>
    </p:spTree>
    <p:extLst>
      <p:ext uri="{BB962C8B-B14F-4D97-AF65-F5344CB8AC3E}">
        <p14:creationId xmlns:p14="http://schemas.microsoft.com/office/powerpoint/2010/main" val="253126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45833E-6 2.96296E-6 L -1.45833E-6 0.01898 " pathEditMode="relative" rAng="0" ptsTypes="AA">
                                      <p:cBhvr>
                                        <p:cTn id="9" dur="700" spd="-100000" fill="hold"/>
                                        <p:tgtEl>
                                          <p:spTgt spid="6"/>
                                        </p:tgtEl>
                                        <p:attrNameLst>
                                          <p:attrName>ppt_x</p:attrName>
                                          <p:attrName>ppt_y</p:attrName>
                                        </p:attrNameLst>
                                      </p:cBhvr>
                                      <p:rCtr x="0" y="949"/>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decel="100000" fill="hold" grpId="1" nodeType="withEffect">
                                  <p:stCondLst>
                                    <p:cond delay="0"/>
                                  </p:stCondLst>
                                  <p:childTnLst>
                                    <p:animMotion origin="layout" path="M -1.45833E-6 2.96296E-6 L -1.45833E-6 0.01898 " pathEditMode="relative" rAng="0" ptsTypes="AA">
                                      <p:cBhvr>
                                        <p:cTn id="14" dur="700" spd="-100000" fill="hold"/>
                                        <p:tgtEl>
                                          <p:spTgt spid="21"/>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0" grpId="0"/>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9BAF83-953D-40AA-8F18-9CB4C2DA9878}"/>
              </a:ext>
            </a:extLst>
          </p:cNvPr>
          <p:cNvGrpSpPr/>
          <p:nvPr/>
        </p:nvGrpSpPr>
        <p:grpSpPr>
          <a:xfrm>
            <a:off x="4256712" y="1371665"/>
            <a:ext cx="7680055" cy="4181667"/>
            <a:chOff x="4256712" y="1371665"/>
            <a:chExt cx="7680055" cy="4181667"/>
          </a:xfrm>
        </p:grpSpPr>
        <p:grpSp>
          <p:nvGrpSpPr>
            <p:cNvPr id="6" name="Group 5">
              <a:extLst>
                <a:ext uri="{FF2B5EF4-FFF2-40B4-BE49-F238E27FC236}">
                  <a16:creationId xmlns:a16="http://schemas.microsoft.com/office/drawing/2014/main" id="{252CB084-EEEE-4B6D-8CB0-CEDD39E5C2A8}"/>
                </a:ext>
              </a:extLst>
            </p:cNvPr>
            <p:cNvGrpSpPr/>
            <p:nvPr/>
          </p:nvGrpSpPr>
          <p:grpSpPr>
            <a:xfrm>
              <a:off x="4256712" y="2723798"/>
              <a:ext cx="7680055" cy="2829534"/>
              <a:chOff x="4256712" y="2723798"/>
              <a:chExt cx="7680055" cy="2829534"/>
            </a:xfrm>
          </p:grpSpPr>
          <p:sp>
            <p:nvSpPr>
              <p:cNvPr id="17" name="Rectangle 16">
                <a:extLst>
                  <a:ext uri="{FF2B5EF4-FFF2-40B4-BE49-F238E27FC236}">
                    <a16:creationId xmlns:a16="http://schemas.microsoft.com/office/drawing/2014/main" id="{7D2ED01E-A5C4-4E2A-B60A-459C78580954}"/>
                  </a:ext>
                </a:extLst>
              </p:cNvPr>
              <p:cNvSpPr/>
              <p:nvPr/>
            </p:nvSpPr>
            <p:spPr bwMode="auto">
              <a:xfrm>
                <a:off x="9924936" y="2723798"/>
                <a:ext cx="2011831" cy="8863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600" b="1" i="0" u="none" strike="noStrike" kern="0" cap="none" spc="0" normalizeH="0" baseline="0" noProof="0">
                    <a:ln>
                      <a:noFill/>
                    </a:ln>
                    <a:effectLst/>
                    <a:uLnTx/>
                    <a:uFillTx/>
                    <a:latin typeface="Segoe UI Semibold"/>
                    <a:ea typeface="+mn-ea"/>
                    <a:cs typeface="+mn-cs"/>
                  </a:rPr>
                  <a:t>Innovate with</a:t>
                </a:r>
                <a:br>
                  <a:rPr kumimoji="0" lang="en-US" sz="1600" b="1" i="0" u="none" strike="noStrike" kern="0" cap="none" spc="0" normalizeH="0" baseline="0" noProof="0">
                    <a:ln>
                      <a:noFill/>
                    </a:ln>
                    <a:effectLst/>
                    <a:uLnTx/>
                    <a:uFillTx/>
                    <a:latin typeface="Segoe UI Semibold"/>
                    <a:ea typeface="+mn-ea"/>
                    <a:cs typeface="+mn-cs"/>
                  </a:rPr>
                </a:br>
                <a:r>
                  <a:rPr kumimoji="0" lang="en-US" sz="1600" b="1" i="0" u="none" strike="noStrike" kern="0" cap="none" spc="0" normalizeH="0" baseline="0" noProof="0">
                    <a:ln>
                      <a:noFill/>
                    </a:ln>
                    <a:effectLst/>
                    <a:uLnTx/>
                    <a:uFillTx/>
                    <a:latin typeface="Segoe UI Semibold"/>
                    <a:ea typeface="+mn-ea"/>
                    <a:cs typeface="+mn-cs"/>
                  </a:rPr>
                  <a:t>  new apps and </a:t>
                </a:r>
                <a:br>
                  <a:rPr kumimoji="0" lang="en-US" sz="1600" b="1" i="0" u="none" strike="noStrike" kern="0" cap="none" spc="0" normalizeH="0" baseline="0" noProof="0">
                    <a:ln>
                      <a:noFill/>
                    </a:ln>
                    <a:effectLst/>
                    <a:uLnTx/>
                    <a:uFillTx/>
                    <a:latin typeface="Segoe UI Semibold"/>
                    <a:ea typeface="+mn-ea"/>
                    <a:cs typeface="+mn-cs"/>
                  </a:rPr>
                </a:br>
                <a:r>
                  <a:rPr kumimoji="0" lang="en-US" sz="1600" b="1" i="0" u="none" strike="noStrike" kern="0" cap="none" spc="0" normalizeH="0" baseline="0" noProof="0">
                    <a:ln>
                      <a:noFill/>
                    </a:ln>
                    <a:effectLst/>
                    <a:uLnTx/>
                    <a:uFillTx/>
                    <a:latin typeface="Segoe UI Semibold"/>
                    <a:ea typeface="+mn-ea"/>
                    <a:cs typeface="+mn-cs"/>
                  </a:rPr>
                  <a:t>   modernize </a:t>
                </a:r>
                <a:br>
                  <a:rPr kumimoji="0" lang="en-US" sz="1600" b="1" i="0" u="none" strike="noStrike" kern="0" cap="none" spc="0" normalizeH="0" baseline="0" noProof="0">
                    <a:ln>
                      <a:noFill/>
                    </a:ln>
                    <a:effectLst/>
                    <a:uLnTx/>
                    <a:uFillTx/>
                    <a:latin typeface="Segoe UI Semibold"/>
                    <a:ea typeface="+mn-ea"/>
                    <a:cs typeface="+mn-cs"/>
                  </a:rPr>
                </a:br>
                <a:r>
                  <a:rPr kumimoji="0" lang="en-US" sz="1600" b="1" i="0" u="none" strike="noStrike" kern="0" cap="none" spc="0" normalizeH="0" baseline="0" noProof="0">
                    <a:ln>
                      <a:noFill/>
                    </a:ln>
                    <a:effectLst/>
                    <a:uLnTx/>
                    <a:uFillTx/>
                    <a:latin typeface="Segoe UI Semibold"/>
                    <a:ea typeface="+mn-ea"/>
                    <a:cs typeface="+mn-cs"/>
                  </a:rPr>
                  <a:t>      existing apps</a:t>
                </a:r>
              </a:p>
            </p:txBody>
          </p:sp>
          <p:sp>
            <p:nvSpPr>
              <p:cNvPr id="18" name="Rectangle 17">
                <a:extLst>
                  <a:ext uri="{FF2B5EF4-FFF2-40B4-BE49-F238E27FC236}">
                    <a16:creationId xmlns:a16="http://schemas.microsoft.com/office/drawing/2014/main" id="{12A18C04-DD05-4D80-8FA0-FD670C8D8056}"/>
                  </a:ext>
                </a:extLst>
              </p:cNvPr>
              <p:cNvSpPr/>
              <p:nvPr/>
            </p:nvSpPr>
            <p:spPr bwMode="auto">
              <a:xfrm>
                <a:off x="4256712" y="2834598"/>
                <a:ext cx="3057356" cy="664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600" b="0" i="1" u="none" strike="noStrike" kern="0" cap="none" spc="0" normalizeH="0" baseline="0" noProof="0">
                    <a:ln>
                      <a:noFill/>
                    </a:ln>
                    <a:effectLst/>
                    <a:uLnTx/>
                    <a:uFillTx/>
                    <a:latin typeface="Segoe UI Semibold"/>
                    <a:ea typeface="+mn-ea"/>
                    <a:cs typeface="+mn-cs"/>
                  </a:rPr>
                  <a:t>                           </a:t>
                </a:r>
                <a:r>
                  <a:rPr kumimoji="0" lang="en-US" sz="1600" b="1" i="0" u="none" strike="noStrike" kern="0" cap="none" spc="0" normalizeH="0" baseline="0" noProof="0">
                    <a:ln>
                      <a:noFill/>
                    </a:ln>
                    <a:effectLst/>
                    <a:uLnTx/>
                    <a:uFillTx/>
                    <a:latin typeface="Segoe UI Semibold"/>
                    <a:ea typeface="+mn-ea"/>
                    <a:cs typeface="+mn-cs"/>
                  </a:rPr>
                  <a:t>Migrate existing</a:t>
                </a:r>
                <a:br>
                  <a:rPr kumimoji="0" lang="en-US" sz="1600" b="1" i="0" u="none" strike="noStrike" kern="0" cap="none" spc="0" normalizeH="0" baseline="0" noProof="0">
                    <a:ln>
                      <a:noFill/>
                    </a:ln>
                    <a:effectLst/>
                    <a:uLnTx/>
                    <a:uFillTx/>
                    <a:latin typeface="Segoe UI Semibold"/>
                    <a:ea typeface="+mn-ea"/>
                    <a:cs typeface="+mn-cs"/>
                  </a:rPr>
                </a:br>
                <a:r>
                  <a:rPr kumimoji="0" lang="en-US" sz="1600" b="1" i="0" u="none" strike="noStrike" kern="0" cap="none" spc="0" normalizeH="0" baseline="0" noProof="0">
                    <a:ln>
                      <a:noFill/>
                    </a:ln>
                    <a:effectLst/>
                    <a:uLnTx/>
                    <a:uFillTx/>
                    <a:latin typeface="Segoe UI Semibold"/>
                    <a:ea typeface="+mn-ea"/>
                    <a:cs typeface="+mn-cs"/>
                  </a:rPr>
                  <a:t>                            apps to Azure</a:t>
                </a:r>
                <a:br>
                  <a:rPr kumimoji="0" lang="en-US" sz="1600" b="1" i="0" u="none" strike="noStrike" kern="0" cap="none" spc="0" normalizeH="0" baseline="0" noProof="0">
                    <a:ln>
                      <a:noFill/>
                    </a:ln>
                    <a:effectLst/>
                    <a:uLnTx/>
                    <a:uFillTx/>
                    <a:latin typeface="Segoe UI Semibold"/>
                    <a:ea typeface="+mn-ea"/>
                    <a:cs typeface="+mn-cs"/>
                  </a:rPr>
                </a:br>
                <a:r>
                  <a:rPr kumimoji="0" lang="en-US" sz="1600" b="1" i="0" u="none" strike="noStrike" kern="0" cap="none" spc="0" normalizeH="0" baseline="0" noProof="0">
                    <a:ln>
                      <a:noFill/>
                    </a:ln>
                    <a:effectLst/>
                    <a:uLnTx/>
                    <a:uFillTx/>
                    <a:latin typeface="Segoe UI Semibold"/>
                    <a:ea typeface="+mn-ea"/>
                    <a:cs typeface="+mn-cs"/>
                  </a:rPr>
                  <a:t>                           and optimize</a:t>
                </a:r>
              </a:p>
            </p:txBody>
          </p:sp>
          <p:sp>
            <p:nvSpPr>
              <p:cNvPr id="19" name="Rectangle 18">
                <a:extLst>
                  <a:ext uri="{FF2B5EF4-FFF2-40B4-BE49-F238E27FC236}">
                    <a16:creationId xmlns:a16="http://schemas.microsoft.com/office/drawing/2014/main" id="{7779B305-82B1-46D5-9559-B805A6C57068}"/>
                  </a:ext>
                </a:extLst>
              </p:cNvPr>
              <p:cNvSpPr/>
              <p:nvPr/>
            </p:nvSpPr>
            <p:spPr bwMode="auto">
              <a:xfrm>
                <a:off x="6855661" y="5110134"/>
                <a:ext cx="3469208" cy="443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600"/>
                  </a:spcBef>
                  <a:spcAft>
                    <a:spcPts val="0"/>
                  </a:spcAft>
                  <a:buClrTx/>
                  <a:buSzTx/>
                  <a:buFontTx/>
                  <a:buNone/>
                  <a:tabLst/>
                  <a:defRPr/>
                </a:pPr>
                <a:r>
                  <a:rPr kumimoji="0" lang="en-US" sz="1600" b="1" i="0" u="none" strike="noStrike" kern="0" cap="none" spc="0" normalizeH="0" baseline="0" noProof="0">
                    <a:ln>
                      <a:noFill/>
                    </a:ln>
                    <a:effectLst/>
                    <a:uLnTx/>
                    <a:uFillTx/>
                    <a:latin typeface="Segoe UI Semibold"/>
                    <a:ea typeface="+mn-ea"/>
                    <a:cs typeface="+mn-cs"/>
                  </a:rPr>
                  <a:t>Enable customers for successful cloud use</a:t>
                </a:r>
              </a:p>
            </p:txBody>
          </p:sp>
        </p:grpSp>
        <p:grpSp>
          <p:nvGrpSpPr>
            <p:cNvPr id="7" name="Group 6">
              <a:extLst>
                <a:ext uri="{FF2B5EF4-FFF2-40B4-BE49-F238E27FC236}">
                  <a16:creationId xmlns:a16="http://schemas.microsoft.com/office/drawing/2014/main" id="{93FCD831-6D7C-406F-A38E-2A3245396CC7}"/>
                </a:ext>
              </a:extLst>
            </p:cNvPr>
            <p:cNvGrpSpPr/>
            <p:nvPr/>
          </p:nvGrpSpPr>
          <p:grpSpPr>
            <a:xfrm>
              <a:off x="6480351" y="1371665"/>
              <a:ext cx="4219834" cy="3590662"/>
              <a:chOff x="1964422" y="1887702"/>
              <a:chExt cx="4453157" cy="3789198"/>
            </a:xfrm>
          </p:grpSpPr>
          <p:grpSp>
            <p:nvGrpSpPr>
              <p:cNvPr id="8" name="Group 7">
                <a:extLst>
                  <a:ext uri="{FF2B5EF4-FFF2-40B4-BE49-F238E27FC236}">
                    <a16:creationId xmlns:a16="http://schemas.microsoft.com/office/drawing/2014/main" id="{4C2BB37E-B217-4DBF-8A14-4324777D8FE0}"/>
                  </a:ext>
                </a:extLst>
              </p:cNvPr>
              <p:cNvGrpSpPr/>
              <p:nvPr/>
            </p:nvGrpSpPr>
            <p:grpSpPr>
              <a:xfrm>
                <a:off x="4036591" y="2267548"/>
                <a:ext cx="2380988" cy="3409352"/>
                <a:chOff x="5941591" y="2267548"/>
                <a:chExt cx="2380988" cy="3409352"/>
              </a:xfrm>
            </p:grpSpPr>
            <p:sp>
              <p:nvSpPr>
                <p:cNvPr id="15" name="Freeform 5">
                  <a:extLst>
                    <a:ext uri="{FF2B5EF4-FFF2-40B4-BE49-F238E27FC236}">
                      <a16:creationId xmlns:a16="http://schemas.microsoft.com/office/drawing/2014/main" id="{630B335C-A975-44CC-9199-688F563066C9}"/>
                    </a:ext>
                  </a:extLst>
                </p:cNvPr>
                <p:cNvSpPr>
                  <a:spLocks/>
                </p:cNvSpPr>
                <p:nvPr/>
              </p:nvSpPr>
              <p:spPr bwMode="auto">
                <a:xfrm>
                  <a:off x="5941591" y="2267548"/>
                  <a:ext cx="2380988" cy="3409352"/>
                </a:xfrm>
                <a:custGeom>
                  <a:avLst/>
                  <a:gdLst>
                    <a:gd name="T0" fmla="*/ 894 w 1358"/>
                    <a:gd name="T1" fmla="*/ 1946 h 1946"/>
                    <a:gd name="T2" fmla="*/ 1225 w 1358"/>
                    <a:gd name="T3" fmla="*/ 1946 h 1946"/>
                    <a:gd name="T4" fmla="*/ 1358 w 1358"/>
                    <a:gd name="T5" fmla="*/ 1814 h 1946"/>
                    <a:gd name="T6" fmla="*/ 1339 w 1358"/>
                    <a:gd name="T7" fmla="*/ 1747 h 1946"/>
                    <a:gd name="T8" fmla="*/ 386 w 1358"/>
                    <a:gd name="T9" fmla="*/ 156 h 1946"/>
                    <a:gd name="T10" fmla="*/ 385 w 1358"/>
                    <a:gd name="T11" fmla="*/ 154 h 1946"/>
                    <a:gd name="T12" fmla="*/ 2 w 1358"/>
                    <a:gd name="T13" fmla="*/ 539 h 1946"/>
                    <a:gd name="T14" fmla="*/ 0 w 1358"/>
                    <a:gd name="T15" fmla="*/ 542 h 1946"/>
                    <a:gd name="T16" fmla="*/ 89 w 1358"/>
                    <a:gd name="T17" fmla="*/ 495 h 1946"/>
                    <a:gd name="T18" fmla="*/ 181 w 1358"/>
                    <a:gd name="T19" fmla="*/ 548 h 1946"/>
                    <a:gd name="T20" fmla="*/ 708 w 1358"/>
                    <a:gd name="T21" fmla="*/ 1431 h 1946"/>
                    <a:gd name="T22" fmla="*/ 712 w 1358"/>
                    <a:gd name="T23" fmla="*/ 1437 h 1946"/>
                    <a:gd name="T24" fmla="*/ 901 w 1358"/>
                    <a:gd name="T25" fmla="*/ 1946 h 1946"/>
                    <a:gd name="T26" fmla="*/ 894 w 1358"/>
                    <a:gd name="T27" fmla="*/ 1946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8" h="1946">
                      <a:moveTo>
                        <a:pt x="894" y="1946"/>
                      </a:moveTo>
                      <a:cubicBezTo>
                        <a:pt x="1225" y="1946"/>
                        <a:pt x="1225" y="1946"/>
                        <a:pt x="1225" y="1946"/>
                      </a:cubicBezTo>
                      <a:cubicBezTo>
                        <a:pt x="1298" y="1946"/>
                        <a:pt x="1358" y="1887"/>
                        <a:pt x="1358" y="1814"/>
                      </a:cubicBezTo>
                      <a:cubicBezTo>
                        <a:pt x="1358" y="1789"/>
                        <a:pt x="1351" y="1766"/>
                        <a:pt x="1339" y="1747"/>
                      </a:cubicBezTo>
                      <a:cubicBezTo>
                        <a:pt x="386" y="156"/>
                        <a:pt x="386" y="156"/>
                        <a:pt x="386" y="156"/>
                      </a:cubicBezTo>
                      <a:cubicBezTo>
                        <a:pt x="385" y="154"/>
                        <a:pt x="385" y="154"/>
                        <a:pt x="385" y="154"/>
                      </a:cubicBezTo>
                      <a:cubicBezTo>
                        <a:pt x="291" y="0"/>
                        <a:pt x="2" y="539"/>
                        <a:pt x="2" y="539"/>
                      </a:cubicBezTo>
                      <a:cubicBezTo>
                        <a:pt x="0" y="542"/>
                        <a:pt x="0" y="542"/>
                        <a:pt x="0" y="542"/>
                      </a:cubicBezTo>
                      <a:cubicBezTo>
                        <a:pt x="19" y="514"/>
                        <a:pt x="52" y="495"/>
                        <a:pt x="89" y="495"/>
                      </a:cubicBezTo>
                      <a:cubicBezTo>
                        <a:pt x="128" y="495"/>
                        <a:pt x="162" y="516"/>
                        <a:pt x="181" y="548"/>
                      </a:cubicBezTo>
                      <a:cubicBezTo>
                        <a:pt x="708" y="1431"/>
                        <a:pt x="708" y="1431"/>
                        <a:pt x="708" y="1431"/>
                      </a:cubicBezTo>
                      <a:cubicBezTo>
                        <a:pt x="712" y="1437"/>
                        <a:pt x="712" y="1437"/>
                        <a:pt x="712" y="1437"/>
                      </a:cubicBezTo>
                      <a:cubicBezTo>
                        <a:pt x="712" y="1437"/>
                        <a:pt x="1080" y="1925"/>
                        <a:pt x="901" y="1946"/>
                      </a:cubicBezTo>
                      <a:lnTo>
                        <a:pt x="894" y="1946"/>
                      </a:lnTo>
                      <a:close/>
                    </a:path>
                  </a:pathLst>
                </a:custGeom>
                <a:solidFill>
                  <a:srgbClr val="0078D4">
                    <a:lumMod val="75000"/>
                  </a:srgbClr>
                </a:solidFill>
                <a:ln w="19050" cap="flat">
                  <a:solidFill>
                    <a:schemeClr val="bg1"/>
                  </a:solidFill>
                  <a:prstDash val="solid"/>
                  <a:miter lim="800000"/>
                  <a:headEnd/>
                  <a:tailEnd/>
                </a:ln>
                <a:effectLst>
                  <a:innerShdw blurRad="368300" dist="304800" dir="142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16" name="Rectangle 15">
                  <a:extLst>
                    <a:ext uri="{FF2B5EF4-FFF2-40B4-BE49-F238E27FC236}">
                      <a16:creationId xmlns:a16="http://schemas.microsoft.com/office/drawing/2014/main" id="{72B46836-A79D-4E45-A030-CD1EF7DDA7AE}"/>
                    </a:ext>
                  </a:extLst>
                </p:cNvPr>
                <p:cNvSpPr/>
                <p:nvPr/>
              </p:nvSpPr>
              <p:spPr bwMode="auto">
                <a:xfrm rot="3600000">
                  <a:off x="6484749" y="3798658"/>
                  <a:ext cx="1190912" cy="2273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solidFill>
                        <a:schemeClr val="bg1"/>
                      </a:solidFill>
                      <a:effectLst/>
                      <a:uLnTx/>
                      <a:uFillTx/>
                      <a:latin typeface="+mj-lt"/>
                      <a:ea typeface="+mn-ea"/>
                      <a:cs typeface="Segoe UI" pitchFamily="34" charset="0"/>
                    </a:rPr>
                    <a:t>INNOVATE</a:t>
                  </a:r>
                </a:p>
              </p:txBody>
            </p:sp>
          </p:grpSp>
          <p:grpSp>
            <p:nvGrpSpPr>
              <p:cNvPr id="9" name="Group 8">
                <a:extLst>
                  <a:ext uri="{FF2B5EF4-FFF2-40B4-BE49-F238E27FC236}">
                    <a16:creationId xmlns:a16="http://schemas.microsoft.com/office/drawing/2014/main" id="{3CD4506F-8DB3-40B5-8D0B-AA9073A8C3CB}"/>
                  </a:ext>
                </a:extLst>
              </p:cNvPr>
              <p:cNvGrpSpPr/>
              <p:nvPr/>
            </p:nvGrpSpPr>
            <p:grpSpPr>
              <a:xfrm>
                <a:off x="2155889" y="1887702"/>
                <a:ext cx="2558558" cy="3210165"/>
                <a:chOff x="4060889" y="1887702"/>
                <a:chExt cx="2558558" cy="3210165"/>
              </a:xfrm>
            </p:grpSpPr>
            <p:sp>
              <p:nvSpPr>
                <p:cNvPr id="13" name="Freeform 7">
                  <a:extLst>
                    <a:ext uri="{FF2B5EF4-FFF2-40B4-BE49-F238E27FC236}">
                      <a16:creationId xmlns:a16="http://schemas.microsoft.com/office/drawing/2014/main" id="{AF9D79E9-31A5-420A-89D2-31226FCCE5E7}"/>
                    </a:ext>
                  </a:extLst>
                </p:cNvPr>
                <p:cNvSpPr>
                  <a:spLocks/>
                </p:cNvSpPr>
                <p:nvPr/>
              </p:nvSpPr>
              <p:spPr bwMode="auto">
                <a:xfrm>
                  <a:off x="4060889" y="1887702"/>
                  <a:ext cx="2558558" cy="3210165"/>
                </a:xfrm>
                <a:custGeom>
                  <a:avLst/>
                  <a:gdLst>
                    <a:gd name="T0" fmla="*/ 1072 w 1459"/>
                    <a:gd name="T1" fmla="*/ 756 h 1833"/>
                    <a:gd name="T2" fmla="*/ 1066 w 1459"/>
                    <a:gd name="T3" fmla="*/ 768 h 1833"/>
                    <a:gd name="T4" fmla="*/ 533 w 1459"/>
                    <a:gd name="T5" fmla="*/ 1659 h 1833"/>
                    <a:gd name="T6" fmla="*/ 521 w 1459"/>
                    <a:gd name="T7" fmla="*/ 1707 h 1833"/>
                    <a:gd name="T8" fmla="*/ 624 w 1459"/>
                    <a:gd name="T9" fmla="*/ 1813 h 1833"/>
                    <a:gd name="T10" fmla="*/ 611 w 1459"/>
                    <a:gd name="T11" fmla="*/ 1812 h 1833"/>
                    <a:gd name="T12" fmla="*/ 86 w 1459"/>
                    <a:gd name="T13" fmla="*/ 1674 h 1833"/>
                    <a:gd name="T14" fmla="*/ 86 w 1459"/>
                    <a:gd name="T15" fmla="*/ 1670 h 1833"/>
                    <a:gd name="T16" fmla="*/ 1044 w 1459"/>
                    <a:gd name="T17" fmla="*/ 71 h 1833"/>
                    <a:gd name="T18" fmla="*/ 1162 w 1459"/>
                    <a:gd name="T19" fmla="*/ 0 h 1833"/>
                    <a:gd name="T20" fmla="*/ 1275 w 1459"/>
                    <a:gd name="T21" fmla="*/ 64 h 1833"/>
                    <a:gd name="T22" fmla="*/ 1459 w 1459"/>
                    <a:gd name="T23" fmla="*/ 370 h 1833"/>
                    <a:gd name="T24" fmla="*/ 1457 w 1459"/>
                    <a:gd name="T25" fmla="*/ 368 h 1833"/>
                    <a:gd name="T26" fmla="*/ 1075 w 1459"/>
                    <a:gd name="T27" fmla="*/ 753 h 1833"/>
                    <a:gd name="T28" fmla="*/ 1072 w 1459"/>
                    <a:gd name="T29" fmla="*/ 756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9" h="1833">
                      <a:moveTo>
                        <a:pt x="1072" y="756"/>
                      </a:moveTo>
                      <a:cubicBezTo>
                        <a:pt x="1070" y="760"/>
                        <a:pt x="1068" y="764"/>
                        <a:pt x="1066" y="768"/>
                      </a:cubicBezTo>
                      <a:cubicBezTo>
                        <a:pt x="533" y="1659"/>
                        <a:pt x="533" y="1659"/>
                        <a:pt x="533" y="1659"/>
                      </a:cubicBezTo>
                      <a:cubicBezTo>
                        <a:pt x="525" y="1674"/>
                        <a:pt x="521" y="1690"/>
                        <a:pt x="521" y="1707"/>
                      </a:cubicBezTo>
                      <a:cubicBezTo>
                        <a:pt x="521" y="1765"/>
                        <a:pt x="567" y="1811"/>
                        <a:pt x="624" y="1813"/>
                      </a:cubicBezTo>
                      <a:cubicBezTo>
                        <a:pt x="611" y="1812"/>
                        <a:pt x="611" y="1812"/>
                        <a:pt x="611" y="1812"/>
                      </a:cubicBezTo>
                      <a:cubicBezTo>
                        <a:pt x="611" y="1812"/>
                        <a:pt x="0" y="1833"/>
                        <a:pt x="86" y="1674"/>
                      </a:cubicBezTo>
                      <a:cubicBezTo>
                        <a:pt x="86" y="1670"/>
                        <a:pt x="86" y="1670"/>
                        <a:pt x="86" y="1670"/>
                      </a:cubicBezTo>
                      <a:cubicBezTo>
                        <a:pt x="1044" y="71"/>
                        <a:pt x="1044" y="71"/>
                        <a:pt x="1044" y="71"/>
                      </a:cubicBezTo>
                      <a:cubicBezTo>
                        <a:pt x="1066" y="29"/>
                        <a:pt x="1111" y="0"/>
                        <a:pt x="1162" y="0"/>
                      </a:cubicBezTo>
                      <a:cubicBezTo>
                        <a:pt x="1210" y="0"/>
                        <a:pt x="1252" y="26"/>
                        <a:pt x="1275" y="64"/>
                      </a:cubicBezTo>
                      <a:cubicBezTo>
                        <a:pt x="1459" y="370"/>
                        <a:pt x="1459" y="370"/>
                        <a:pt x="1459" y="370"/>
                      </a:cubicBezTo>
                      <a:cubicBezTo>
                        <a:pt x="1457" y="368"/>
                        <a:pt x="1457" y="368"/>
                        <a:pt x="1457" y="368"/>
                      </a:cubicBezTo>
                      <a:cubicBezTo>
                        <a:pt x="1363" y="214"/>
                        <a:pt x="1075" y="753"/>
                        <a:pt x="1075" y="753"/>
                      </a:cubicBezTo>
                      <a:lnTo>
                        <a:pt x="1072" y="756"/>
                      </a:lnTo>
                      <a:close/>
                    </a:path>
                  </a:pathLst>
                </a:custGeom>
                <a:solidFill>
                  <a:srgbClr val="0078D4"/>
                </a:solidFill>
                <a:ln w="19050" cap="flat">
                  <a:solidFill>
                    <a:schemeClr val="bg1"/>
                  </a:solidFill>
                  <a:prstDash val="solid"/>
                  <a:miter lim="800000"/>
                  <a:headEnd/>
                  <a:tailEnd/>
                </a:ln>
                <a:effectLst>
                  <a:innerShdw blurRad="368300" dist="304800" dir="67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14" name="Rectangle 13">
                  <a:extLst>
                    <a:ext uri="{FF2B5EF4-FFF2-40B4-BE49-F238E27FC236}">
                      <a16:creationId xmlns:a16="http://schemas.microsoft.com/office/drawing/2014/main" id="{8664B869-E9BF-4C20-9FDB-64305BD30F96}"/>
                    </a:ext>
                  </a:extLst>
                </p:cNvPr>
                <p:cNvSpPr/>
                <p:nvPr/>
              </p:nvSpPr>
              <p:spPr bwMode="auto">
                <a:xfrm rot="17994493">
                  <a:off x="4688364" y="3657339"/>
                  <a:ext cx="1035282" cy="2273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solidFill>
                        <a:schemeClr val="bg1"/>
                      </a:solidFill>
                      <a:effectLst/>
                      <a:uLnTx/>
                      <a:uFillTx/>
                      <a:latin typeface="+mj-lt"/>
                      <a:ea typeface="+mn-ea"/>
                      <a:cs typeface="Segoe UI" pitchFamily="34" charset="0"/>
                    </a:rPr>
                    <a:t>MIGRATE</a:t>
                  </a:r>
                </a:p>
              </p:txBody>
            </p:sp>
          </p:grpSp>
          <p:grpSp>
            <p:nvGrpSpPr>
              <p:cNvPr id="10" name="Group 9">
                <a:extLst>
                  <a:ext uri="{FF2B5EF4-FFF2-40B4-BE49-F238E27FC236}">
                    <a16:creationId xmlns:a16="http://schemas.microsoft.com/office/drawing/2014/main" id="{BAE7E2D4-45F5-4B6F-AD20-F2A4C36F9683}"/>
                  </a:ext>
                </a:extLst>
              </p:cNvPr>
              <p:cNvGrpSpPr/>
              <p:nvPr/>
            </p:nvGrpSpPr>
            <p:grpSpPr>
              <a:xfrm>
                <a:off x="1964422" y="4772063"/>
                <a:ext cx="3960593" cy="903293"/>
                <a:chOff x="3869422" y="4772063"/>
                <a:chExt cx="3960593" cy="903293"/>
              </a:xfrm>
            </p:grpSpPr>
            <p:sp>
              <p:nvSpPr>
                <p:cNvPr id="11" name="Freeform 6">
                  <a:extLst>
                    <a:ext uri="{FF2B5EF4-FFF2-40B4-BE49-F238E27FC236}">
                      <a16:creationId xmlns:a16="http://schemas.microsoft.com/office/drawing/2014/main" id="{01E5A12D-9CC4-4A29-BEDB-22AC8129923C}"/>
                    </a:ext>
                  </a:extLst>
                </p:cNvPr>
                <p:cNvSpPr>
                  <a:spLocks/>
                </p:cNvSpPr>
                <p:nvPr/>
              </p:nvSpPr>
              <p:spPr bwMode="auto">
                <a:xfrm>
                  <a:off x="3869422" y="4772063"/>
                  <a:ext cx="3960593" cy="903293"/>
                </a:xfrm>
                <a:custGeom>
                  <a:avLst/>
                  <a:gdLst>
                    <a:gd name="T0" fmla="*/ 730 w 2258"/>
                    <a:gd name="T1" fmla="*/ 169 h 515"/>
                    <a:gd name="T2" fmla="*/ 734 w 2258"/>
                    <a:gd name="T3" fmla="*/ 169 h 515"/>
                    <a:gd name="T4" fmla="*/ 1801 w 2258"/>
                    <a:gd name="T5" fmla="*/ 169 h 515"/>
                    <a:gd name="T6" fmla="*/ 1907 w 2258"/>
                    <a:gd name="T7" fmla="*/ 62 h 515"/>
                    <a:gd name="T8" fmla="*/ 1889 w 2258"/>
                    <a:gd name="T9" fmla="*/ 3 h 515"/>
                    <a:gd name="T10" fmla="*/ 1887 w 2258"/>
                    <a:gd name="T11" fmla="*/ 0 h 515"/>
                    <a:gd name="T12" fmla="*/ 1891 w 2258"/>
                    <a:gd name="T13" fmla="*/ 6 h 515"/>
                    <a:gd name="T14" fmla="*/ 2079 w 2258"/>
                    <a:gd name="T15" fmla="*/ 515 h 515"/>
                    <a:gd name="T16" fmla="*/ 2072 w 2258"/>
                    <a:gd name="T17" fmla="*/ 515 h 515"/>
                    <a:gd name="T18" fmla="*/ 132 w 2258"/>
                    <a:gd name="T19" fmla="*/ 515 h 515"/>
                    <a:gd name="T20" fmla="*/ 0 w 2258"/>
                    <a:gd name="T21" fmla="*/ 383 h 515"/>
                    <a:gd name="T22" fmla="*/ 23 w 2258"/>
                    <a:gd name="T23" fmla="*/ 308 h 515"/>
                    <a:gd name="T24" fmla="*/ 192 w 2258"/>
                    <a:gd name="T25" fmla="*/ 25 h 515"/>
                    <a:gd name="T26" fmla="*/ 192 w 2258"/>
                    <a:gd name="T27" fmla="*/ 30 h 515"/>
                    <a:gd name="T28" fmla="*/ 717 w 2258"/>
                    <a:gd name="T29" fmla="*/ 167 h 515"/>
                    <a:gd name="T30" fmla="*/ 730 w 2258"/>
                    <a:gd name="T31" fmla="*/ 16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8" h="515">
                      <a:moveTo>
                        <a:pt x="730" y="169"/>
                      </a:moveTo>
                      <a:cubicBezTo>
                        <a:pt x="731" y="169"/>
                        <a:pt x="733" y="169"/>
                        <a:pt x="734" y="169"/>
                      </a:cubicBezTo>
                      <a:cubicBezTo>
                        <a:pt x="1801" y="169"/>
                        <a:pt x="1801" y="169"/>
                        <a:pt x="1801" y="169"/>
                      </a:cubicBezTo>
                      <a:cubicBezTo>
                        <a:pt x="1859" y="169"/>
                        <a:pt x="1907" y="121"/>
                        <a:pt x="1907" y="62"/>
                      </a:cubicBezTo>
                      <a:cubicBezTo>
                        <a:pt x="1907" y="40"/>
                        <a:pt x="1900" y="20"/>
                        <a:pt x="1889" y="3"/>
                      </a:cubicBezTo>
                      <a:cubicBezTo>
                        <a:pt x="1887" y="0"/>
                        <a:pt x="1887" y="0"/>
                        <a:pt x="1887" y="0"/>
                      </a:cubicBezTo>
                      <a:cubicBezTo>
                        <a:pt x="1891" y="6"/>
                        <a:pt x="1891" y="6"/>
                        <a:pt x="1891" y="6"/>
                      </a:cubicBezTo>
                      <a:cubicBezTo>
                        <a:pt x="1891" y="6"/>
                        <a:pt x="2258" y="495"/>
                        <a:pt x="2079" y="515"/>
                      </a:cubicBezTo>
                      <a:cubicBezTo>
                        <a:pt x="2072" y="515"/>
                        <a:pt x="2072" y="515"/>
                        <a:pt x="2072" y="515"/>
                      </a:cubicBezTo>
                      <a:cubicBezTo>
                        <a:pt x="132" y="515"/>
                        <a:pt x="132" y="515"/>
                        <a:pt x="132" y="515"/>
                      </a:cubicBezTo>
                      <a:cubicBezTo>
                        <a:pt x="59" y="515"/>
                        <a:pt x="0" y="456"/>
                        <a:pt x="0" y="383"/>
                      </a:cubicBezTo>
                      <a:cubicBezTo>
                        <a:pt x="0" y="355"/>
                        <a:pt x="8" y="329"/>
                        <a:pt x="23" y="308"/>
                      </a:cubicBezTo>
                      <a:cubicBezTo>
                        <a:pt x="192" y="25"/>
                        <a:pt x="192" y="25"/>
                        <a:pt x="192" y="25"/>
                      </a:cubicBezTo>
                      <a:cubicBezTo>
                        <a:pt x="192" y="30"/>
                        <a:pt x="192" y="30"/>
                        <a:pt x="192" y="30"/>
                      </a:cubicBezTo>
                      <a:cubicBezTo>
                        <a:pt x="106" y="188"/>
                        <a:pt x="717" y="167"/>
                        <a:pt x="717" y="167"/>
                      </a:cubicBezTo>
                      <a:lnTo>
                        <a:pt x="730" y="169"/>
                      </a:lnTo>
                      <a:close/>
                    </a:path>
                  </a:pathLst>
                </a:custGeom>
                <a:solidFill>
                  <a:srgbClr val="0078D4">
                    <a:lumMod val="50000"/>
                  </a:srgbClr>
                </a:solidFill>
                <a:ln w="19050" cap="flat">
                  <a:solidFill>
                    <a:schemeClr val="bg1"/>
                  </a:solidFill>
                  <a:prstDash val="solid"/>
                  <a:miter lim="800000"/>
                  <a:headEnd/>
                  <a:tailEnd/>
                </a:ln>
                <a:effectLst>
                  <a:innerShdw blurRad="368300" dist="304800" dir="2154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12" name="Rectangle 11">
                  <a:extLst>
                    <a:ext uri="{FF2B5EF4-FFF2-40B4-BE49-F238E27FC236}">
                      <a16:creationId xmlns:a16="http://schemas.microsoft.com/office/drawing/2014/main" id="{860D8EAB-A1BD-424D-B21E-36152E99B2FB}"/>
                    </a:ext>
                  </a:extLst>
                </p:cNvPr>
                <p:cNvSpPr/>
                <p:nvPr/>
              </p:nvSpPr>
              <p:spPr bwMode="auto">
                <a:xfrm>
                  <a:off x="5577244" y="5274164"/>
                  <a:ext cx="866118" cy="2273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solidFill>
                        <a:schemeClr val="bg1"/>
                      </a:solidFill>
                      <a:effectLst/>
                      <a:uLnTx/>
                      <a:uFillTx/>
                      <a:latin typeface="+mj-lt"/>
                      <a:ea typeface="Segoe UI" pitchFamily="34" charset="0"/>
                      <a:cs typeface="Segoe UI" pitchFamily="34" charset="0"/>
                    </a:rPr>
                    <a:t>ENABLE</a:t>
                  </a:r>
                </a:p>
              </p:txBody>
            </p:sp>
          </p:grpSp>
        </p:grpSp>
      </p:grpSp>
      <p:sp>
        <p:nvSpPr>
          <p:cNvPr id="20" name="TextBox 19">
            <a:extLst>
              <a:ext uri="{FF2B5EF4-FFF2-40B4-BE49-F238E27FC236}">
                <a16:creationId xmlns:a16="http://schemas.microsoft.com/office/drawing/2014/main" id="{7CEC5D26-A1A2-460D-B876-86A5D868F0E1}"/>
              </a:ext>
            </a:extLst>
          </p:cNvPr>
          <p:cNvSpPr txBox="1"/>
          <p:nvPr/>
        </p:nvSpPr>
        <p:spPr>
          <a:xfrm>
            <a:off x="564843" y="2441969"/>
            <a:ext cx="4324389" cy="1107996"/>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effectLst/>
                <a:uLnTx/>
                <a:uFillTx/>
                <a:latin typeface="Segoe UI Semibold"/>
                <a:cs typeface="Segoe UI"/>
              </a:rPr>
              <a:t>FY20 Azure sales</a:t>
            </a:r>
            <a:br>
              <a:rPr kumimoji="0" lang="en-US" sz="3600" b="0" i="0" u="none" strike="noStrike" kern="1200" cap="none" spc="-49" normalizeH="0" baseline="0" noProof="0">
                <a:ln w="3175">
                  <a:noFill/>
                </a:ln>
                <a:effectLst/>
                <a:uLnTx/>
                <a:uFillTx/>
                <a:latin typeface="Segoe UI Semibold"/>
                <a:cs typeface="Segoe UI"/>
              </a:rPr>
            </a:br>
            <a:r>
              <a:rPr kumimoji="0" lang="en-US" sz="3600" b="0" i="0" u="none" strike="noStrike" kern="1200" cap="none" spc="-49" normalizeH="0" baseline="0" noProof="0">
                <a:ln w="3175">
                  <a:noFill/>
                </a:ln>
                <a:effectLst/>
                <a:uLnTx/>
                <a:uFillTx/>
                <a:latin typeface="Segoe UI Semibold"/>
                <a:cs typeface="Segoe UI"/>
              </a:rPr>
              <a:t>and partner priorities</a:t>
            </a:r>
            <a:endParaRPr kumimoji="0" lang="en-IN" sz="3600" b="0" i="0" u="none" strike="noStrike" kern="1200" cap="none" spc="0" normalizeH="0" baseline="0" noProof="0">
              <a:ln>
                <a:noFill/>
              </a:ln>
              <a:effectLst/>
              <a:uLnTx/>
              <a:uFillTx/>
              <a:latin typeface="Segoe UI Semibold"/>
              <a:ea typeface="Segoe UI" pitchFamily="34" charset="0"/>
              <a:cs typeface="Segoe UI"/>
            </a:endParaRPr>
          </a:p>
        </p:txBody>
      </p:sp>
      <p:sp>
        <p:nvSpPr>
          <p:cNvPr id="21" name="TextBox 20">
            <a:extLst>
              <a:ext uri="{FF2B5EF4-FFF2-40B4-BE49-F238E27FC236}">
                <a16:creationId xmlns:a16="http://schemas.microsoft.com/office/drawing/2014/main" id="{C32A3E20-1457-4289-AA37-D349E4F4EA7E}"/>
              </a:ext>
            </a:extLst>
          </p:cNvPr>
          <p:cNvSpPr txBox="1"/>
          <p:nvPr/>
        </p:nvSpPr>
        <p:spPr>
          <a:xfrm>
            <a:off x="549883" y="3826618"/>
            <a:ext cx="4052200"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effectLst/>
                <a:uLnTx/>
                <a:uFillTx/>
                <a:latin typeface="Segoe UI"/>
                <a:cs typeface="Segoe UI"/>
              </a:rPr>
              <a:t>Applications, Infrastructure, Data, AI</a:t>
            </a:r>
            <a:endParaRPr kumimoji="0" lang="en-IN" sz="2000" b="0" i="0" u="none" strike="noStrike" kern="1200" cap="none" spc="0" normalizeH="0" baseline="0" noProof="0">
              <a:ln>
                <a:noFill/>
              </a:ln>
              <a:effectLst/>
              <a:uLnTx/>
              <a:uFillTx/>
              <a:latin typeface="Segoe UI"/>
              <a:ea typeface="Segoe UI" pitchFamily="34" charset="0"/>
              <a:cs typeface="Segoe UI"/>
            </a:endParaRPr>
          </a:p>
        </p:txBody>
      </p:sp>
    </p:spTree>
    <p:extLst>
      <p:ext uri="{BB962C8B-B14F-4D97-AF65-F5344CB8AC3E}">
        <p14:creationId xmlns:p14="http://schemas.microsoft.com/office/powerpoint/2010/main" val="32746737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349C15-EAAC-4920-950E-F8D5A2821BA6}"/>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42" name="Rectangle 41">
            <a:extLst>
              <a:ext uri="{FF2B5EF4-FFF2-40B4-BE49-F238E27FC236}">
                <a16:creationId xmlns:a16="http://schemas.microsoft.com/office/drawing/2014/main" id="{070A222E-74B6-412D-836D-13FE0A6A9F7D}"/>
              </a:ext>
            </a:extLst>
          </p:cNvPr>
          <p:cNvSpPr/>
          <p:nvPr/>
        </p:nvSpPr>
        <p:spPr bwMode="auto">
          <a:xfrm>
            <a:off x="4401531" y="5532722"/>
            <a:ext cx="3469208"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eaLnBrk="1" fontAlgn="auto" latinLnBrk="0" hangingPunct="1">
              <a:lnSpc>
                <a:spcPct val="90000"/>
              </a:lnSpc>
              <a:spcBef>
                <a:spcPts val="600"/>
              </a:spcBef>
              <a:spcAft>
                <a:spcPts val="0"/>
              </a:spcAft>
              <a:buClrTx/>
              <a:buSzTx/>
              <a:buFontTx/>
              <a:buNone/>
              <a:tabLst/>
              <a:defRPr/>
            </a:pPr>
            <a:r>
              <a:rPr kumimoji="0" lang="en-US" sz="1200" b="0" i="0" u="none" strike="noStrike" kern="0" cap="none" spc="0" normalizeH="0" baseline="0" noProof="0">
                <a:ln>
                  <a:noFill/>
                </a:ln>
                <a:gradFill>
                  <a:gsLst>
                    <a:gs pos="0">
                      <a:srgbClr val="FFFFFF">
                        <a:alpha val="0"/>
                      </a:srgbClr>
                    </a:gs>
                    <a:gs pos="100000">
                      <a:srgbClr val="FFFFFF">
                        <a:alpha val="0"/>
                      </a:srgbClr>
                    </a:gs>
                  </a:gsLst>
                  <a:lin ang="5400000" scaled="1"/>
                </a:gradFill>
                <a:effectLst/>
                <a:uLnTx/>
                <a:uFillTx/>
                <a:latin typeface="Segoe UI"/>
                <a:ea typeface="+mn-ea"/>
                <a:cs typeface="+mn-cs"/>
              </a:rPr>
              <a:t>Cloud Adoption Framework, skills building, </a:t>
            </a:r>
            <a:br>
              <a:rPr kumimoji="0" lang="en-US" sz="1200" b="0" i="0" u="none" strike="noStrike" kern="0" cap="none" spc="0" normalizeH="0" baseline="0" noProof="0">
                <a:ln>
                  <a:noFill/>
                </a:ln>
                <a:gradFill>
                  <a:gsLst>
                    <a:gs pos="0">
                      <a:srgbClr val="FFFFFF">
                        <a:alpha val="0"/>
                      </a:srgbClr>
                    </a:gs>
                    <a:gs pos="100000">
                      <a:srgbClr val="FFFFFF">
                        <a:alpha val="0"/>
                      </a:srgbClr>
                    </a:gs>
                  </a:gsLst>
                  <a:lin ang="5400000" scaled="1"/>
                </a:gradFill>
                <a:effectLst/>
                <a:uLnTx/>
                <a:uFillTx/>
                <a:latin typeface="Segoe UI"/>
                <a:ea typeface="+mn-ea"/>
                <a:cs typeface="+mn-cs"/>
              </a:rPr>
            </a:br>
            <a:r>
              <a:rPr kumimoji="0" lang="en-US" sz="1200" b="0" i="0" u="none" strike="noStrike" kern="0" cap="none" spc="0" normalizeH="0" baseline="0" noProof="0">
                <a:ln>
                  <a:noFill/>
                </a:ln>
                <a:gradFill>
                  <a:gsLst>
                    <a:gs pos="0">
                      <a:srgbClr val="FFFFFF">
                        <a:alpha val="0"/>
                      </a:srgbClr>
                    </a:gs>
                    <a:gs pos="100000">
                      <a:srgbClr val="FFFFFF">
                        <a:alpha val="0"/>
                      </a:srgbClr>
                    </a:gs>
                  </a:gsLst>
                  <a:lin ang="5400000" scaled="1"/>
                </a:gradFill>
                <a:effectLst/>
                <a:uLnTx/>
                <a:uFillTx/>
                <a:latin typeface="Segoe UI"/>
                <a:ea typeface="+mn-ea"/>
                <a:cs typeface="+mn-cs"/>
              </a:rPr>
              <a:t>cloud governance</a:t>
            </a:r>
          </a:p>
        </p:txBody>
      </p:sp>
      <p:sp>
        <p:nvSpPr>
          <p:cNvPr id="43" name="Rectangle 42">
            <a:extLst>
              <a:ext uri="{FF2B5EF4-FFF2-40B4-BE49-F238E27FC236}">
                <a16:creationId xmlns:a16="http://schemas.microsoft.com/office/drawing/2014/main" id="{30ACEB1B-5401-4039-BE6A-F0DA03B1F5CF}"/>
              </a:ext>
            </a:extLst>
          </p:cNvPr>
          <p:cNvSpPr/>
          <p:nvPr/>
        </p:nvSpPr>
        <p:spPr bwMode="auto">
          <a:xfrm>
            <a:off x="7235496" y="2672260"/>
            <a:ext cx="3293139"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1" u="none" strike="noStrike" kern="0" cap="none" spc="0" normalizeH="0" baseline="0" noProof="0">
                <a:ln>
                  <a:noFill/>
                </a:ln>
                <a:solidFill>
                  <a:schemeClr val="bg1">
                    <a:lumMod val="65000"/>
                  </a:schemeClr>
                </a:solidFill>
                <a:effectLst/>
                <a:uLnTx/>
                <a:uFillTx/>
                <a:latin typeface="+mj-lt"/>
                <a:ea typeface="+mn-ea"/>
                <a:cs typeface="+mn-cs"/>
              </a:rPr>
              <a:t>Modernize existing apps </a:t>
            </a:r>
            <a:br>
              <a:rPr kumimoji="0" lang="en-US" sz="1400" b="0" i="1" u="none" strike="noStrike" kern="0" cap="none" spc="0" normalizeH="0" baseline="0" noProof="0">
                <a:ln>
                  <a:noFill/>
                </a:ln>
                <a:solidFill>
                  <a:schemeClr val="bg1">
                    <a:lumMod val="65000"/>
                  </a:schemeClr>
                </a:solidFill>
                <a:effectLst/>
                <a:uLnTx/>
                <a:uFillTx/>
                <a:latin typeface="+mj-lt"/>
                <a:ea typeface="+mn-ea"/>
                <a:cs typeface="+mn-cs"/>
              </a:rPr>
            </a:br>
            <a:r>
              <a:rPr kumimoji="0" lang="en-US" sz="1400" b="0" i="1" u="none" strike="noStrike" kern="0" cap="none" spc="0" normalizeH="0" baseline="0" noProof="0">
                <a:ln>
                  <a:noFill/>
                </a:ln>
                <a:solidFill>
                  <a:schemeClr val="bg1">
                    <a:lumMod val="65000"/>
                  </a:schemeClr>
                </a:solidFill>
                <a:effectLst/>
                <a:uLnTx/>
                <a:uFillTx/>
                <a:latin typeface="+mj-lt"/>
                <a:ea typeface="+mn-ea"/>
                <a:cs typeface="+mn-cs"/>
              </a:rPr>
              <a:t>  and build new apps</a:t>
            </a:r>
            <a:r>
              <a:rPr kumimoji="0" lang="en-US" sz="1400" b="0" i="0" u="none" strike="noStrike" kern="0" cap="none" spc="0" normalizeH="0" baseline="0" noProof="0">
                <a:ln>
                  <a:noFill/>
                </a:ln>
                <a:solidFill>
                  <a:schemeClr val="bg1">
                    <a:lumMod val="65000"/>
                  </a:schemeClr>
                </a:solidFill>
                <a:effectLst/>
                <a:uLnTx/>
                <a:uFillTx/>
                <a:latin typeface="+mj-lt"/>
                <a:ea typeface="+mn-ea"/>
                <a:cs typeface="+mn-cs"/>
              </a:rPr>
              <a:t>                      </a:t>
            </a:r>
            <a:endParaRPr kumimoji="0" lang="en-US" sz="1400" b="1" i="0" u="none" strike="noStrike" kern="0" cap="none" spc="0" normalizeH="0" baseline="0" noProof="0">
              <a:ln>
                <a:noFill/>
              </a:ln>
              <a:solidFill>
                <a:schemeClr val="bg1">
                  <a:lumMod val="65000"/>
                </a:schemeClr>
              </a:solidFill>
              <a:effectLst/>
              <a:uLnTx/>
              <a:uFillTx/>
              <a:latin typeface="+mj-lt"/>
              <a:ea typeface="+mn-ea"/>
              <a:cs typeface="+mn-cs"/>
            </a:endParaRPr>
          </a:p>
        </p:txBody>
      </p:sp>
      <p:sp>
        <p:nvSpPr>
          <p:cNvPr id="44" name="TextBox 43">
            <a:extLst>
              <a:ext uri="{FF2B5EF4-FFF2-40B4-BE49-F238E27FC236}">
                <a16:creationId xmlns:a16="http://schemas.microsoft.com/office/drawing/2014/main" id="{CC5ACECF-C353-470C-9B47-9EC5738EBAC3}"/>
              </a:ext>
            </a:extLst>
          </p:cNvPr>
          <p:cNvSpPr txBox="1"/>
          <p:nvPr/>
        </p:nvSpPr>
        <p:spPr>
          <a:xfrm>
            <a:off x="2002659" y="450190"/>
            <a:ext cx="7848600" cy="553998"/>
          </a:xfrm>
          <a:prstGeom prst="rect">
            <a:avLst/>
          </a:prstGeom>
          <a:noFill/>
        </p:spPr>
        <p:txBody>
          <a:bodyPr wrap="square" lIns="0" tIns="0" rIns="0" bIns="0" rtlCol="0">
            <a:spAutoFit/>
          </a:bodyPr>
          <a:lstStyle/>
          <a:p>
            <a:pPr algn="ctr" defTabSz="914367">
              <a:defRPr/>
            </a:pPr>
            <a:r>
              <a:rPr lang="en-US" sz="3600" spc="-49">
                <a:ln w="3175">
                  <a:noFill/>
                </a:ln>
                <a:latin typeface="Segoe UI Semibold"/>
                <a:cs typeface="Segoe UI"/>
              </a:rPr>
              <a:t>Migrate scenarios</a:t>
            </a:r>
            <a:endParaRPr lang="en-IN" sz="3600">
              <a:latin typeface="Segoe UI Semibold"/>
              <a:ea typeface="Segoe UI" pitchFamily="34" charset="0"/>
              <a:cs typeface="Segoe UI"/>
            </a:endParaRPr>
          </a:p>
        </p:txBody>
      </p:sp>
      <p:sp>
        <p:nvSpPr>
          <p:cNvPr id="45" name="TextBox 44">
            <a:extLst>
              <a:ext uri="{FF2B5EF4-FFF2-40B4-BE49-F238E27FC236}">
                <a16:creationId xmlns:a16="http://schemas.microsoft.com/office/drawing/2014/main" id="{AF7BAE07-FCA1-4B64-938C-AF40AD2638DF}"/>
              </a:ext>
            </a:extLst>
          </p:cNvPr>
          <p:cNvSpPr txBox="1"/>
          <p:nvPr/>
        </p:nvSpPr>
        <p:spPr>
          <a:xfrm>
            <a:off x="1913731" y="1151887"/>
            <a:ext cx="7848600" cy="307777"/>
          </a:xfrm>
          <a:prstGeom prst="rect">
            <a:avLst/>
          </a:prstGeom>
          <a:noFill/>
        </p:spPr>
        <p:txBody>
          <a:bodyPr wrap="square" lIns="0" tIns="0" rIns="0" bIns="0" rtlCol="0">
            <a:spAutoFit/>
          </a:bodyPr>
          <a:lstStyle/>
          <a:p>
            <a:pPr algn="ctr" defTabSz="914367">
              <a:defRPr/>
            </a:pPr>
            <a:r>
              <a:rPr lang="en-US" sz="2000">
                <a:ln w="3175">
                  <a:noFill/>
                </a:ln>
                <a:cs typeface="Segoe UI"/>
              </a:rPr>
              <a:t>Meet the growing digital transformation needs of our customers</a:t>
            </a:r>
            <a:endParaRPr lang="en-IN" sz="2000">
              <a:ea typeface="Segoe UI" pitchFamily="34" charset="0"/>
              <a:cs typeface="Segoe UI"/>
            </a:endParaRPr>
          </a:p>
        </p:txBody>
      </p:sp>
      <p:sp>
        <p:nvSpPr>
          <p:cNvPr id="46" name="Rectangle 45">
            <a:extLst>
              <a:ext uri="{FF2B5EF4-FFF2-40B4-BE49-F238E27FC236}">
                <a16:creationId xmlns:a16="http://schemas.microsoft.com/office/drawing/2014/main" id="{109E690C-25C3-4794-ACA1-E4207F40D73E}"/>
              </a:ext>
            </a:extLst>
          </p:cNvPr>
          <p:cNvSpPr/>
          <p:nvPr/>
        </p:nvSpPr>
        <p:spPr bwMode="auto">
          <a:xfrm>
            <a:off x="1414023" y="2696192"/>
            <a:ext cx="3289177"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1" u="none" strike="noStrike" kern="0" cap="none" spc="0" normalizeH="0" baseline="0" noProof="0">
                <a:ln>
                  <a:noFill/>
                </a:ln>
                <a:solidFill>
                  <a:schemeClr val="tx2"/>
                </a:solidFill>
                <a:effectLst/>
                <a:uLnTx/>
                <a:uFillTx/>
                <a:latin typeface="+mj-lt"/>
                <a:ea typeface="+mn-ea"/>
                <a:cs typeface="+mn-cs"/>
              </a:rPr>
              <a:t>                            Migrate existing apps</a:t>
            </a:r>
            <a:br>
              <a:rPr kumimoji="0" lang="en-US" sz="1400" b="0" i="1" u="none" strike="noStrike" kern="0" cap="none" spc="0" normalizeH="0" baseline="0" noProof="0">
                <a:ln>
                  <a:noFill/>
                </a:ln>
                <a:solidFill>
                  <a:schemeClr val="tx2"/>
                </a:solidFill>
                <a:effectLst/>
                <a:uLnTx/>
                <a:uFillTx/>
                <a:latin typeface="+mj-lt"/>
                <a:ea typeface="+mn-ea"/>
                <a:cs typeface="+mn-cs"/>
              </a:rPr>
            </a:br>
            <a:r>
              <a:rPr kumimoji="0" lang="en-US" sz="1400" b="0" i="1" u="none" strike="noStrike" kern="0" cap="none" spc="0" normalizeH="0" baseline="0" noProof="0">
                <a:ln>
                  <a:noFill/>
                </a:ln>
                <a:solidFill>
                  <a:schemeClr val="tx2"/>
                </a:solidFill>
                <a:effectLst/>
                <a:uLnTx/>
                <a:uFillTx/>
                <a:latin typeface="+mj-lt"/>
                <a:ea typeface="+mn-ea"/>
                <a:cs typeface="+mn-cs"/>
              </a:rPr>
              <a:t>                        to Azure and optimize</a:t>
            </a:r>
          </a:p>
        </p:txBody>
      </p:sp>
      <p:sp>
        <p:nvSpPr>
          <p:cNvPr id="47" name="Rectangle 46">
            <a:extLst>
              <a:ext uri="{FF2B5EF4-FFF2-40B4-BE49-F238E27FC236}">
                <a16:creationId xmlns:a16="http://schemas.microsoft.com/office/drawing/2014/main" id="{0A48E174-2005-4740-995E-C03E01B44D85}"/>
              </a:ext>
            </a:extLst>
          </p:cNvPr>
          <p:cNvSpPr/>
          <p:nvPr/>
        </p:nvSpPr>
        <p:spPr bwMode="auto">
          <a:xfrm>
            <a:off x="3600715" y="5293885"/>
            <a:ext cx="4270934" cy="1938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eaLnBrk="1" fontAlgn="auto" latinLnBrk="0" hangingPunct="1">
              <a:lnSpc>
                <a:spcPct val="90000"/>
              </a:lnSpc>
              <a:spcBef>
                <a:spcPts val="600"/>
              </a:spcBef>
              <a:spcAft>
                <a:spcPts val="0"/>
              </a:spcAft>
              <a:buClrTx/>
              <a:buSzTx/>
              <a:buFontTx/>
              <a:buNone/>
              <a:tabLst/>
              <a:defRPr/>
            </a:pPr>
            <a:r>
              <a:rPr kumimoji="0" lang="en-US" sz="1400" b="0" i="1" u="none" strike="noStrike" kern="0" cap="none" spc="0" normalizeH="0" baseline="0" noProof="0">
                <a:ln>
                  <a:noFill/>
                </a:ln>
                <a:solidFill>
                  <a:schemeClr val="bg1">
                    <a:lumMod val="65000"/>
                  </a:schemeClr>
                </a:solidFill>
                <a:effectLst/>
                <a:uLnTx/>
                <a:uFillTx/>
                <a:latin typeface="+mj-lt"/>
                <a:ea typeface="+mn-ea"/>
                <a:cs typeface="+mn-cs"/>
              </a:rPr>
              <a:t>Enable customers for successful cloud use</a:t>
            </a:r>
          </a:p>
        </p:txBody>
      </p:sp>
      <p:grpSp>
        <p:nvGrpSpPr>
          <p:cNvPr id="48" name="Group 47">
            <a:extLst>
              <a:ext uri="{FF2B5EF4-FFF2-40B4-BE49-F238E27FC236}">
                <a16:creationId xmlns:a16="http://schemas.microsoft.com/office/drawing/2014/main" id="{5AA8361E-4286-4233-A398-E5DB2AD3C628}"/>
              </a:ext>
            </a:extLst>
          </p:cNvPr>
          <p:cNvGrpSpPr/>
          <p:nvPr/>
        </p:nvGrpSpPr>
        <p:grpSpPr>
          <a:xfrm>
            <a:off x="4034583" y="1940869"/>
            <a:ext cx="3698240" cy="3146838"/>
            <a:chOff x="1918702" y="1887702"/>
            <a:chExt cx="4453157" cy="3789198"/>
          </a:xfrm>
        </p:grpSpPr>
        <p:grpSp>
          <p:nvGrpSpPr>
            <p:cNvPr id="49" name="Group 48">
              <a:extLst>
                <a:ext uri="{FF2B5EF4-FFF2-40B4-BE49-F238E27FC236}">
                  <a16:creationId xmlns:a16="http://schemas.microsoft.com/office/drawing/2014/main" id="{D9A4D0EB-6581-46E8-9010-C8B7419AB7B3}"/>
                </a:ext>
              </a:extLst>
            </p:cNvPr>
            <p:cNvGrpSpPr/>
            <p:nvPr/>
          </p:nvGrpSpPr>
          <p:grpSpPr>
            <a:xfrm>
              <a:off x="3990871" y="2267548"/>
              <a:ext cx="2380988" cy="3409352"/>
              <a:chOff x="5941591" y="2267548"/>
              <a:chExt cx="2380988" cy="3409352"/>
            </a:xfrm>
          </p:grpSpPr>
          <p:sp>
            <p:nvSpPr>
              <p:cNvPr id="56" name="Freeform 5">
                <a:extLst>
                  <a:ext uri="{FF2B5EF4-FFF2-40B4-BE49-F238E27FC236}">
                    <a16:creationId xmlns:a16="http://schemas.microsoft.com/office/drawing/2014/main" id="{A5EE9ABC-6F59-458F-B8A8-C1A302970159}"/>
                  </a:ext>
                </a:extLst>
              </p:cNvPr>
              <p:cNvSpPr>
                <a:spLocks/>
              </p:cNvSpPr>
              <p:nvPr/>
            </p:nvSpPr>
            <p:spPr bwMode="auto">
              <a:xfrm>
                <a:off x="5941591" y="2267548"/>
                <a:ext cx="2380988" cy="3409352"/>
              </a:xfrm>
              <a:custGeom>
                <a:avLst/>
                <a:gdLst>
                  <a:gd name="T0" fmla="*/ 894 w 1358"/>
                  <a:gd name="T1" fmla="*/ 1946 h 1946"/>
                  <a:gd name="T2" fmla="*/ 1225 w 1358"/>
                  <a:gd name="T3" fmla="*/ 1946 h 1946"/>
                  <a:gd name="T4" fmla="*/ 1358 w 1358"/>
                  <a:gd name="T5" fmla="*/ 1814 h 1946"/>
                  <a:gd name="T6" fmla="*/ 1339 w 1358"/>
                  <a:gd name="T7" fmla="*/ 1747 h 1946"/>
                  <a:gd name="T8" fmla="*/ 386 w 1358"/>
                  <a:gd name="T9" fmla="*/ 156 h 1946"/>
                  <a:gd name="T10" fmla="*/ 385 w 1358"/>
                  <a:gd name="T11" fmla="*/ 154 h 1946"/>
                  <a:gd name="T12" fmla="*/ 2 w 1358"/>
                  <a:gd name="T13" fmla="*/ 539 h 1946"/>
                  <a:gd name="T14" fmla="*/ 0 w 1358"/>
                  <a:gd name="T15" fmla="*/ 542 h 1946"/>
                  <a:gd name="T16" fmla="*/ 89 w 1358"/>
                  <a:gd name="T17" fmla="*/ 495 h 1946"/>
                  <a:gd name="T18" fmla="*/ 181 w 1358"/>
                  <a:gd name="T19" fmla="*/ 548 h 1946"/>
                  <a:gd name="T20" fmla="*/ 708 w 1358"/>
                  <a:gd name="T21" fmla="*/ 1431 h 1946"/>
                  <a:gd name="T22" fmla="*/ 712 w 1358"/>
                  <a:gd name="T23" fmla="*/ 1437 h 1946"/>
                  <a:gd name="T24" fmla="*/ 901 w 1358"/>
                  <a:gd name="T25" fmla="*/ 1946 h 1946"/>
                  <a:gd name="T26" fmla="*/ 894 w 1358"/>
                  <a:gd name="T27" fmla="*/ 1946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8" h="1946">
                    <a:moveTo>
                      <a:pt x="894" y="1946"/>
                    </a:moveTo>
                    <a:cubicBezTo>
                      <a:pt x="1225" y="1946"/>
                      <a:pt x="1225" y="1946"/>
                      <a:pt x="1225" y="1946"/>
                    </a:cubicBezTo>
                    <a:cubicBezTo>
                      <a:pt x="1298" y="1946"/>
                      <a:pt x="1358" y="1887"/>
                      <a:pt x="1358" y="1814"/>
                    </a:cubicBezTo>
                    <a:cubicBezTo>
                      <a:pt x="1358" y="1789"/>
                      <a:pt x="1351" y="1766"/>
                      <a:pt x="1339" y="1747"/>
                    </a:cubicBezTo>
                    <a:cubicBezTo>
                      <a:pt x="386" y="156"/>
                      <a:pt x="386" y="156"/>
                      <a:pt x="386" y="156"/>
                    </a:cubicBezTo>
                    <a:cubicBezTo>
                      <a:pt x="385" y="154"/>
                      <a:pt x="385" y="154"/>
                      <a:pt x="385" y="154"/>
                    </a:cubicBezTo>
                    <a:cubicBezTo>
                      <a:pt x="291" y="0"/>
                      <a:pt x="2" y="539"/>
                      <a:pt x="2" y="539"/>
                    </a:cubicBezTo>
                    <a:cubicBezTo>
                      <a:pt x="0" y="542"/>
                      <a:pt x="0" y="542"/>
                      <a:pt x="0" y="542"/>
                    </a:cubicBezTo>
                    <a:cubicBezTo>
                      <a:pt x="19" y="514"/>
                      <a:pt x="52" y="495"/>
                      <a:pt x="89" y="495"/>
                    </a:cubicBezTo>
                    <a:cubicBezTo>
                      <a:pt x="128" y="495"/>
                      <a:pt x="162" y="516"/>
                      <a:pt x="181" y="548"/>
                    </a:cubicBezTo>
                    <a:cubicBezTo>
                      <a:pt x="708" y="1431"/>
                      <a:pt x="708" y="1431"/>
                      <a:pt x="708" y="1431"/>
                    </a:cubicBezTo>
                    <a:cubicBezTo>
                      <a:pt x="712" y="1437"/>
                      <a:pt x="712" y="1437"/>
                      <a:pt x="712" y="1437"/>
                    </a:cubicBezTo>
                    <a:cubicBezTo>
                      <a:pt x="712" y="1437"/>
                      <a:pt x="1080" y="1925"/>
                      <a:pt x="901" y="1946"/>
                    </a:cubicBezTo>
                    <a:lnTo>
                      <a:pt x="894" y="1946"/>
                    </a:lnTo>
                    <a:close/>
                  </a:path>
                </a:pathLst>
              </a:custGeom>
              <a:solidFill>
                <a:schemeClr val="bg1">
                  <a:lumMod val="75000"/>
                </a:schemeClr>
              </a:solidFill>
              <a:ln w="19050" cap="flat">
                <a:solidFill>
                  <a:schemeClr val="bg1"/>
                </a:solidFill>
                <a:prstDash val="solid"/>
                <a:miter lim="800000"/>
                <a:headEnd/>
                <a:tailEnd/>
              </a:ln>
              <a:effectLst>
                <a:innerShdw blurRad="368300" dist="304800" dir="142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endParaRPr>
              </a:p>
            </p:txBody>
          </p:sp>
          <p:sp>
            <p:nvSpPr>
              <p:cNvPr id="57" name="Rectangle 56">
                <a:extLst>
                  <a:ext uri="{FF2B5EF4-FFF2-40B4-BE49-F238E27FC236}">
                    <a16:creationId xmlns:a16="http://schemas.microsoft.com/office/drawing/2014/main" id="{B597A57D-C364-4883-BED1-E4F905CD1113}"/>
                  </a:ext>
                </a:extLst>
              </p:cNvPr>
              <p:cNvSpPr/>
              <p:nvPr/>
            </p:nvSpPr>
            <p:spPr bwMode="auto">
              <a:xfrm rot="3600000">
                <a:off x="6542430" y="3804615"/>
                <a:ext cx="107555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INNOVATE</a:t>
                </a:r>
              </a:p>
            </p:txBody>
          </p:sp>
        </p:grpSp>
        <p:grpSp>
          <p:nvGrpSpPr>
            <p:cNvPr id="50" name="Group 49">
              <a:extLst>
                <a:ext uri="{FF2B5EF4-FFF2-40B4-BE49-F238E27FC236}">
                  <a16:creationId xmlns:a16="http://schemas.microsoft.com/office/drawing/2014/main" id="{F547FCC9-C012-4151-9881-FC2E8C95714F}"/>
                </a:ext>
              </a:extLst>
            </p:cNvPr>
            <p:cNvGrpSpPr/>
            <p:nvPr/>
          </p:nvGrpSpPr>
          <p:grpSpPr>
            <a:xfrm>
              <a:off x="2110169" y="1887702"/>
              <a:ext cx="2558558" cy="3210165"/>
              <a:chOff x="4060889" y="1887702"/>
              <a:chExt cx="2558558" cy="3210165"/>
            </a:xfrm>
          </p:grpSpPr>
          <p:sp>
            <p:nvSpPr>
              <p:cNvPr id="54" name="Freeform 7">
                <a:extLst>
                  <a:ext uri="{FF2B5EF4-FFF2-40B4-BE49-F238E27FC236}">
                    <a16:creationId xmlns:a16="http://schemas.microsoft.com/office/drawing/2014/main" id="{06CFAE65-C81F-4BEF-9A3D-1841A99E2FFC}"/>
                  </a:ext>
                </a:extLst>
              </p:cNvPr>
              <p:cNvSpPr>
                <a:spLocks/>
              </p:cNvSpPr>
              <p:nvPr/>
            </p:nvSpPr>
            <p:spPr bwMode="auto">
              <a:xfrm>
                <a:off x="4060889" y="1887702"/>
                <a:ext cx="2558558" cy="3210165"/>
              </a:xfrm>
              <a:custGeom>
                <a:avLst/>
                <a:gdLst>
                  <a:gd name="T0" fmla="*/ 1072 w 1459"/>
                  <a:gd name="T1" fmla="*/ 756 h 1833"/>
                  <a:gd name="T2" fmla="*/ 1066 w 1459"/>
                  <a:gd name="T3" fmla="*/ 768 h 1833"/>
                  <a:gd name="T4" fmla="*/ 533 w 1459"/>
                  <a:gd name="T5" fmla="*/ 1659 h 1833"/>
                  <a:gd name="T6" fmla="*/ 521 w 1459"/>
                  <a:gd name="T7" fmla="*/ 1707 h 1833"/>
                  <a:gd name="T8" fmla="*/ 624 w 1459"/>
                  <a:gd name="T9" fmla="*/ 1813 h 1833"/>
                  <a:gd name="T10" fmla="*/ 611 w 1459"/>
                  <a:gd name="T11" fmla="*/ 1812 h 1833"/>
                  <a:gd name="T12" fmla="*/ 86 w 1459"/>
                  <a:gd name="T13" fmla="*/ 1674 h 1833"/>
                  <a:gd name="T14" fmla="*/ 86 w 1459"/>
                  <a:gd name="T15" fmla="*/ 1670 h 1833"/>
                  <a:gd name="T16" fmla="*/ 1044 w 1459"/>
                  <a:gd name="T17" fmla="*/ 71 h 1833"/>
                  <a:gd name="T18" fmla="*/ 1162 w 1459"/>
                  <a:gd name="T19" fmla="*/ 0 h 1833"/>
                  <a:gd name="T20" fmla="*/ 1275 w 1459"/>
                  <a:gd name="T21" fmla="*/ 64 h 1833"/>
                  <a:gd name="T22" fmla="*/ 1459 w 1459"/>
                  <a:gd name="T23" fmla="*/ 370 h 1833"/>
                  <a:gd name="T24" fmla="*/ 1457 w 1459"/>
                  <a:gd name="T25" fmla="*/ 368 h 1833"/>
                  <a:gd name="T26" fmla="*/ 1075 w 1459"/>
                  <a:gd name="T27" fmla="*/ 753 h 1833"/>
                  <a:gd name="T28" fmla="*/ 1072 w 1459"/>
                  <a:gd name="T29" fmla="*/ 756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9" h="1833">
                    <a:moveTo>
                      <a:pt x="1072" y="756"/>
                    </a:moveTo>
                    <a:cubicBezTo>
                      <a:pt x="1070" y="760"/>
                      <a:pt x="1068" y="764"/>
                      <a:pt x="1066" y="768"/>
                    </a:cubicBezTo>
                    <a:cubicBezTo>
                      <a:pt x="533" y="1659"/>
                      <a:pt x="533" y="1659"/>
                      <a:pt x="533" y="1659"/>
                    </a:cubicBezTo>
                    <a:cubicBezTo>
                      <a:pt x="525" y="1674"/>
                      <a:pt x="521" y="1690"/>
                      <a:pt x="521" y="1707"/>
                    </a:cubicBezTo>
                    <a:cubicBezTo>
                      <a:pt x="521" y="1765"/>
                      <a:pt x="567" y="1811"/>
                      <a:pt x="624" y="1813"/>
                    </a:cubicBezTo>
                    <a:cubicBezTo>
                      <a:pt x="611" y="1812"/>
                      <a:pt x="611" y="1812"/>
                      <a:pt x="611" y="1812"/>
                    </a:cubicBezTo>
                    <a:cubicBezTo>
                      <a:pt x="611" y="1812"/>
                      <a:pt x="0" y="1833"/>
                      <a:pt x="86" y="1674"/>
                    </a:cubicBezTo>
                    <a:cubicBezTo>
                      <a:pt x="86" y="1670"/>
                      <a:pt x="86" y="1670"/>
                      <a:pt x="86" y="1670"/>
                    </a:cubicBezTo>
                    <a:cubicBezTo>
                      <a:pt x="1044" y="71"/>
                      <a:pt x="1044" y="71"/>
                      <a:pt x="1044" y="71"/>
                    </a:cubicBezTo>
                    <a:cubicBezTo>
                      <a:pt x="1066" y="29"/>
                      <a:pt x="1111" y="0"/>
                      <a:pt x="1162" y="0"/>
                    </a:cubicBezTo>
                    <a:cubicBezTo>
                      <a:pt x="1210" y="0"/>
                      <a:pt x="1252" y="26"/>
                      <a:pt x="1275" y="64"/>
                    </a:cubicBezTo>
                    <a:cubicBezTo>
                      <a:pt x="1459" y="370"/>
                      <a:pt x="1459" y="370"/>
                      <a:pt x="1459" y="370"/>
                    </a:cubicBezTo>
                    <a:cubicBezTo>
                      <a:pt x="1457" y="368"/>
                      <a:pt x="1457" y="368"/>
                      <a:pt x="1457" y="368"/>
                    </a:cubicBezTo>
                    <a:cubicBezTo>
                      <a:pt x="1363" y="214"/>
                      <a:pt x="1075" y="753"/>
                      <a:pt x="1075" y="753"/>
                    </a:cubicBezTo>
                    <a:lnTo>
                      <a:pt x="1072" y="756"/>
                    </a:lnTo>
                    <a:close/>
                  </a:path>
                </a:pathLst>
              </a:custGeom>
              <a:solidFill>
                <a:srgbClr val="0078D4"/>
              </a:solidFill>
              <a:ln w="19050" cap="flat">
                <a:solidFill>
                  <a:schemeClr val="bg1"/>
                </a:solidFill>
                <a:prstDash val="solid"/>
                <a:miter lim="800000"/>
                <a:headEnd/>
                <a:tailEnd/>
              </a:ln>
              <a:effectLst>
                <a:innerShdw blurRad="368300" dist="304800" dir="67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endParaRPr>
              </a:p>
            </p:txBody>
          </p:sp>
          <p:sp>
            <p:nvSpPr>
              <p:cNvPr id="55" name="Rectangle 54">
                <a:extLst>
                  <a:ext uri="{FF2B5EF4-FFF2-40B4-BE49-F238E27FC236}">
                    <a16:creationId xmlns:a16="http://schemas.microsoft.com/office/drawing/2014/main" id="{13A7FF39-660F-43F6-9FF4-B6C1AA590F2D}"/>
                  </a:ext>
                </a:extLst>
              </p:cNvPr>
              <p:cNvSpPr/>
              <p:nvPr/>
            </p:nvSpPr>
            <p:spPr bwMode="auto">
              <a:xfrm rot="17994493">
                <a:off x="4737864" y="3663296"/>
                <a:ext cx="936282"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MIGRATE</a:t>
                </a:r>
              </a:p>
            </p:txBody>
          </p:sp>
        </p:grpSp>
        <p:grpSp>
          <p:nvGrpSpPr>
            <p:cNvPr id="51" name="Group 50">
              <a:extLst>
                <a:ext uri="{FF2B5EF4-FFF2-40B4-BE49-F238E27FC236}">
                  <a16:creationId xmlns:a16="http://schemas.microsoft.com/office/drawing/2014/main" id="{D90455C7-2F8F-4628-BDD9-D97D6E440046}"/>
                </a:ext>
              </a:extLst>
            </p:cNvPr>
            <p:cNvGrpSpPr/>
            <p:nvPr/>
          </p:nvGrpSpPr>
          <p:grpSpPr>
            <a:xfrm>
              <a:off x="1918702" y="4772063"/>
              <a:ext cx="3960593" cy="903293"/>
              <a:chOff x="3869422" y="4772063"/>
              <a:chExt cx="3960593" cy="903293"/>
            </a:xfrm>
          </p:grpSpPr>
          <p:sp>
            <p:nvSpPr>
              <p:cNvPr id="52" name="Freeform 6">
                <a:extLst>
                  <a:ext uri="{FF2B5EF4-FFF2-40B4-BE49-F238E27FC236}">
                    <a16:creationId xmlns:a16="http://schemas.microsoft.com/office/drawing/2014/main" id="{E11D428D-D915-4FB9-BC4D-F9EDA3E7E061}"/>
                  </a:ext>
                </a:extLst>
              </p:cNvPr>
              <p:cNvSpPr>
                <a:spLocks/>
              </p:cNvSpPr>
              <p:nvPr/>
            </p:nvSpPr>
            <p:spPr bwMode="auto">
              <a:xfrm>
                <a:off x="3869422" y="4772063"/>
                <a:ext cx="3960593" cy="903293"/>
              </a:xfrm>
              <a:custGeom>
                <a:avLst/>
                <a:gdLst>
                  <a:gd name="T0" fmla="*/ 730 w 2258"/>
                  <a:gd name="T1" fmla="*/ 169 h 515"/>
                  <a:gd name="T2" fmla="*/ 734 w 2258"/>
                  <a:gd name="T3" fmla="*/ 169 h 515"/>
                  <a:gd name="T4" fmla="*/ 1801 w 2258"/>
                  <a:gd name="T5" fmla="*/ 169 h 515"/>
                  <a:gd name="T6" fmla="*/ 1907 w 2258"/>
                  <a:gd name="T7" fmla="*/ 62 h 515"/>
                  <a:gd name="T8" fmla="*/ 1889 w 2258"/>
                  <a:gd name="T9" fmla="*/ 3 h 515"/>
                  <a:gd name="T10" fmla="*/ 1887 w 2258"/>
                  <a:gd name="T11" fmla="*/ 0 h 515"/>
                  <a:gd name="T12" fmla="*/ 1891 w 2258"/>
                  <a:gd name="T13" fmla="*/ 6 h 515"/>
                  <a:gd name="T14" fmla="*/ 2079 w 2258"/>
                  <a:gd name="T15" fmla="*/ 515 h 515"/>
                  <a:gd name="T16" fmla="*/ 2072 w 2258"/>
                  <a:gd name="T17" fmla="*/ 515 h 515"/>
                  <a:gd name="T18" fmla="*/ 132 w 2258"/>
                  <a:gd name="T19" fmla="*/ 515 h 515"/>
                  <a:gd name="T20" fmla="*/ 0 w 2258"/>
                  <a:gd name="T21" fmla="*/ 383 h 515"/>
                  <a:gd name="T22" fmla="*/ 23 w 2258"/>
                  <a:gd name="T23" fmla="*/ 308 h 515"/>
                  <a:gd name="T24" fmla="*/ 192 w 2258"/>
                  <a:gd name="T25" fmla="*/ 25 h 515"/>
                  <a:gd name="T26" fmla="*/ 192 w 2258"/>
                  <a:gd name="T27" fmla="*/ 30 h 515"/>
                  <a:gd name="T28" fmla="*/ 717 w 2258"/>
                  <a:gd name="T29" fmla="*/ 167 h 515"/>
                  <a:gd name="T30" fmla="*/ 730 w 2258"/>
                  <a:gd name="T31" fmla="*/ 16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8" h="515">
                    <a:moveTo>
                      <a:pt x="730" y="169"/>
                    </a:moveTo>
                    <a:cubicBezTo>
                      <a:pt x="731" y="169"/>
                      <a:pt x="733" y="169"/>
                      <a:pt x="734" y="169"/>
                    </a:cubicBezTo>
                    <a:cubicBezTo>
                      <a:pt x="1801" y="169"/>
                      <a:pt x="1801" y="169"/>
                      <a:pt x="1801" y="169"/>
                    </a:cubicBezTo>
                    <a:cubicBezTo>
                      <a:pt x="1859" y="169"/>
                      <a:pt x="1907" y="121"/>
                      <a:pt x="1907" y="62"/>
                    </a:cubicBezTo>
                    <a:cubicBezTo>
                      <a:pt x="1907" y="40"/>
                      <a:pt x="1900" y="20"/>
                      <a:pt x="1889" y="3"/>
                    </a:cubicBezTo>
                    <a:cubicBezTo>
                      <a:pt x="1887" y="0"/>
                      <a:pt x="1887" y="0"/>
                      <a:pt x="1887" y="0"/>
                    </a:cubicBezTo>
                    <a:cubicBezTo>
                      <a:pt x="1891" y="6"/>
                      <a:pt x="1891" y="6"/>
                      <a:pt x="1891" y="6"/>
                    </a:cubicBezTo>
                    <a:cubicBezTo>
                      <a:pt x="1891" y="6"/>
                      <a:pt x="2258" y="495"/>
                      <a:pt x="2079" y="515"/>
                    </a:cubicBezTo>
                    <a:cubicBezTo>
                      <a:pt x="2072" y="515"/>
                      <a:pt x="2072" y="515"/>
                      <a:pt x="2072" y="515"/>
                    </a:cubicBezTo>
                    <a:cubicBezTo>
                      <a:pt x="132" y="515"/>
                      <a:pt x="132" y="515"/>
                      <a:pt x="132" y="515"/>
                    </a:cubicBezTo>
                    <a:cubicBezTo>
                      <a:pt x="59" y="515"/>
                      <a:pt x="0" y="456"/>
                      <a:pt x="0" y="383"/>
                    </a:cubicBezTo>
                    <a:cubicBezTo>
                      <a:pt x="0" y="355"/>
                      <a:pt x="8" y="329"/>
                      <a:pt x="23" y="308"/>
                    </a:cubicBezTo>
                    <a:cubicBezTo>
                      <a:pt x="192" y="25"/>
                      <a:pt x="192" y="25"/>
                      <a:pt x="192" y="25"/>
                    </a:cubicBezTo>
                    <a:cubicBezTo>
                      <a:pt x="192" y="30"/>
                      <a:pt x="192" y="30"/>
                      <a:pt x="192" y="30"/>
                    </a:cubicBezTo>
                    <a:cubicBezTo>
                      <a:pt x="106" y="188"/>
                      <a:pt x="717" y="167"/>
                      <a:pt x="717" y="167"/>
                    </a:cubicBezTo>
                    <a:lnTo>
                      <a:pt x="730" y="169"/>
                    </a:lnTo>
                    <a:close/>
                  </a:path>
                </a:pathLst>
              </a:custGeom>
              <a:solidFill>
                <a:schemeClr val="bg1">
                  <a:lumMod val="75000"/>
                </a:schemeClr>
              </a:solidFill>
              <a:ln w="19050" cap="flat">
                <a:solidFill>
                  <a:schemeClr val="bg1"/>
                </a:solidFill>
                <a:prstDash val="solid"/>
                <a:miter lim="800000"/>
                <a:headEnd/>
                <a:tailEnd/>
              </a:ln>
              <a:effectLst>
                <a:innerShdw blurRad="368300" dist="304800" dir="2154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endParaRPr>
              </a:p>
            </p:txBody>
          </p:sp>
          <p:sp>
            <p:nvSpPr>
              <p:cNvPr id="53" name="Rectangle 52">
                <a:extLst>
                  <a:ext uri="{FF2B5EF4-FFF2-40B4-BE49-F238E27FC236}">
                    <a16:creationId xmlns:a16="http://schemas.microsoft.com/office/drawing/2014/main" id="{B19E5876-FEEC-4E71-98B3-E42AED9FDE22}"/>
                  </a:ext>
                </a:extLst>
              </p:cNvPr>
              <p:cNvSpPr/>
              <p:nvPr/>
            </p:nvSpPr>
            <p:spPr bwMode="auto">
              <a:xfrm>
                <a:off x="5612757" y="5280119"/>
                <a:ext cx="795089"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ENABLE</a:t>
                </a:r>
              </a:p>
            </p:txBody>
          </p:sp>
        </p:grpSp>
      </p:grpSp>
      <p:sp>
        <p:nvSpPr>
          <p:cNvPr id="58" name="Rectangle 57">
            <a:extLst>
              <a:ext uri="{FF2B5EF4-FFF2-40B4-BE49-F238E27FC236}">
                <a16:creationId xmlns:a16="http://schemas.microsoft.com/office/drawing/2014/main" id="{CA1FB8B7-BC44-47DA-9B8F-D30A6E98F504}"/>
              </a:ext>
            </a:extLst>
          </p:cNvPr>
          <p:cNvSpPr/>
          <p:nvPr/>
        </p:nvSpPr>
        <p:spPr bwMode="auto">
          <a:xfrm>
            <a:off x="7272756" y="3273851"/>
            <a:ext cx="4195395" cy="127727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Personalized recommendations</a:t>
            </a:r>
          </a:p>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     Real-time streaming analytics</a:t>
            </a:r>
          </a:p>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            Predictive Maintenance, </a:t>
            </a:r>
          </a:p>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                      Risk-Fraud prevention</a:t>
            </a:r>
          </a:p>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	      AR/VR/IoT</a:t>
            </a:r>
          </a:p>
        </p:txBody>
      </p:sp>
      <p:sp>
        <p:nvSpPr>
          <p:cNvPr id="59" name="Rectangle 58">
            <a:extLst>
              <a:ext uri="{FF2B5EF4-FFF2-40B4-BE49-F238E27FC236}">
                <a16:creationId xmlns:a16="http://schemas.microsoft.com/office/drawing/2014/main" id="{3CBA7850-2F9A-42FF-99F4-9DC8460F717C}"/>
              </a:ext>
            </a:extLst>
          </p:cNvPr>
          <p:cNvSpPr/>
          <p:nvPr/>
        </p:nvSpPr>
        <p:spPr bwMode="auto">
          <a:xfrm>
            <a:off x="3558862" y="5642860"/>
            <a:ext cx="4270934" cy="3877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Cloud adoption framework, skills building, </a:t>
            </a:r>
            <a:b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br>
            <a:r>
              <a:rPr kumimoji="0" lang="en-US" sz="1400" b="0" i="0" u="none" strike="noStrike" kern="0" cap="none" spc="0" normalizeH="0" baseline="0" noProof="0">
                <a:ln>
                  <a:noFill/>
                </a:ln>
                <a:solidFill>
                  <a:schemeClr val="bg1">
                    <a:lumMod val="65000"/>
                  </a:schemeClr>
                </a:solidFill>
                <a:effectLst/>
                <a:uLnTx/>
                <a:uFillTx/>
                <a:latin typeface="Segoe UI"/>
                <a:ea typeface="+mn-ea"/>
                <a:cs typeface="+mn-cs"/>
              </a:rPr>
              <a:t>cloud governance</a:t>
            </a:r>
          </a:p>
        </p:txBody>
      </p:sp>
      <p:sp>
        <p:nvSpPr>
          <p:cNvPr id="60" name="Rectangle 59">
            <a:extLst>
              <a:ext uri="{FF2B5EF4-FFF2-40B4-BE49-F238E27FC236}">
                <a16:creationId xmlns:a16="http://schemas.microsoft.com/office/drawing/2014/main" id="{460AF5AF-C711-4143-87D6-A08CE56B6AD3}"/>
              </a:ext>
            </a:extLst>
          </p:cNvPr>
          <p:cNvSpPr/>
          <p:nvPr/>
        </p:nvSpPr>
        <p:spPr bwMode="auto">
          <a:xfrm>
            <a:off x="2139950" y="3133130"/>
            <a:ext cx="2534452" cy="127727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latin typeface="Segoe UI"/>
                <a:ea typeface="+mn-ea"/>
                <a:cs typeface="+mn-cs"/>
              </a:rPr>
              <a:t>                           </a:t>
            </a:r>
          </a:p>
          <a:p>
            <a:pPr marL="0" marR="0" lvl="0" indent="0" defTabSz="914367"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Segoe UI"/>
                <a:ea typeface="+mn-ea"/>
                <a:cs typeface="+mn-cs"/>
              </a:rPr>
              <a:t>               Windows Server                      </a:t>
            </a:r>
          </a:p>
          <a:p>
            <a:pPr marL="0" marR="0" lvl="0" indent="0" defTabSz="914367"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Segoe UI"/>
                <a:ea typeface="+mn-ea"/>
                <a:cs typeface="+mn-cs"/>
              </a:rPr>
              <a:t>          SQL Server based apps</a:t>
            </a:r>
          </a:p>
          <a:p>
            <a:pPr marL="0" marR="0" lvl="0" indent="0" defTabSz="914367"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Segoe UI"/>
                <a:ea typeface="+mn-ea"/>
                <a:cs typeface="+mn-cs"/>
              </a:rPr>
              <a:t>    Linux &amp; OSS DB</a:t>
            </a:r>
          </a:p>
          <a:p>
            <a:pPr marL="0" marR="0" lvl="0" indent="0" defTabSz="914367"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Segoe UI"/>
                <a:ea typeface="+mn-ea"/>
                <a:cs typeface="+mn-cs"/>
              </a:rPr>
              <a:t>Web Apps</a:t>
            </a:r>
          </a:p>
        </p:txBody>
      </p:sp>
    </p:spTree>
    <p:extLst>
      <p:ext uri="{BB962C8B-B14F-4D97-AF65-F5344CB8AC3E}">
        <p14:creationId xmlns:p14="http://schemas.microsoft.com/office/powerpoint/2010/main" val="13451532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8CC9410-7AD8-4B83-9C36-D4724028F087}"/>
              </a:ext>
            </a:extLst>
          </p:cNvPr>
          <p:cNvSpPr/>
          <p:nvPr/>
        </p:nvSpPr>
        <p:spPr bwMode="auto">
          <a:xfrm>
            <a:off x="0" y="0"/>
            <a:ext cx="4468778" cy="6858000"/>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Footer Placeholder 2">
            <a:extLst>
              <a:ext uri="{FF2B5EF4-FFF2-40B4-BE49-F238E27FC236}">
                <a16:creationId xmlns:a16="http://schemas.microsoft.com/office/drawing/2014/main" id="{F491406D-F954-499E-B537-20FB12E4665F}"/>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29" name="Rectangle 28">
            <a:extLst>
              <a:ext uri="{FF2B5EF4-FFF2-40B4-BE49-F238E27FC236}">
                <a16:creationId xmlns:a16="http://schemas.microsoft.com/office/drawing/2014/main" id="{C4664560-01E5-445C-87E3-7CB4AD2C2793}"/>
              </a:ext>
            </a:extLst>
          </p:cNvPr>
          <p:cNvSpPr/>
          <p:nvPr/>
        </p:nvSpPr>
        <p:spPr>
          <a:xfrm>
            <a:off x="565768" y="2367171"/>
            <a:ext cx="3337241" cy="2123658"/>
          </a:xfrm>
          <a:prstGeom prst="rect">
            <a:avLst/>
          </a:prstGeom>
        </p:spPr>
        <p:txBody>
          <a:bodyPr wrap="square">
            <a:spAutoFit/>
          </a:bodyPr>
          <a:lstStyle/>
          <a:p>
            <a:pPr defTabSz="914367">
              <a:defRPr/>
            </a:pPr>
            <a:r>
              <a:rPr lang="en-US" sz="4400" spc="-50">
                <a:ln w="3175">
                  <a:noFill/>
                </a:ln>
                <a:solidFill>
                  <a:srgbClr val="FFFFFF"/>
                </a:solidFill>
                <a:latin typeface="Segoe UI Semibold" panose="020B0702040204020203" pitchFamily="34" charset="0"/>
                <a:cs typeface="Segoe UI Semibold" panose="020B0702040204020203" pitchFamily="34" charset="0"/>
              </a:rPr>
              <a:t>Azure SMB Partner Opportunity</a:t>
            </a:r>
          </a:p>
        </p:txBody>
      </p:sp>
      <p:grpSp>
        <p:nvGrpSpPr>
          <p:cNvPr id="4" name="Group 3">
            <a:extLst>
              <a:ext uri="{FF2B5EF4-FFF2-40B4-BE49-F238E27FC236}">
                <a16:creationId xmlns:a16="http://schemas.microsoft.com/office/drawing/2014/main" id="{613CC236-EF9F-4F68-8AC7-EE6A53A9453F}"/>
              </a:ext>
            </a:extLst>
          </p:cNvPr>
          <p:cNvGrpSpPr/>
          <p:nvPr/>
        </p:nvGrpSpPr>
        <p:grpSpPr>
          <a:xfrm>
            <a:off x="5543703" y="1718888"/>
            <a:ext cx="5329921" cy="3420224"/>
            <a:chOff x="5539016" y="1422060"/>
            <a:chExt cx="5329921" cy="3420224"/>
          </a:xfrm>
        </p:grpSpPr>
        <p:sp>
          <p:nvSpPr>
            <p:cNvPr id="30" name="TextBox 29">
              <a:extLst>
                <a:ext uri="{FF2B5EF4-FFF2-40B4-BE49-F238E27FC236}">
                  <a16:creationId xmlns:a16="http://schemas.microsoft.com/office/drawing/2014/main" id="{A2519523-820C-4086-8151-D949CCD8F283}"/>
                </a:ext>
              </a:extLst>
            </p:cNvPr>
            <p:cNvSpPr txBox="1"/>
            <p:nvPr/>
          </p:nvSpPr>
          <p:spPr>
            <a:xfrm>
              <a:off x="6400159" y="1422060"/>
              <a:ext cx="4135427"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Partner Opportunity</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3" name="TextBox 32">
              <a:extLst>
                <a:ext uri="{FF2B5EF4-FFF2-40B4-BE49-F238E27FC236}">
                  <a16:creationId xmlns:a16="http://schemas.microsoft.com/office/drawing/2014/main" id="{6DA6717E-6A84-4974-8221-A4B3EE1149C9}"/>
                </a:ext>
              </a:extLst>
            </p:cNvPr>
            <p:cNvSpPr txBox="1"/>
            <p:nvPr/>
          </p:nvSpPr>
          <p:spPr>
            <a:xfrm>
              <a:off x="6400159" y="2852494"/>
              <a:ext cx="4468778"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effectLst/>
                  <a:uLnTx/>
                  <a:uFillTx/>
                  <a:latin typeface="Segoe UI Semibold"/>
                  <a:cs typeface="Segoe UI"/>
                </a:rPr>
                <a:t>Why Migrate to Azure</a:t>
              </a:r>
              <a:endParaRPr kumimoji="0" lang="en-IN" sz="3600" b="0" i="0" u="none" strike="noStrike" kern="1200" cap="none" spc="0" normalizeH="0" baseline="0" noProof="0">
                <a:ln>
                  <a:noFill/>
                </a:ln>
                <a:effectLst/>
                <a:uLnTx/>
                <a:uFillTx/>
                <a:latin typeface="Segoe UI Semibold"/>
                <a:ea typeface="Segoe UI" pitchFamily="34" charset="0"/>
                <a:cs typeface="Segoe UI"/>
              </a:endParaRPr>
            </a:p>
          </p:txBody>
        </p:sp>
        <p:sp>
          <p:nvSpPr>
            <p:cNvPr id="34" name="TextBox 33">
              <a:extLst>
                <a:ext uri="{FF2B5EF4-FFF2-40B4-BE49-F238E27FC236}">
                  <a16:creationId xmlns:a16="http://schemas.microsoft.com/office/drawing/2014/main" id="{146D0791-B8BA-4EE0-A902-A3A1C291686B}"/>
                </a:ext>
              </a:extLst>
            </p:cNvPr>
            <p:cNvSpPr txBox="1"/>
            <p:nvPr/>
          </p:nvSpPr>
          <p:spPr>
            <a:xfrm>
              <a:off x="6400159" y="4288286"/>
              <a:ext cx="2146613" cy="55399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solidFill>
                    <a:schemeClr val="bg1">
                      <a:lumMod val="75000"/>
                    </a:schemeClr>
                  </a:solidFill>
                  <a:effectLst/>
                  <a:uLnTx/>
                  <a:uFillTx/>
                  <a:latin typeface="Segoe UI Semibold"/>
                  <a:cs typeface="Segoe UI"/>
                </a:rPr>
                <a:t>Next steps</a:t>
              </a:r>
              <a:endParaRPr kumimoji="0" lang="en-IN" sz="3600" b="0" i="0" u="none" strike="noStrike" kern="1200" cap="none" spc="0" normalizeH="0" baseline="0" noProof="0">
                <a:ln>
                  <a:noFill/>
                </a:ln>
                <a:solidFill>
                  <a:schemeClr val="bg1">
                    <a:lumMod val="75000"/>
                  </a:schemeClr>
                </a:solidFill>
                <a:effectLst/>
                <a:uLnTx/>
                <a:uFillTx/>
                <a:latin typeface="Segoe UI Semibold"/>
                <a:ea typeface="Segoe UI" pitchFamily="34" charset="0"/>
                <a:cs typeface="Segoe UI"/>
              </a:endParaRPr>
            </a:p>
          </p:txBody>
        </p:sp>
        <p:sp>
          <p:nvSpPr>
            <p:cNvPr id="37" name="Freeform 50">
              <a:extLst>
                <a:ext uri="{FF2B5EF4-FFF2-40B4-BE49-F238E27FC236}">
                  <a16:creationId xmlns:a16="http://schemas.microsoft.com/office/drawing/2014/main" id="{5582DC33-5BB2-4636-8524-3F4D4C4A25C5}"/>
                </a:ext>
              </a:extLst>
            </p:cNvPr>
            <p:cNvSpPr>
              <a:spLocks noEditPoints="1"/>
            </p:cNvSpPr>
            <p:nvPr/>
          </p:nvSpPr>
          <p:spPr bwMode="auto">
            <a:xfrm>
              <a:off x="5539016" y="1427418"/>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0" name="Freeform 50">
              <a:extLst>
                <a:ext uri="{FF2B5EF4-FFF2-40B4-BE49-F238E27FC236}">
                  <a16:creationId xmlns:a16="http://schemas.microsoft.com/office/drawing/2014/main" id="{6259A637-E114-44B8-8E6C-9D6E17C9ADD0}"/>
                </a:ext>
              </a:extLst>
            </p:cNvPr>
            <p:cNvSpPr>
              <a:spLocks noEditPoints="1"/>
            </p:cNvSpPr>
            <p:nvPr/>
          </p:nvSpPr>
          <p:spPr bwMode="auto">
            <a:xfrm>
              <a:off x="5539016" y="2857852"/>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tx2"/>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1" name="Freeform 50">
              <a:extLst>
                <a:ext uri="{FF2B5EF4-FFF2-40B4-BE49-F238E27FC236}">
                  <a16:creationId xmlns:a16="http://schemas.microsoft.com/office/drawing/2014/main" id="{683B10FA-B68F-4405-B043-24B6159B9641}"/>
                </a:ext>
              </a:extLst>
            </p:cNvPr>
            <p:cNvSpPr>
              <a:spLocks noEditPoints="1"/>
            </p:cNvSpPr>
            <p:nvPr/>
          </p:nvSpPr>
          <p:spPr bwMode="auto">
            <a:xfrm>
              <a:off x="5539016" y="4288286"/>
              <a:ext cx="548640" cy="54864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bg1">
                <a:lumMod val="75000"/>
              </a:schemeClr>
            </a:solidFill>
            <a:ln w="19050">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39091064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ED77D0-7BFA-4F20-ABD4-0CF7408D919B}"/>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81" name="Rectangle 80">
            <a:extLst>
              <a:ext uri="{FF2B5EF4-FFF2-40B4-BE49-F238E27FC236}">
                <a16:creationId xmlns:a16="http://schemas.microsoft.com/office/drawing/2014/main" id="{D2989028-9A95-42B1-898E-10BCA549D81A}"/>
              </a:ext>
            </a:extLst>
          </p:cNvPr>
          <p:cNvSpPr/>
          <p:nvPr/>
        </p:nvSpPr>
        <p:spPr>
          <a:xfrm>
            <a:off x="499450" y="3353305"/>
            <a:ext cx="3348543" cy="1425004"/>
          </a:xfrm>
          <a:prstGeom prst="rect">
            <a:avLst/>
          </a:prstGeom>
        </p:spPr>
        <p:txBody>
          <a:bodyPr wrap="square" anchor="t">
            <a:spAutoFit/>
          </a:bodyPr>
          <a:lstStyle/>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a:ln>
                  <a:noFill/>
                </a:ln>
                <a:solidFill>
                  <a:schemeClr val="tx2"/>
                </a:solidFill>
                <a:effectLst/>
                <a:uLnTx/>
                <a:uFillTx/>
                <a:latin typeface="Segoe UI Semibold"/>
              </a:rPr>
              <a:t>Unparalleled Innovation</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Azure SQL Database  </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Azure IaaS</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Azure Migrate/ Azure Lighthouse</a:t>
            </a:r>
          </a:p>
          <a:p>
            <a:pPr marL="0" marR="0" lvl="0" indent="0" algn="ctr" defTabSz="914192" eaLnBrk="1" fontAlgn="auto" latinLnBrk="0" hangingPunct="1">
              <a:lnSpc>
                <a:spcPct val="90000"/>
              </a:lnSpc>
              <a:spcBef>
                <a:spcPts val="600"/>
              </a:spcBef>
              <a:spcAft>
                <a:spcPts val="0"/>
              </a:spcAft>
              <a:buClrTx/>
              <a:buSzTx/>
              <a:buFontTx/>
              <a:buNone/>
              <a:tabLst/>
              <a:defRPr/>
            </a:pPr>
            <a:endParaRPr kumimoji="0" lang="en-US" sz="1400" b="0" i="0" u="none" strike="noStrike" kern="0" cap="none" spc="0" normalizeH="0" baseline="0" noProof="0">
              <a:ln>
                <a:noFill/>
              </a:ln>
              <a:effectLst/>
              <a:uLnTx/>
              <a:uFillTx/>
            </a:endParaRPr>
          </a:p>
        </p:txBody>
      </p:sp>
      <p:grpSp>
        <p:nvGrpSpPr>
          <p:cNvPr id="84" name="Group 83">
            <a:extLst>
              <a:ext uri="{FF2B5EF4-FFF2-40B4-BE49-F238E27FC236}">
                <a16:creationId xmlns:a16="http://schemas.microsoft.com/office/drawing/2014/main" id="{963B6574-3E3A-4561-B60D-4BC0AEC8E3AC}"/>
              </a:ext>
            </a:extLst>
          </p:cNvPr>
          <p:cNvGrpSpPr/>
          <p:nvPr/>
        </p:nvGrpSpPr>
        <p:grpSpPr>
          <a:xfrm>
            <a:off x="1849063" y="2757409"/>
            <a:ext cx="653582" cy="348979"/>
            <a:chOff x="4134971" y="2887860"/>
            <a:chExt cx="793376" cy="423623"/>
          </a:xfrm>
        </p:grpSpPr>
        <p:sp>
          <p:nvSpPr>
            <p:cNvPr id="85" name="Freeform 5">
              <a:extLst>
                <a:ext uri="{FF2B5EF4-FFF2-40B4-BE49-F238E27FC236}">
                  <a16:creationId xmlns:a16="http://schemas.microsoft.com/office/drawing/2014/main" id="{D4EC865C-C0A1-423E-A9C8-3C53FDDA6EAC}"/>
                </a:ext>
              </a:extLst>
            </p:cNvPr>
            <p:cNvSpPr>
              <a:spLocks/>
            </p:cNvSpPr>
            <p:nvPr/>
          </p:nvSpPr>
          <p:spPr bwMode="auto">
            <a:xfrm>
              <a:off x="4245536" y="2989746"/>
              <a:ext cx="682811" cy="243546"/>
            </a:xfrm>
            <a:custGeom>
              <a:avLst/>
              <a:gdLst>
                <a:gd name="T0" fmla="*/ 477 w 964"/>
                <a:gd name="T1" fmla="*/ 315 h 342"/>
                <a:gd name="T2" fmla="*/ 490 w 964"/>
                <a:gd name="T3" fmla="*/ 314 h 342"/>
                <a:gd name="T4" fmla="*/ 681 w 964"/>
                <a:gd name="T5" fmla="*/ 313 h 342"/>
                <a:gd name="T6" fmla="*/ 790 w 964"/>
                <a:gd name="T7" fmla="*/ 275 h 342"/>
                <a:gd name="T8" fmla="*/ 928 w 964"/>
                <a:gd name="T9" fmla="*/ 161 h 342"/>
                <a:gd name="T10" fmla="*/ 961 w 964"/>
                <a:gd name="T11" fmla="*/ 111 h 342"/>
                <a:gd name="T12" fmla="*/ 950 w 964"/>
                <a:gd name="T13" fmla="*/ 62 h 342"/>
                <a:gd name="T14" fmla="*/ 875 w 964"/>
                <a:gd name="T15" fmla="*/ 54 h 342"/>
                <a:gd name="T16" fmla="*/ 827 w 964"/>
                <a:gd name="T17" fmla="*/ 95 h 342"/>
                <a:gd name="T18" fmla="*/ 763 w 964"/>
                <a:gd name="T19" fmla="*/ 150 h 342"/>
                <a:gd name="T20" fmla="*/ 626 w 964"/>
                <a:gd name="T21" fmla="*/ 190 h 342"/>
                <a:gd name="T22" fmla="*/ 532 w 964"/>
                <a:gd name="T23" fmla="*/ 177 h 342"/>
                <a:gd name="T24" fmla="*/ 476 w 964"/>
                <a:gd name="T25" fmla="*/ 159 h 342"/>
                <a:gd name="T26" fmla="*/ 473 w 964"/>
                <a:gd name="T27" fmla="*/ 143 h 342"/>
                <a:gd name="T28" fmla="*/ 481 w 964"/>
                <a:gd name="T29" fmla="*/ 140 h 342"/>
                <a:gd name="T30" fmla="*/ 557 w 964"/>
                <a:gd name="T31" fmla="*/ 148 h 342"/>
                <a:gd name="T32" fmla="*/ 652 w 964"/>
                <a:gd name="T33" fmla="*/ 155 h 342"/>
                <a:gd name="T34" fmla="*/ 710 w 964"/>
                <a:gd name="T35" fmla="*/ 109 h 342"/>
                <a:gd name="T36" fmla="*/ 681 w 964"/>
                <a:gd name="T37" fmla="*/ 49 h 342"/>
                <a:gd name="T38" fmla="*/ 616 w 964"/>
                <a:gd name="T39" fmla="*/ 35 h 342"/>
                <a:gd name="T40" fmla="*/ 298 w 964"/>
                <a:gd name="T41" fmla="*/ 2 h 342"/>
                <a:gd name="T42" fmla="*/ 232 w 964"/>
                <a:gd name="T43" fmla="*/ 11 h 342"/>
                <a:gd name="T44" fmla="*/ 160 w 964"/>
                <a:gd name="T45" fmla="*/ 51 h 342"/>
                <a:gd name="T46" fmla="*/ 4 w 964"/>
                <a:gd name="T47" fmla="*/ 141 h 342"/>
                <a:gd name="T48" fmla="*/ 2 w 964"/>
                <a:gd name="T49" fmla="*/ 150 h 342"/>
                <a:gd name="T50" fmla="*/ 23 w 964"/>
                <a:gd name="T51" fmla="*/ 189 h 342"/>
                <a:gd name="T52" fmla="*/ 148 w 964"/>
                <a:gd name="T53" fmla="*/ 339 h 342"/>
                <a:gd name="T54" fmla="*/ 157 w 964"/>
                <a:gd name="T55" fmla="*/ 341 h 342"/>
                <a:gd name="T56" fmla="*/ 184 w 964"/>
                <a:gd name="T57" fmla="*/ 330 h 342"/>
                <a:gd name="T58" fmla="*/ 289 w 964"/>
                <a:gd name="T59" fmla="*/ 311 h 342"/>
                <a:gd name="T60" fmla="*/ 477 w 964"/>
                <a:gd name="T61" fmla="*/ 315 h 342"/>
                <a:gd name="T62" fmla="*/ 477 w 964"/>
                <a:gd name="T63" fmla="*/ 31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4" h="342">
                  <a:moveTo>
                    <a:pt x="477" y="315"/>
                  </a:moveTo>
                  <a:cubicBezTo>
                    <a:pt x="490" y="314"/>
                    <a:pt x="490" y="314"/>
                    <a:pt x="490" y="314"/>
                  </a:cubicBezTo>
                  <a:cubicBezTo>
                    <a:pt x="554" y="314"/>
                    <a:pt x="618" y="314"/>
                    <a:pt x="681" y="313"/>
                  </a:cubicBezTo>
                  <a:cubicBezTo>
                    <a:pt x="722" y="313"/>
                    <a:pt x="759" y="302"/>
                    <a:pt x="790" y="275"/>
                  </a:cubicBezTo>
                  <a:cubicBezTo>
                    <a:pt x="836" y="237"/>
                    <a:pt x="882" y="199"/>
                    <a:pt x="928" y="161"/>
                  </a:cubicBezTo>
                  <a:cubicBezTo>
                    <a:pt x="944" y="147"/>
                    <a:pt x="957" y="132"/>
                    <a:pt x="961" y="111"/>
                  </a:cubicBezTo>
                  <a:cubicBezTo>
                    <a:pt x="964" y="93"/>
                    <a:pt x="963" y="76"/>
                    <a:pt x="950" y="62"/>
                  </a:cubicBezTo>
                  <a:cubicBezTo>
                    <a:pt x="933" y="44"/>
                    <a:pt x="899" y="39"/>
                    <a:pt x="875" y="54"/>
                  </a:cubicBezTo>
                  <a:cubicBezTo>
                    <a:pt x="858" y="66"/>
                    <a:pt x="843" y="81"/>
                    <a:pt x="827" y="95"/>
                  </a:cubicBezTo>
                  <a:cubicBezTo>
                    <a:pt x="805" y="113"/>
                    <a:pt x="785" y="134"/>
                    <a:pt x="763" y="150"/>
                  </a:cubicBezTo>
                  <a:cubicBezTo>
                    <a:pt x="722" y="180"/>
                    <a:pt x="676" y="195"/>
                    <a:pt x="626" y="190"/>
                  </a:cubicBezTo>
                  <a:cubicBezTo>
                    <a:pt x="594" y="188"/>
                    <a:pt x="563" y="183"/>
                    <a:pt x="532" y="177"/>
                  </a:cubicBezTo>
                  <a:cubicBezTo>
                    <a:pt x="513" y="173"/>
                    <a:pt x="494" y="166"/>
                    <a:pt x="476" y="159"/>
                  </a:cubicBezTo>
                  <a:cubicBezTo>
                    <a:pt x="468" y="156"/>
                    <a:pt x="474" y="149"/>
                    <a:pt x="473" y="143"/>
                  </a:cubicBezTo>
                  <a:cubicBezTo>
                    <a:pt x="473" y="142"/>
                    <a:pt x="478" y="140"/>
                    <a:pt x="481" y="140"/>
                  </a:cubicBezTo>
                  <a:cubicBezTo>
                    <a:pt x="506" y="143"/>
                    <a:pt x="532" y="146"/>
                    <a:pt x="557" y="148"/>
                  </a:cubicBezTo>
                  <a:cubicBezTo>
                    <a:pt x="589" y="151"/>
                    <a:pt x="621" y="155"/>
                    <a:pt x="652" y="155"/>
                  </a:cubicBezTo>
                  <a:cubicBezTo>
                    <a:pt x="680" y="156"/>
                    <a:pt x="703" y="136"/>
                    <a:pt x="710" y="109"/>
                  </a:cubicBezTo>
                  <a:cubicBezTo>
                    <a:pt x="717" y="82"/>
                    <a:pt x="707" y="58"/>
                    <a:pt x="681" y="49"/>
                  </a:cubicBezTo>
                  <a:cubicBezTo>
                    <a:pt x="660" y="41"/>
                    <a:pt x="638" y="37"/>
                    <a:pt x="616" y="35"/>
                  </a:cubicBezTo>
                  <a:cubicBezTo>
                    <a:pt x="510" y="23"/>
                    <a:pt x="404" y="13"/>
                    <a:pt x="298" y="2"/>
                  </a:cubicBezTo>
                  <a:cubicBezTo>
                    <a:pt x="275" y="0"/>
                    <a:pt x="253" y="0"/>
                    <a:pt x="232" y="11"/>
                  </a:cubicBezTo>
                  <a:cubicBezTo>
                    <a:pt x="208" y="24"/>
                    <a:pt x="184" y="37"/>
                    <a:pt x="160" y="51"/>
                  </a:cubicBezTo>
                  <a:cubicBezTo>
                    <a:pt x="108" y="81"/>
                    <a:pt x="56" y="111"/>
                    <a:pt x="4" y="141"/>
                  </a:cubicBezTo>
                  <a:cubicBezTo>
                    <a:pt x="0" y="144"/>
                    <a:pt x="0" y="146"/>
                    <a:pt x="2" y="150"/>
                  </a:cubicBezTo>
                  <a:cubicBezTo>
                    <a:pt x="9" y="163"/>
                    <a:pt x="16" y="176"/>
                    <a:pt x="23" y="189"/>
                  </a:cubicBezTo>
                  <a:cubicBezTo>
                    <a:pt x="57" y="246"/>
                    <a:pt x="99" y="296"/>
                    <a:pt x="148" y="339"/>
                  </a:cubicBezTo>
                  <a:cubicBezTo>
                    <a:pt x="150" y="341"/>
                    <a:pt x="154" y="342"/>
                    <a:pt x="157" y="341"/>
                  </a:cubicBezTo>
                  <a:cubicBezTo>
                    <a:pt x="166" y="338"/>
                    <a:pt x="175" y="333"/>
                    <a:pt x="184" y="330"/>
                  </a:cubicBezTo>
                  <a:cubicBezTo>
                    <a:pt x="218" y="317"/>
                    <a:pt x="253" y="311"/>
                    <a:pt x="289" y="311"/>
                  </a:cubicBezTo>
                  <a:cubicBezTo>
                    <a:pt x="352" y="312"/>
                    <a:pt x="414" y="314"/>
                    <a:pt x="477" y="315"/>
                  </a:cubicBezTo>
                  <a:cubicBezTo>
                    <a:pt x="477" y="315"/>
                    <a:pt x="477" y="314"/>
                    <a:pt x="477" y="314"/>
                  </a:cubicBezTo>
                </a:path>
              </a:pathLst>
            </a:custGeom>
            <a:solidFill>
              <a:srgbClr val="0078D4"/>
            </a:solidFill>
            <a:ln>
              <a:noFill/>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86" name="AutoShape 68">
              <a:extLst>
                <a:ext uri="{FF2B5EF4-FFF2-40B4-BE49-F238E27FC236}">
                  <a16:creationId xmlns:a16="http://schemas.microsoft.com/office/drawing/2014/main" id="{BA123634-33A2-46A7-AC81-1D3CFF7D9388}"/>
                </a:ext>
              </a:extLst>
            </p:cNvPr>
            <p:cNvSpPr>
              <a:spLocks noChangeAspect="1" noChangeArrowheads="1" noTextEdit="1"/>
            </p:cNvSpPr>
            <p:nvPr/>
          </p:nvSpPr>
          <p:spPr bwMode="auto">
            <a:xfrm>
              <a:off x="4192172" y="2887860"/>
              <a:ext cx="39211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nvGrpSpPr>
            <p:cNvPr id="87" name="Group 86">
              <a:extLst>
                <a:ext uri="{FF2B5EF4-FFF2-40B4-BE49-F238E27FC236}">
                  <a16:creationId xmlns:a16="http://schemas.microsoft.com/office/drawing/2014/main" id="{44B46210-39CE-44B6-855B-86DA902FA40F}"/>
                </a:ext>
              </a:extLst>
            </p:cNvPr>
            <p:cNvGrpSpPr/>
            <p:nvPr/>
          </p:nvGrpSpPr>
          <p:grpSpPr>
            <a:xfrm rot="20706135">
              <a:off x="4134971" y="3025972"/>
              <a:ext cx="203532" cy="285511"/>
              <a:chOff x="4190585" y="3025973"/>
              <a:chExt cx="114300" cy="160338"/>
            </a:xfrm>
          </p:grpSpPr>
          <p:sp>
            <p:nvSpPr>
              <p:cNvPr id="88" name="Freeform 75">
                <a:extLst>
                  <a:ext uri="{FF2B5EF4-FFF2-40B4-BE49-F238E27FC236}">
                    <a16:creationId xmlns:a16="http://schemas.microsoft.com/office/drawing/2014/main" id="{ED708A43-5094-45FE-B200-5E8B0D24497F}"/>
                  </a:ext>
                </a:extLst>
              </p:cNvPr>
              <p:cNvSpPr>
                <a:spLocks/>
              </p:cNvSpPr>
              <p:nvPr/>
            </p:nvSpPr>
            <p:spPr bwMode="auto">
              <a:xfrm>
                <a:off x="4190585" y="3025973"/>
                <a:ext cx="114300" cy="160338"/>
              </a:xfrm>
              <a:custGeom>
                <a:avLst/>
                <a:gdLst>
                  <a:gd name="T0" fmla="*/ 13 w 72"/>
                  <a:gd name="T1" fmla="*/ 101 h 101"/>
                  <a:gd name="T2" fmla="*/ 72 w 72"/>
                  <a:gd name="T3" fmla="*/ 101 h 101"/>
                  <a:gd name="T4" fmla="*/ 72 w 72"/>
                  <a:gd name="T5" fmla="*/ 0 h 101"/>
                  <a:gd name="T6" fmla="*/ 0 w 72"/>
                  <a:gd name="T7" fmla="*/ 0 h 101"/>
                  <a:gd name="T8" fmla="*/ 13 w 72"/>
                  <a:gd name="T9" fmla="*/ 101 h 101"/>
                </a:gdLst>
                <a:ahLst/>
                <a:cxnLst>
                  <a:cxn ang="0">
                    <a:pos x="T0" y="T1"/>
                  </a:cxn>
                  <a:cxn ang="0">
                    <a:pos x="T2" y="T3"/>
                  </a:cxn>
                  <a:cxn ang="0">
                    <a:pos x="T4" y="T5"/>
                  </a:cxn>
                  <a:cxn ang="0">
                    <a:pos x="T6" y="T7"/>
                  </a:cxn>
                  <a:cxn ang="0">
                    <a:pos x="T8" y="T9"/>
                  </a:cxn>
                </a:cxnLst>
                <a:rect l="0" t="0" r="r" b="b"/>
                <a:pathLst>
                  <a:path w="72" h="101">
                    <a:moveTo>
                      <a:pt x="13" y="101"/>
                    </a:moveTo>
                    <a:lnTo>
                      <a:pt x="72" y="101"/>
                    </a:lnTo>
                    <a:lnTo>
                      <a:pt x="72" y="0"/>
                    </a:lnTo>
                    <a:lnTo>
                      <a:pt x="0" y="0"/>
                    </a:lnTo>
                    <a:lnTo>
                      <a:pt x="13" y="10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89" name="Oval 76">
                <a:extLst>
                  <a:ext uri="{FF2B5EF4-FFF2-40B4-BE49-F238E27FC236}">
                    <a16:creationId xmlns:a16="http://schemas.microsoft.com/office/drawing/2014/main" id="{F9057A97-25CD-4BD0-A4AE-D64A180EB3C0}"/>
                  </a:ext>
                </a:extLst>
              </p:cNvPr>
              <p:cNvSpPr>
                <a:spLocks noChangeArrowheads="1"/>
              </p:cNvSpPr>
              <p:nvPr/>
            </p:nvSpPr>
            <p:spPr bwMode="auto">
              <a:xfrm>
                <a:off x="4257259" y="3143448"/>
                <a:ext cx="22225" cy="222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grpSp>
      <p:grpSp>
        <p:nvGrpSpPr>
          <p:cNvPr id="96" name="Group 95">
            <a:extLst>
              <a:ext uri="{FF2B5EF4-FFF2-40B4-BE49-F238E27FC236}">
                <a16:creationId xmlns:a16="http://schemas.microsoft.com/office/drawing/2014/main" id="{1739AF81-CF5B-4986-91CD-5F393F45ED6D}"/>
              </a:ext>
            </a:extLst>
          </p:cNvPr>
          <p:cNvGrpSpPr/>
          <p:nvPr/>
        </p:nvGrpSpPr>
        <p:grpSpPr>
          <a:xfrm>
            <a:off x="7962514" y="2342533"/>
            <a:ext cx="3348544" cy="2719063"/>
            <a:chOff x="7778720" y="2812054"/>
            <a:chExt cx="3349019" cy="2719451"/>
          </a:xfrm>
        </p:grpSpPr>
        <p:sp>
          <p:nvSpPr>
            <p:cNvPr id="97" name="Rectangle 96">
              <a:extLst>
                <a:ext uri="{FF2B5EF4-FFF2-40B4-BE49-F238E27FC236}">
                  <a16:creationId xmlns:a16="http://schemas.microsoft.com/office/drawing/2014/main" id="{673FDB22-88E3-41FF-B923-2BBC1347CDC2}"/>
                </a:ext>
              </a:extLst>
            </p:cNvPr>
            <p:cNvSpPr/>
            <p:nvPr/>
          </p:nvSpPr>
          <p:spPr>
            <a:xfrm>
              <a:off x="7778720" y="3835414"/>
              <a:ext cx="3349019" cy="1696091"/>
            </a:xfrm>
            <a:prstGeom prst="rect">
              <a:avLst/>
            </a:prstGeom>
          </p:spPr>
          <p:txBody>
            <a:bodyPr wrap="square" anchor="t">
              <a:spAutoFit/>
            </a:bodyPr>
            <a:lstStyle/>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a:ln>
                    <a:noFill/>
                  </a:ln>
                  <a:solidFill>
                    <a:schemeClr val="tx2"/>
                  </a:solidFill>
                  <a:effectLst/>
                  <a:uLnTx/>
                  <a:uFillTx/>
                  <a:latin typeface="Segoe UI Semibold"/>
                </a:rPr>
                <a:t>Unbeatable Offers/Programs</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Free Extended Security Updates</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Azure Migration Program</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ISV Certification Hub</a:t>
              </a:r>
            </a:p>
            <a:p>
              <a:pPr marL="0" marR="0" lvl="0" indent="0" algn="ctr" defTabSz="914192" eaLnBrk="1" fontAlgn="auto" latinLnBrk="0" hangingPunct="1">
                <a:lnSpc>
                  <a:spcPct val="90000"/>
                </a:lnSpc>
                <a:spcBef>
                  <a:spcPts val="600"/>
                </a:spcBef>
                <a:spcAft>
                  <a:spcPts val="0"/>
                </a:spcAft>
                <a:buClrTx/>
                <a:buSzTx/>
                <a:buFontTx/>
                <a:buNone/>
                <a:tabLst/>
                <a:defRPr/>
              </a:pPr>
              <a:endParaRPr kumimoji="0" lang="en-US" sz="1400" b="0" i="0" u="none" strike="noStrike" kern="0" cap="none" spc="0" normalizeH="0" baseline="0" noProof="0">
                <a:ln>
                  <a:noFill/>
                </a:ln>
                <a:effectLst/>
                <a:uLnTx/>
                <a:uFillTx/>
              </a:endParaRP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 </a:t>
              </a:r>
            </a:p>
          </p:txBody>
        </p:sp>
        <p:grpSp>
          <p:nvGrpSpPr>
            <p:cNvPr id="98" name="Group 97">
              <a:extLst>
                <a:ext uri="{FF2B5EF4-FFF2-40B4-BE49-F238E27FC236}">
                  <a16:creationId xmlns:a16="http://schemas.microsoft.com/office/drawing/2014/main" id="{6EBA0392-29C6-4119-8579-AE40BD1A9D6D}"/>
                </a:ext>
              </a:extLst>
            </p:cNvPr>
            <p:cNvGrpSpPr/>
            <p:nvPr/>
          </p:nvGrpSpPr>
          <p:grpSpPr>
            <a:xfrm>
              <a:off x="9096820" y="2812054"/>
              <a:ext cx="822042" cy="633315"/>
              <a:chOff x="8492208" y="2664973"/>
              <a:chExt cx="876765" cy="675476"/>
            </a:xfrm>
          </p:grpSpPr>
          <p:grpSp>
            <p:nvGrpSpPr>
              <p:cNvPr id="99" name="Graphic 112" descr="webinar">
                <a:extLst>
                  <a:ext uri="{FF2B5EF4-FFF2-40B4-BE49-F238E27FC236}">
                    <a16:creationId xmlns:a16="http://schemas.microsoft.com/office/drawing/2014/main" id="{C470B829-ED04-4B83-B922-A59F81EE1BA9}"/>
                  </a:ext>
                </a:extLst>
              </p:cNvPr>
              <p:cNvGrpSpPr/>
              <p:nvPr/>
            </p:nvGrpSpPr>
            <p:grpSpPr>
              <a:xfrm>
                <a:off x="8492208" y="2664973"/>
                <a:ext cx="760272" cy="602034"/>
                <a:chOff x="9150173" y="4887577"/>
                <a:chExt cx="416094" cy="329491"/>
              </a:xfrm>
            </p:grpSpPr>
            <p:sp>
              <p:nvSpPr>
                <p:cNvPr id="106" name="Freeform: Shape 105">
                  <a:extLst>
                    <a:ext uri="{FF2B5EF4-FFF2-40B4-BE49-F238E27FC236}">
                      <a16:creationId xmlns:a16="http://schemas.microsoft.com/office/drawing/2014/main" id="{5C4831B1-C6CB-4710-A221-2892D4ED6106}"/>
                    </a:ext>
                  </a:extLst>
                </p:cNvPr>
                <p:cNvSpPr/>
                <p:nvPr/>
              </p:nvSpPr>
              <p:spPr>
                <a:xfrm>
                  <a:off x="9150173" y="4896331"/>
                  <a:ext cx="416094" cy="320737"/>
                </a:xfrm>
                <a:custGeom>
                  <a:avLst/>
                  <a:gdLst>
                    <a:gd name="connsiteX0" fmla="*/ 1475 w 416093"/>
                    <a:gd name="connsiteY0" fmla="*/ 321865 h 320737"/>
                    <a:gd name="connsiteX1" fmla="*/ 417568 w 416093"/>
                    <a:gd name="connsiteY1" fmla="*/ 321865 h 320737"/>
                    <a:gd name="connsiteX2" fmla="*/ 417568 w 416093"/>
                    <a:gd name="connsiteY2" fmla="*/ 1475 h 320737"/>
                    <a:gd name="connsiteX3" fmla="*/ 1475 w 416093"/>
                    <a:gd name="connsiteY3" fmla="*/ 1475 h 320737"/>
                    <a:gd name="connsiteX4" fmla="*/ 1475 w 416093"/>
                    <a:gd name="connsiteY4" fmla="*/ 321865 h 32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3" h="320737">
                      <a:moveTo>
                        <a:pt x="1475" y="321865"/>
                      </a:moveTo>
                      <a:lnTo>
                        <a:pt x="417568" y="321865"/>
                      </a:lnTo>
                      <a:lnTo>
                        <a:pt x="417568" y="1475"/>
                      </a:lnTo>
                      <a:lnTo>
                        <a:pt x="1475" y="1475"/>
                      </a:lnTo>
                      <a:lnTo>
                        <a:pt x="1475" y="321865"/>
                      </a:lnTo>
                      <a:close/>
                    </a:path>
                  </a:pathLst>
                </a:custGeom>
                <a:solidFill>
                  <a:schemeClr val="tx1">
                    <a:lumMod val="75000"/>
                  </a:schemeClr>
                </a:solidFill>
                <a:ln w="4321" cap="flat">
                  <a:noFill/>
                  <a:prstDash val="solid"/>
                  <a:miter/>
                </a:ln>
              </p:spPr>
              <p:txBody>
                <a:bodyPr rtlCol="0" anchor="ct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7" name="Freeform: Shape 106">
                  <a:extLst>
                    <a:ext uri="{FF2B5EF4-FFF2-40B4-BE49-F238E27FC236}">
                      <a16:creationId xmlns:a16="http://schemas.microsoft.com/office/drawing/2014/main" id="{002CB334-236C-44DC-B8A3-8E10EE164542}"/>
                    </a:ext>
                  </a:extLst>
                </p:cNvPr>
                <p:cNvSpPr/>
                <p:nvPr/>
              </p:nvSpPr>
              <p:spPr>
                <a:xfrm>
                  <a:off x="9150173" y="4887577"/>
                  <a:ext cx="416094" cy="43343"/>
                </a:xfrm>
                <a:custGeom>
                  <a:avLst/>
                  <a:gdLst>
                    <a:gd name="connsiteX0" fmla="*/ 1475 w 416093"/>
                    <a:gd name="connsiteY0" fmla="*/ 44836 h 43342"/>
                    <a:gd name="connsiteX1" fmla="*/ 417422 w 416093"/>
                    <a:gd name="connsiteY1" fmla="*/ 44836 h 43342"/>
                    <a:gd name="connsiteX2" fmla="*/ 417422 w 416093"/>
                    <a:gd name="connsiteY2" fmla="*/ 1475 h 43342"/>
                    <a:gd name="connsiteX3" fmla="*/ 1475 w 416093"/>
                    <a:gd name="connsiteY3" fmla="*/ 1475 h 43342"/>
                    <a:gd name="connsiteX4" fmla="*/ 1475 w 416093"/>
                    <a:gd name="connsiteY4" fmla="*/ 44836 h 4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3" h="43342">
                      <a:moveTo>
                        <a:pt x="1475" y="44836"/>
                      </a:moveTo>
                      <a:lnTo>
                        <a:pt x="417422" y="44836"/>
                      </a:lnTo>
                      <a:lnTo>
                        <a:pt x="417422" y="1475"/>
                      </a:lnTo>
                      <a:lnTo>
                        <a:pt x="1475" y="1475"/>
                      </a:lnTo>
                      <a:lnTo>
                        <a:pt x="1475" y="44836"/>
                      </a:lnTo>
                      <a:close/>
                    </a:path>
                  </a:pathLst>
                </a:custGeom>
                <a:solidFill>
                  <a:schemeClr val="tx2"/>
                </a:solidFill>
                <a:ln w="4321" cap="flat">
                  <a:noFill/>
                  <a:prstDash val="solid"/>
                  <a:miter/>
                </a:ln>
              </p:spPr>
              <p:txBody>
                <a:bodyPr rtlCol="0" anchor="ct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8" name="Freeform: Shape 107">
                  <a:extLst>
                    <a:ext uri="{FF2B5EF4-FFF2-40B4-BE49-F238E27FC236}">
                      <a16:creationId xmlns:a16="http://schemas.microsoft.com/office/drawing/2014/main" id="{3C66287D-836D-45C1-85DA-620E3D5378EA}"/>
                    </a:ext>
                  </a:extLst>
                </p:cNvPr>
                <p:cNvSpPr/>
                <p:nvPr/>
              </p:nvSpPr>
              <p:spPr>
                <a:xfrm>
                  <a:off x="9204411" y="4899547"/>
                  <a:ext cx="21672" cy="21671"/>
                </a:xfrm>
                <a:custGeom>
                  <a:avLst/>
                  <a:gdLst>
                    <a:gd name="connsiteX0" fmla="*/ 12059 w 21671"/>
                    <a:gd name="connsiteY0" fmla="*/ 22644 h 21671"/>
                    <a:gd name="connsiteX1" fmla="*/ 22645 w 21671"/>
                    <a:gd name="connsiteY1" fmla="*/ 12059 h 21671"/>
                    <a:gd name="connsiteX2" fmla="*/ 12059 w 21671"/>
                    <a:gd name="connsiteY2" fmla="*/ 1475 h 21671"/>
                    <a:gd name="connsiteX3" fmla="*/ 1475 w 21671"/>
                    <a:gd name="connsiteY3" fmla="*/ 12059 h 21671"/>
                    <a:gd name="connsiteX4" fmla="*/ 12059 w 21671"/>
                    <a:gd name="connsiteY4" fmla="*/ 22644 h 2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1" h="21671">
                      <a:moveTo>
                        <a:pt x="12059" y="22644"/>
                      </a:moveTo>
                      <a:cubicBezTo>
                        <a:pt x="17905" y="22644"/>
                        <a:pt x="22645" y="17905"/>
                        <a:pt x="22645" y="12059"/>
                      </a:cubicBezTo>
                      <a:cubicBezTo>
                        <a:pt x="22645" y="6213"/>
                        <a:pt x="17905" y="1475"/>
                        <a:pt x="12059" y="1475"/>
                      </a:cubicBezTo>
                      <a:cubicBezTo>
                        <a:pt x="6214" y="1475"/>
                        <a:pt x="1475" y="6213"/>
                        <a:pt x="1475" y="12059"/>
                      </a:cubicBezTo>
                      <a:cubicBezTo>
                        <a:pt x="1475" y="17905"/>
                        <a:pt x="6214" y="22644"/>
                        <a:pt x="12059" y="22644"/>
                      </a:cubicBezTo>
                      <a:close/>
                    </a:path>
                  </a:pathLst>
                </a:custGeom>
                <a:solidFill>
                  <a:srgbClr val="FFFFFF"/>
                </a:solidFill>
                <a:ln w="4321" cap="flat">
                  <a:noFill/>
                  <a:prstDash val="solid"/>
                  <a:miter/>
                </a:ln>
              </p:spPr>
              <p:txBody>
                <a:bodyPr rtlCol="0" anchor="ct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9" name="Freeform: Shape 108">
                  <a:extLst>
                    <a:ext uri="{FF2B5EF4-FFF2-40B4-BE49-F238E27FC236}">
                      <a16:creationId xmlns:a16="http://schemas.microsoft.com/office/drawing/2014/main" id="{70DB2CC7-9EED-47EB-B9AB-3D8F59EFFE86}"/>
                    </a:ext>
                  </a:extLst>
                </p:cNvPr>
                <p:cNvSpPr/>
                <p:nvPr/>
              </p:nvSpPr>
              <p:spPr>
                <a:xfrm>
                  <a:off x="9171561" y="4899547"/>
                  <a:ext cx="21672" cy="21671"/>
                </a:xfrm>
                <a:custGeom>
                  <a:avLst/>
                  <a:gdLst>
                    <a:gd name="connsiteX0" fmla="*/ 12059 w 21671"/>
                    <a:gd name="connsiteY0" fmla="*/ 22644 h 21671"/>
                    <a:gd name="connsiteX1" fmla="*/ 22644 w 21671"/>
                    <a:gd name="connsiteY1" fmla="*/ 12059 h 21671"/>
                    <a:gd name="connsiteX2" fmla="*/ 12059 w 21671"/>
                    <a:gd name="connsiteY2" fmla="*/ 1475 h 21671"/>
                    <a:gd name="connsiteX3" fmla="*/ 1475 w 21671"/>
                    <a:gd name="connsiteY3" fmla="*/ 12059 h 21671"/>
                    <a:gd name="connsiteX4" fmla="*/ 12059 w 21671"/>
                    <a:gd name="connsiteY4" fmla="*/ 22644 h 2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1" h="21671">
                      <a:moveTo>
                        <a:pt x="12059" y="22644"/>
                      </a:moveTo>
                      <a:cubicBezTo>
                        <a:pt x="17905" y="22644"/>
                        <a:pt x="22644" y="17905"/>
                        <a:pt x="22644" y="12059"/>
                      </a:cubicBezTo>
                      <a:cubicBezTo>
                        <a:pt x="22644" y="6213"/>
                        <a:pt x="17905" y="1475"/>
                        <a:pt x="12059" y="1475"/>
                      </a:cubicBezTo>
                      <a:cubicBezTo>
                        <a:pt x="6214" y="1475"/>
                        <a:pt x="1475" y="6213"/>
                        <a:pt x="1475" y="12059"/>
                      </a:cubicBezTo>
                      <a:cubicBezTo>
                        <a:pt x="1475" y="17905"/>
                        <a:pt x="6214" y="22644"/>
                        <a:pt x="12059" y="22644"/>
                      </a:cubicBezTo>
                      <a:close/>
                    </a:path>
                  </a:pathLst>
                </a:custGeom>
                <a:solidFill>
                  <a:srgbClr val="FFFFFF"/>
                </a:solidFill>
                <a:ln w="4321" cap="flat">
                  <a:noFill/>
                  <a:prstDash val="solid"/>
                  <a:miter/>
                </a:ln>
              </p:spPr>
              <p:txBody>
                <a:bodyPr rtlCol="0" anchor="ct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10" name="Freeform: Shape 109">
                  <a:extLst>
                    <a:ext uri="{FF2B5EF4-FFF2-40B4-BE49-F238E27FC236}">
                      <a16:creationId xmlns:a16="http://schemas.microsoft.com/office/drawing/2014/main" id="{37AB51D0-DE6E-4A8F-B7E1-DB0811713B2B}"/>
                    </a:ext>
                  </a:extLst>
                </p:cNvPr>
                <p:cNvSpPr/>
                <p:nvPr/>
              </p:nvSpPr>
              <p:spPr>
                <a:xfrm>
                  <a:off x="9237989" y="4899547"/>
                  <a:ext cx="21672" cy="21671"/>
                </a:xfrm>
                <a:custGeom>
                  <a:avLst/>
                  <a:gdLst>
                    <a:gd name="connsiteX0" fmla="*/ 12059 w 21671"/>
                    <a:gd name="connsiteY0" fmla="*/ 22644 h 21671"/>
                    <a:gd name="connsiteX1" fmla="*/ 22644 w 21671"/>
                    <a:gd name="connsiteY1" fmla="*/ 12059 h 21671"/>
                    <a:gd name="connsiteX2" fmla="*/ 12059 w 21671"/>
                    <a:gd name="connsiteY2" fmla="*/ 1475 h 21671"/>
                    <a:gd name="connsiteX3" fmla="*/ 1475 w 21671"/>
                    <a:gd name="connsiteY3" fmla="*/ 12059 h 21671"/>
                    <a:gd name="connsiteX4" fmla="*/ 12059 w 21671"/>
                    <a:gd name="connsiteY4" fmla="*/ 22644 h 2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1" h="21671">
                      <a:moveTo>
                        <a:pt x="12059" y="22644"/>
                      </a:moveTo>
                      <a:cubicBezTo>
                        <a:pt x="17905" y="22644"/>
                        <a:pt x="22644" y="17905"/>
                        <a:pt x="22644" y="12059"/>
                      </a:cubicBezTo>
                      <a:cubicBezTo>
                        <a:pt x="22644" y="6213"/>
                        <a:pt x="17905" y="1475"/>
                        <a:pt x="12059" y="1475"/>
                      </a:cubicBezTo>
                      <a:cubicBezTo>
                        <a:pt x="6214" y="1475"/>
                        <a:pt x="1475" y="6213"/>
                        <a:pt x="1475" y="12059"/>
                      </a:cubicBezTo>
                      <a:cubicBezTo>
                        <a:pt x="1475" y="17905"/>
                        <a:pt x="6214" y="22644"/>
                        <a:pt x="12059" y="22644"/>
                      </a:cubicBezTo>
                      <a:close/>
                    </a:path>
                  </a:pathLst>
                </a:custGeom>
                <a:solidFill>
                  <a:srgbClr val="FFFFFF"/>
                </a:solidFill>
                <a:ln w="4321" cap="flat">
                  <a:noFill/>
                  <a:prstDash val="solid"/>
                  <a:miter/>
                </a:ln>
              </p:spPr>
              <p:txBody>
                <a:bodyPr rtlCol="0" anchor="ct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grpSp>
            <p:nvGrpSpPr>
              <p:cNvPr id="100" name="Group 68" descr=" active paid subscriptions">
                <a:extLst>
                  <a:ext uri="{FF2B5EF4-FFF2-40B4-BE49-F238E27FC236}">
                    <a16:creationId xmlns:a16="http://schemas.microsoft.com/office/drawing/2014/main" id="{01CE1E3B-5FDD-4742-AFCA-603709194A97}"/>
                  </a:ext>
                </a:extLst>
              </p:cNvPr>
              <p:cNvGrpSpPr>
                <a:grpSpLocks noChangeAspect="1"/>
              </p:cNvGrpSpPr>
              <p:nvPr/>
            </p:nvGrpSpPr>
            <p:grpSpPr bwMode="auto">
              <a:xfrm flipH="1">
                <a:off x="8943176" y="2914651"/>
                <a:ext cx="425797" cy="425798"/>
                <a:chOff x="457" y="3052"/>
                <a:chExt cx="235" cy="235"/>
              </a:xfrm>
            </p:grpSpPr>
            <p:sp>
              <p:nvSpPr>
                <p:cNvPr id="101" name="AutoShape 67">
                  <a:extLst>
                    <a:ext uri="{FF2B5EF4-FFF2-40B4-BE49-F238E27FC236}">
                      <a16:creationId xmlns:a16="http://schemas.microsoft.com/office/drawing/2014/main" id="{6C5DB8B3-DB2E-4E84-8960-7EB3AC5C240C}"/>
                    </a:ext>
                  </a:extLst>
                </p:cNvPr>
                <p:cNvSpPr>
                  <a:spLocks noChangeAspect="1" noChangeArrowheads="1" noTextEdit="1"/>
                </p:cNvSpPr>
                <p:nvPr/>
              </p:nvSpPr>
              <p:spPr bwMode="auto">
                <a:xfrm>
                  <a:off x="457" y="3052"/>
                  <a:ext cx="235"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2" name="Rectangle 69">
                  <a:extLst>
                    <a:ext uri="{FF2B5EF4-FFF2-40B4-BE49-F238E27FC236}">
                      <a16:creationId xmlns:a16="http://schemas.microsoft.com/office/drawing/2014/main" id="{D208C2FA-60CF-42EC-BE62-5C78DF327B63}"/>
                    </a:ext>
                  </a:extLst>
                </p:cNvPr>
                <p:cNvSpPr>
                  <a:spLocks noChangeArrowheads="1"/>
                </p:cNvSpPr>
                <p:nvPr/>
              </p:nvSpPr>
              <p:spPr bwMode="auto">
                <a:xfrm>
                  <a:off x="522" y="3052"/>
                  <a:ext cx="170" cy="170"/>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3" name="Rectangle 70">
                  <a:extLst>
                    <a:ext uri="{FF2B5EF4-FFF2-40B4-BE49-F238E27FC236}">
                      <a16:creationId xmlns:a16="http://schemas.microsoft.com/office/drawing/2014/main" id="{2C4969C2-16D8-4236-8929-17712856F4C9}"/>
                    </a:ext>
                  </a:extLst>
                </p:cNvPr>
                <p:cNvSpPr>
                  <a:spLocks noChangeArrowheads="1"/>
                </p:cNvSpPr>
                <p:nvPr/>
              </p:nvSpPr>
              <p:spPr bwMode="auto">
                <a:xfrm>
                  <a:off x="483" y="3080"/>
                  <a:ext cx="181" cy="18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4" name="Rectangle 71">
                  <a:extLst>
                    <a:ext uri="{FF2B5EF4-FFF2-40B4-BE49-F238E27FC236}">
                      <a16:creationId xmlns:a16="http://schemas.microsoft.com/office/drawing/2014/main" id="{2227A089-BC64-46FC-A459-BA83523FC0B7}"/>
                    </a:ext>
                  </a:extLst>
                </p:cNvPr>
                <p:cNvSpPr>
                  <a:spLocks noChangeArrowheads="1"/>
                </p:cNvSpPr>
                <p:nvPr/>
              </p:nvSpPr>
              <p:spPr bwMode="auto">
                <a:xfrm>
                  <a:off x="457" y="3105"/>
                  <a:ext cx="182" cy="18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05" name="Freeform 72">
                  <a:extLst>
                    <a:ext uri="{FF2B5EF4-FFF2-40B4-BE49-F238E27FC236}">
                      <a16:creationId xmlns:a16="http://schemas.microsoft.com/office/drawing/2014/main" id="{05AB814E-EA5C-40FD-A23F-B292FC518A10}"/>
                    </a:ext>
                  </a:extLst>
                </p:cNvPr>
                <p:cNvSpPr>
                  <a:spLocks/>
                </p:cNvSpPr>
                <p:nvPr/>
              </p:nvSpPr>
              <p:spPr bwMode="auto">
                <a:xfrm>
                  <a:off x="483" y="3132"/>
                  <a:ext cx="130" cy="129"/>
                </a:xfrm>
                <a:custGeom>
                  <a:avLst/>
                  <a:gdLst>
                    <a:gd name="T0" fmla="*/ 130 w 130"/>
                    <a:gd name="T1" fmla="*/ 58 h 129"/>
                    <a:gd name="T2" fmla="*/ 72 w 130"/>
                    <a:gd name="T3" fmla="*/ 58 h 129"/>
                    <a:gd name="T4" fmla="*/ 72 w 130"/>
                    <a:gd name="T5" fmla="*/ 0 h 129"/>
                    <a:gd name="T6" fmla="*/ 58 w 130"/>
                    <a:gd name="T7" fmla="*/ 0 h 129"/>
                    <a:gd name="T8" fmla="*/ 58 w 130"/>
                    <a:gd name="T9" fmla="*/ 58 h 129"/>
                    <a:gd name="T10" fmla="*/ 0 w 130"/>
                    <a:gd name="T11" fmla="*/ 58 h 129"/>
                    <a:gd name="T12" fmla="*/ 0 w 130"/>
                    <a:gd name="T13" fmla="*/ 71 h 129"/>
                    <a:gd name="T14" fmla="*/ 58 w 130"/>
                    <a:gd name="T15" fmla="*/ 71 h 129"/>
                    <a:gd name="T16" fmla="*/ 58 w 130"/>
                    <a:gd name="T17" fmla="*/ 129 h 129"/>
                    <a:gd name="T18" fmla="*/ 72 w 130"/>
                    <a:gd name="T19" fmla="*/ 129 h 129"/>
                    <a:gd name="T20" fmla="*/ 72 w 130"/>
                    <a:gd name="T21" fmla="*/ 71 h 129"/>
                    <a:gd name="T22" fmla="*/ 130 w 130"/>
                    <a:gd name="T23" fmla="*/ 71 h 129"/>
                    <a:gd name="T24" fmla="*/ 130 w 130"/>
                    <a:gd name="T25" fmla="*/ 5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29">
                      <a:moveTo>
                        <a:pt x="130" y="58"/>
                      </a:moveTo>
                      <a:lnTo>
                        <a:pt x="72" y="58"/>
                      </a:lnTo>
                      <a:lnTo>
                        <a:pt x="72" y="0"/>
                      </a:lnTo>
                      <a:lnTo>
                        <a:pt x="58" y="0"/>
                      </a:lnTo>
                      <a:lnTo>
                        <a:pt x="58" y="58"/>
                      </a:lnTo>
                      <a:lnTo>
                        <a:pt x="0" y="58"/>
                      </a:lnTo>
                      <a:lnTo>
                        <a:pt x="0" y="71"/>
                      </a:lnTo>
                      <a:lnTo>
                        <a:pt x="58" y="71"/>
                      </a:lnTo>
                      <a:lnTo>
                        <a:pt x="58" y="129"/>
                      </a:lnTo>
                      <a:lnTo>
                        <a:pt x="72" y="129"/>
                      </a:lnTo>
                      <a:lnTo>
                        <a:pt x="72" y="71"/>
                      </a:lnTo>
                      <a:lnTo>
                        <a:pt x="130" y="71"/>
                      </a:lnTo>
                      <a:lnTo>
                        <a:pt x="130" y="5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grpSp>
      </p:grpSp>
      <p:grpSp>
        <p:nvGrpSpPr>
          <p:cNvPr id="111" name="Group 110">
            <a:extLst>
              <a:ext uri="{FF2B5EF4-FFF2-40B4-BE49-F238E27FC236}">
                <a16:creationId xmlns:a16="http://schemas.microsoft.com/office/drawing/2014/main" id="{9C9F7E8B-347E-44DE-9260-BBFABFF40DF6}"/>
              </a:ext>
            </a:extLst>
          </p:cNvPr>
          <p:cNvGrpSpPr/>
          <p:nvPr/>
        </p:nvGrpSpPr>
        <p:grpSpPr>
          <a:xfrm>
            <a:off x="4354970" y="2342533"/>
            <a:ext cx="3348544" cy="2456911"/>
            <a:chOff x="4421491" y="2763990"/>
            <a:chExt cx="3349019" cy="2457258"/>
          </a:xfrm>
        </p:grpSpPr>
        <p:sp>
          <p:nvSpPr>
            <p:cNvPr id="112" name="Rectangle 111">
              <a:extLst>
                <a:ext uri="{FF2B5EF4-FFF2-40B4-BE49-F238E27FC236}">
                  <a16:creationId xmlns:a16="http://schemas.microsoft.com/office/drawing/2014/main" id="{88F74B49-3C81-40DE-870A-54B67BC4C2B2}"/>
                </a:ext>
              </a:extLst>
            </p:cNvPr>
            <p:cNvSpPr/>
            <p:nvPr/>
          </p:nvSpPr>
          <p:spPr>
            <a:xfrm>
              <a:off x="4421491" y="3796042"/>
              <a:ext cx="3349019" cy="1425206"/>
            </a:xfrm>
            <a:prstGeom prst="rect">
              <a:avLst/>
            </a:prstGeom>
          </p:spPr>
          <p:txBody>
            <a:bodyPr wrap="square" anchor="t">
              <a:spAutoFit/>
            </a:bodyPr>
            <a:lstStyle/>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a:ln>
                    <a:noFill/>
                  </a:ln>
                  <a:solidFill>
                    <a:schemeClr val="tx2"/>
                  </a:solidFill>
                  <a:effectLst/>
                  <a:uLnTx/>
                  <a:uFillTx/>
                  <a:latin typeface="Segoe UI Semibold"/>
                </a:rPr>
                <a:t>Unmatched Security</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 Azure Security Center</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Azure Sentinel</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Confidential Computing </a:t>
              </a:r>
            </a:p>
            <a:p>
              <a:pPr marL="0" marR="0" lvl="0" indent="0" algn="ctr" defTabSz="914192"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rPr>
                <a:t> </a:t>
              </a:r>
            </a:p>
          </p:txBody>
        </p:sp>
        <p:grpSp>
          <p:nvGrpSpPr>
            <p:cNvPr id="113" name="Group 112">
              <a:extLst>
                <a:ext uri="{FF2B5EF4-FFF2-40B4-BE49-F238E27FC236}">
                  <a16:creationId xmlns:a16="http://schemas.microsoft.com/office/drawing/2014/main" id="{7448751D-1E0B-49AA-984D-8ADF2C46418D}"/>
                </a:ext>
              </a:extLst>
            </p:cNvPr>
            <p:cNvGrpSpPr/>
            <p:nvPr/>
          </p:nvGrpSpPr>
          <p:grpSpPr>
            <a:xfrm>
              <a:off x="5720072" y="2763990"/>
              <a:ext cx="751857" cy="729442"/>
              <a:chOff x="5815890" y="2489250"/>
              <a:chExt cx="831962" cy="807159"/>
            </a:xfrm>
          </p:grpSpPr>
          <p:grpSp>
            <p:nvGrpSpPr>
              <p:cNvPr id="114" name="Group 38" descr="analyze, search">
                <a:extLst>
                  <a:ext uri="{FF2B5EF4-FFF2-40B4-BE49-F238E27FC236}">
                    <a16:creationId xmlns:a16="http://schemas.microsoft.com/office/drawing/2014/main" id="{0AC4B8C0-8AC2-44EA-9306-A4DC53077C42}"/>
                  </a:ext>
                </a:extLst>
              </p:cNvPr>
              <p:cNvGrpSpPr>
                <a:grpSpLocks noChangeAspect="1"/>
              </p:cNvGrpSpPr>
              <p:nvPr/>
            </p:nvGrpSpPr>
            <p:grpSpPr bwMode="auto">
              <a:xfrm>
                <a:off x="5815890" y="2489250"/>
                <a:ext cx="807159" cy="807159"/>
                <a:chOff x="1653" y="805"/>
                <a:chExt cx="240" cy="240"/>
              </a:xfrm>
            </p:grpSpPr>
            <p:sp>
              <p:nvSpPr>
                <p:cNvPr id="124" name="AutoShape 37">
                  <a:extLst>
                    <a:ext uri="{FF2B5EF4-FFF2-40B4-BE49-F238E27FC236}">
                      <a16:creationId xmlns:a16="http://schemas.microsoft.com/office/drawing/2014/main" id="{8F9269AC-84BB-453C-951D-072D12ED67DE}"/>
                    </a:ext>
                  </a:extLst>
                </p:cNvPr>
                <p:cNvSpPr>
                  <a:spLocks noChangeAspect="1" noChangeArrowheads="1" noTextEdit="1"/>
                </p:cNvSpPr>
                <p:nvPr/>
              </p:nvSpPr>
              <p:spPr bwMode="auto">
                <a:xfrm>
                  <a:off x="1654" y="806"/>
                  <a:ext cx="23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5" name="Freeform 39">
                  <a:extLst>
                    <a:ext uri="{FF2B5EF4-FFF2-40B4-BE49-F238E27FC236}">
                      <a16:creationId xmlns:a16="http://schemas.microsoft.com/office/drawing/2014/main" id="{4E88AC8A-84E6-46FA-9A70-2FBBB3E55AB8}"/>
                    </a:ext>
                  </a:extLst>
                </p:cNvPr>
                <p:cNvSpPr>
                  <a:spLocks/>
                </p:cNvSpPr>
                <p:nvPr/>
              </p:nvSpPr>
              <p:spPr bwMode="auto">
                <a:xfrm>
                  <a:off x="1653" y="805"/>
                  <a:ext cx="27" cy="27"/>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6" name="Oval 40">
                  <a:extLst>
                    <a:ext uri="{FF2B5EF4-FFF2-40B4-BE49-F238E27FC236}">
                      <a16:creationId xmlns:a16="http://schemas.microsoft.com/office/drawing/2014/main" id="{3A6E2ACA-92FF-4249-8122-73EB832952A6}"/>
                    </a:ext>
                  </a:extLst>
                </p:cNvPr>
                <p:cNvSpPr>
                  <a:spLocks noChangeArrowheads="1"/>
                </p:cNvSpPr>
                <p:nvPr/>
              </p:nvSpPr>
              <p:spPr bwMode="auto">
                <a:xfrm>
                  <a:off x="1694" y="80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7" name="Oval 41">
                  <a:extLst>
                    <a:ext uri="{FF2B5EF4-FFF2-40B4-BE49-F238E27FC236}">
                      <a16:creationId xmlns:a16="http://schemas.microsoft.com/office/drawing/2014/main" id="{A27D07B6-782D-4662-8AD6-3F1CB95A2D3B}"/>
                    </a:ext>
                  </a:extLst>
                </p:cNvPr>
                <p:cNvSpPr>
                  <a:spLocks noChangeArrowheads="1"/>
                </p:cNvSpPr>
                <p:nvPr/>
              </p:nvSpPr>
              <p:spPr bwMode="auto">
                <a:xfrm>
                  <a:off x="1734" y="80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8" name="Oval 42">
                  <a:extLst>
                    <a:ext uri="{FF2B5EF4-FFF2-40B4-BE49-F238E27FC236}">
                      <a16:creationId xmlns:a16="http://schemas.microsoft.com/office/drawing/2014/main" id="{70DFECB2-ACE5-4B0D-A025-64352D2D1390}"/>
                    </a:ext>
                  </a:extLst>
                </p:cNvPr>
                <p:cNvSpPr>
                  <a:spLocks noChangeArrowheads="1"/>
                </p:cNvSpPr>
                <p:nvPr/>
              </p:nvSpPr>
              <p:spPr bwMode="auto">
                <a:xfrm>
                  <a:off x="1773" y="80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9" name="Oval 43">
                  <a:extLst>
                    <a:ext uri="{FF2B5EF4-FFF2-40B4-BE49-F238E27FC236}">
                      <a16:creationId xmlns:a16="http://schemas.microsoft.com/office/drawing/2014/main" id="{DE71D8C2-F7AE-4CA0-A204-30A098401F17}"/>
                    </a:ext>
                  </a:extLst>
                </p:cNvPr>
                <p:cNvSpPr>
                  <a:spLocks noChangeArrowheads="1"/>
                </p:cNvSpPr>
                <p:nvPr/>
              </p:nvSpPr>
              <p:spPr bwMode="auto">
                <a:xfrm>
                  <a:off x="1813" y="80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0" name="Oval 44">
                  <a:extLst>
                    <a:ext uri="{FF2B5EF4-FFF2-40B4-BE49-F238E27FC236}">
                      <a16:creationId xmlns:a16="http://schemas.microsoft.com/office/drawing/2014/main" id="{D406FDB0-DFA4-49C5-B5D2-DAF71A9A6439}"/>
                    </a:ext>
                  </a:extLst>
                </p:cNvPr>
                <p:cNvSpPr>
                  <a:spLocks noChangeArrowheads="1"/>
                </p:cNvSpPr>
                <p:nvPr/>
              </p:nvSpPr>
              <p:spPr bwMode="auto">
                <a:xfrm>
                  <a:off x="1853" y="80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1" name="Freeform 45">
                  <a:extLst>
                    <a:ext uri="{FF2B5EF4-FFF2-40B4-BE49-F238E27FC236}">
                      <a16:creationId xmlns:a16="http://schemas.microsoft.com/office/drawing/2014/main" id="{B721056A-FAF7-4BA7-BA52-280B3CD1B786}"/>
                    </a:ext>
                  </a:extLst>
                </p:cNvPr>
                <p:cNvSpPr>
                  <a:spLocks/>
                </p:cNvSpPr>
                <p:nvPr/>
              </p:nvSpPr>
              <p:spPr bwMode="auto">
                <a:xfrm>
                  <a:off x="1653" y="846"/>
                  <a:ext cx="27" cy="26"/>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2" name="Oval 46">
                  <a:extLst>
                    <a:ext uri="{FF2B5EF4-FFF2-40B4-BE49-F238E27FC236}">
                      <a16:creationId xmlns:a16="http://schemas.microsoft.com/office/drawing/2014/main" id="{49B8D5CD-45F0-48B7-930B-422DC8201E4C}"/>
                    </a:ext>
                  </a:extLst>
                </p:cNvPr>
                <p:cNvSpPr>
                  <a:spLocks noChangeArrowheads="1"/>
                </p:cNvSpPr>
                <p:nvPr/>
              </p:nvSpPr>
              <p:spPr bwMode="auto">
                <a:xfrm>
                  <a:off x="1694" y="846"/>
                  <a:ext cx="26" cy="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3" name="Oval 47">
                  <a:extLst>
                    <a:ext uri="{FF2B5EF4-FFF2-40B4-BE49-F238E27FC236}">
                      <a16:creationId xmlns:a16="http://schemas.microsoft.com/office/drawing/2014/main" id="{DAF86F9E-643A-45FE-9EA4-13EB49BAC914}"/>
                    </a:ext>
                  </a:extLst>
                </p:cNvPr>
                <p:cNvSpPr>
                  <a:spLocks noChangeArrowheads="1"/>
                </p:cNvSpPr>
                <p:nvPr/>
              </p:nvSpPr>
              <p:spPr bwMode="auto">
                <a:xfrm>
                  <a:off x="1734" y="846"/>
                  <a:ext cx="26" cy="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4" name="Oval 48">
                  <a:extLst>
                    <a:ext uri="{FF2B5EF4-FFF2-40B4-BE49-F238E27FC236}">
                      <a16:creationId xmlns:a16="http://schemas.microsoft.com/office/drawing/2014/main" id="{1EFEE4D9-8B91-4A42-8239-A725F2B09D91}"/>
                    </a:ext>
                  </a:extLst>
                </p:cNvPr>
                <p:cNvSpPr>
                  <a:spLocks noChangeArrowheads="1"/>
                </p:cNvSpPr>
                <p:nvPr/>
              </p:nvSpPr>
              <p:spPr bwMode="auto">
                <a:xfrm>
                  <a:off x="1773" y="846"/>
                  <a:ext cx="27" cy="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5" name="Oval 49">
                  <a:extLst>
                    <a:ext uri="{FF2B5EF4-FFF2-40B4-BE49-F238E27FC236}">
                      <a16:creationId xmlns:a16="http://schemas.microsoft.com/office/drawing/2014/main" id="{4545509F-EBB3-47D3-93EF-6AF0C5A5DF7F}"/>
                    </a:ext>
                  </a:extLst>
                </p:cNvPr>
                <p:cNvSpPr>
                  <a:spLocks noChangeArrowheads="1"/>
                </p:cNvSpPr>
                <p:nvPr/>
              </p:nvSpPr>
              <p:spPr bwMode="auto">
                <a:xfrm>
                  <a:off x="1813" y="846"/>
                  <a:ext cx="27" cy="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6" name="Oval 50">
                  <a:extLst>
                    <a:ext uri="{FF2B5EF4-FFF2-40B4-BE49-F238E27FC236}">
                      <a16:creationId xmlns:a16="http://schemas.microsoft.com/office/drawing/2014/main" id="{5BC32A07-8739-4B1E-9541-3AB4F636746C}"/>
                    </a:ext>
                  </a:extLst>
                </p:cNvPr>
                <p:cNvSpPr>
                  <a:spLocks noChangeArrowheads="1"/>
                </p:cNvSpPr>
                <p:nvPr/>
              </p:nvSpPr>
              <p:spPr bwMode="auto">
                <a:xfrm>
                  <a:off x="1853" y="846"/>
                  <a:ext cx="27" cy="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7" name="Freeform 51">
                  <a:extLst>
                    <a:ext uri="{FF2B5EF4-FFF2-40B4-BE49-F238E27FC236}">
                      <a16:creationId xmlns:a16="http://schemas.microsoft.com/office/drawing/2014/main" id="{BB37DD9E-5343-42B0-B50F-5F790F680677}"/>
                    </a:ext>
                  </a:extLst>
                </p:cNvPr>
                <p:cNvSpPr>
                  <a:spLocks/>
                </p:cNvSpPr>
                <p:nvPr/>
              </p:nvSpPr>
              <p:spPr bwMode="auto">
                <a:xfrm>
                  <a:off x="1653" y="885"/>
                  <a:ext cx="27" cy="27"/>
                </a:xfrm>
                <a:custGeom>
                  <a:avLst/>
                  <a:gdLst>
                    <a:gd name="T0" fmla="*/ 20 w 41"/>
                    <a:gd name="T1" fmla="*/ 41 h 41"/>
                    <a:gd name="T2" fmla="*/ 0 w 41"/>
                    <a:gd name="T3" fmla="*/ 21 h 41"/>
                    <a:gd name="T4" fmla="*/ 20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9"/>
                        <a:pt x="9" y="0"/>
                        <a:pt x="20" y="0"/>
                      </a:cubicBezTo>
                      <a:cubicBezTo>
                        <a:pt x="32" y="0"/>
                        <a:pt x="41" y="9"/>
                        <a:pt x="41" y="21"/>
                      </a:cubicBezTo>
                      <a:cubicBezTo>
                        <a:pt x="41" y="32"/>
                        <a:pt x="31" y="41"/>
                        <a:pt x="20" y="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8" name="Oval 52">
                  <a:extLst>
                    <a:ext uri="{FF2B5EF4-FFF2-40B4-BE49-F238E27FC236}">
                      <a16:creationId xmlns:a16="http://schemas.microsoft.com/office/drawing/2014/main" id="{37503285-D48D-44CB-9772-DB51ECB74A77}"/>
                    </a:ext>
                  </a:extLst>
                </p:cNvPr>
                <p:cNvSpPr>
                  <a:spLocks noChangeArrowheads="1"/>
                </p:cNvSpPr>
                <p:nvPr/>
              </p:nvSpPr>
              <p:spPr bwMode="auto">
                <a:xfrm>
                  <a:off x="1694" y="88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39" name="Oval 53">
                  <a:extLst>
                    <a:ext uri="{FF2B5EF4-FFF2-40B4-BE49-F238E27FC236}">
                      <a16:creationId xmlns:a16="http://schemas.microsoft.com/office/drawing/2014/main" id="{B492E0E7-A16E-4F9A-A50F-578E4D9DC0E8}"/>
                    </a:ext>
                  </a:extLst>
                </p:cNvPr>
                <p:cNvSpPr>
                  <a:spLocks noChangeArrowheads="1"/>
                </p:cNvSpPr>
                <p:nvPr/>
              </p:nvSpPr>
              <p:spPr bwMode="auto">
                <a:xfrm>
                  <a:off x="1734" y="88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0" name="Oval 54">
                  <a:extLst>
                    <a:ext uri="{FF2B5EF4-FFF2-40B4-BE49-F238E27FC236}">
                      <a16:creationId xmlns:a16="http://schemas.microsoft.com/office/drawing/2014/main" id="{B8EC0538-161D-48C5-B478-CDB0649C6471}"/>
                    </a:ext>
                  </a:extLst>
                </p:cNvPr>
                <p:cNvSpPr>
                  <a:spLocks noChangeArrowheads="1"/>
                </p:cNvSpPr>
                <p:nvPr/>
              </p:nvSpPr>
              <p:spPr bwMode="auto">
                <a:xfrm>
                  <a:off x="1773" y="88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1" name="Oval 55">
                  <a:extLst>
                    <a:ext uri="{FF2B5EF4-FFF2-40B4-BE49-F238E27FC236}">
                      <a16:creationId xmlns:a16="http://schemas.microsoft.com/office/drawing/2014/main" id="{447BA519-0B72-44BA-97AB-46CE4F68BE80}"/>
                    </a:ext>
                  </a:extLst>
                </p:cNvPr>
                <p:cNvSpPr>
                  <a:spLocks noChangeArrowheads="1"/>
                </p:cNvSpPr>
                <p:nvPr/>
              </p:nvSpPr>
              <p:spPr bwMode="auto">
                <a:xfrm>
                  <a:off x="1813" y="88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2" name="Oval 56">
                  <a:extLst>
                    <a:ext uri="{FF2B5EF4-FFF2-40B4-BE49-F238E27FC236}">
                      <a16:creationId xmlns:a16="http://schemas.microsoft.com/office/drawing/2014/main" id="{3A76B31E-CCA0-4068-8F31-665A541AA0D5}"/>
                    </a:ext>
                  </a:extLst>
                </p:cNvPr>
                <p:cNvSpPr>
                  <a:spLocks noChangeArrowheads="1"/>
                </p:cNvSpPr>
                <p:nvPr/>
              </p:nvSpPr>
              <p:spPr bwMode="auto">
                <a:xfrm>
                  <a:off x="1853" y="885"/>
                  <a:ext cx="27"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3" name="Freeform 57">
                  <a:extLst>
                    <a:ext uri="{FF2B5EF4-FFF2-40B4-BE49-F238E27FC236}">
                      <a16:creationId xmlns:a16="http://schemas.microsoft.com/office/drawing/2014/main" id="{F1AE0EED-C1CB-4981-8B4C-DF7BE4B1BB5B}"/>
                    </a:ext>
                  </a:extLst>
                </p:cNvPr>
                <p:cNvSpPr>
                  <a:spLocks/>
                </p:cNvSpPr>
                <p:nvPr/>
              </p:nvSpPr>
              <p:spPr bwMode="auto">
                <a:xfrm>
                  <a:off x="1653" y="925"/>
                  <a:ext cx="27" cy="27"/>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4" name="Oval 58">
                  <a:extLst>
                    <a:ext uri="{FF2B5EF4-FFF2-40B4-BE49-F238E27FC236}">
                      <a16:creationId xmlns:a16="http://schemas.microsoft.com/office/drawing/2014/main" id="{2C2908A2-E4DA-4476-B4DF-E9949DEE07E0}"/>
                    </a:ext>
                  </a:extLst>
                </p:cNvPr>
                <p:cNvSpPr>
                  <a:spLocks noChangeArrowheads="1"/>
                </p:cNvSpPr>
                <p:nvPr/>
              </p:nvSpPr>
              <p:spPr bwMode="auto">
                <a:xfrm>
                  <a:off x="1694" y="92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5" name="Oval 59">
                  <a:extLst>
                    <a:ext uri="{FF2B5EF4-FFF2-40B4-BE49-F238E27FC236}">
                      <a16:creationId xmlns:a16="http://schemas.microsoft.com/office/drawing/2014/main" id="{869687E7-7612-4565-8C2E-EBB1ADE2E288}"/>
                    </a:ext>
                  </a:extLst>
                </p:cNvPr>
                <p:cNvSpPr>
                  <a:spLocks noChangeArrowheads="1"/>
                </p:cNvSpPr>
                <p:nvPr/>
              </p:nvSpPr>
              <p:spPr bwMode="auto">
                <a:xfrm>
                  <a:off x="1734" y="92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6" name="Freeform 60">
                  <a:extLst>
                    <a:ext uri="{FF2B5EF4-FFF2-40B4-BE49-F238E27FC236}">
                      <a16:creationId xmlns:a16="http://schemas.microsoft.com/office/drawing/2014/main" id="{3FDBFE56-DF99-4DE3-8A7E-D155EBE6EFDA}"/>
                    </a:ext>
                  </a:extLst>
                </p:cNvPr>
                <p:cNvSpPr>
                  <a:spLocks/>
                </p:cNvSpPr>
                <p:nvPr/>
              </p:nvSpPr>
              <p:spPr bwMode="auto">
                <a:xfrm>
                  <a:off x="1653" y="965"/>
                  <a:ext cx="27" cy="27"/>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7" name="Oval 61">
                  <a:extLst>
                    <a:ext uri="{FF2B5EF4-FFF2-40B4-BE49-F238E27FC236}">
                      <a16:creationId xmlns:a16="http://schemas.microsoft.com/office/drawing/2014/main" id="{D67A6C4E-D54E-4F41-BEF2-87429F46E427}"/>
                    </a:ext>
                  </a:extLst>
                </p:cNvPr>
                <p:cNvSpPr>
                  <a:spLocks noChangeArrowheads="1"/>
                </p:cNvSpPr>
                <p:nvPr/>
              </p:nvSpPr>
              <p:spPr bwMode="auto">
                <a:xfrm>
                  <a:off x="1694" y="96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8" name="Oval 62">
                  <a:extLst>
                    <a:ext uri="{FF2B5EF4-FFF2-40B4-BE49-F238E27FC236}">
                      <a16:creationId xmlns:a16="http://schemas.microsoft.com/office/drawing/2014/main" id="{15C37831-BC35-4727-82CD-1D914E4F6C81}"/>
                    </a:ext>
                  </a:extLst>
                </p:cNvPr>
                <p:cNvSpPr>
                  <a:spLocks noChangeArrowheads="1"/>
                </p:cNvSpPr>
                <p:nvPr/>
              </p:nvSpPr>
              <p:spPr bwMode="auto">
                <a:xfrm>
                  <a:off x="1734" y="96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49" name="Freeform 63">
                  <a:extLst>
                    <a:ext uri="{FF2B5EF4-FFF2-40B4-BE49-F238E27FC236}">
                      <a16:creationId xmlns:a16="http://schemas.microsoft.com/office/drawing/2014/main" id="{5DEFB93C-0A44-41D5-A456-E90E78ECDBEC}"/>
                    </a:ext>
                  </a:extLst>
                </p:cNvPr>
                <p:cNvSpPr>
                  <a:spLocks/>
                </p:cNvSpPr>
                <p:nvPr/>
              </p:nvSpPr>
              <p:spPr bwMode="auto">
                <a:xfrm>
                  <a:off x="1653" y="1005"/>
                  <a:ext cx="27" cy="27"/>
                </a:xfrm>
                <a:custGeom>
                  <a:avLst/>
                  <a:gdLst>
                    <a:gd name="T0" fmla="*/ 20 w 41"/>
                    <a:gd name="T1" fmla="*/ 41 h 41"/>
                    <a:gd name="T2" fmla="*/ 0 w 41"/>
                    <a:gd name="T3" fmla="*/ 20 h 41"/>
                    <a:gd name="T4" fmla="*/ 20 w 41"/>
                    <a:gd name="T5" fmla="*/ 0 h 41"/>
                    <a:gd name="T6" fmla="*/ 41 w 41"/>
                    <a:gd name="T7" fmla="*/ 20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0"/>
                      </a:cubicBezTo>
                      <a:cubicBezTo>
                        <a:pt x="0" y="9"/>
                        <a:pt x="9" y="0"/>
                        <a:pt x="20" y="0"/>
                      </a:cubicBezTo>
                      <a:cubicBezTo>
                        <a:pt x="32" y="0"/>
                        <a:pt x="41" y="9"/>
                        <a:pt x="41" y="20"/>
                      </a:cubicBezTo>
                      <a:cubicBezTo>
                        <a:pt x="41" y="32"/>
                        <a:pt x="31" y="41"/>
                        <a:pt x="20" y="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50" name="Oval 64">
                  <a:extLst>
                    <a:ext uri="{FF2B5EF4-FFF2-40B4-BE49-F238E27FC236}">
                      <a16:creationId xmlns:a16="http://schemas.microsoft.com/office/drawing/2014/main" id="{5EF884C1-6973-47EB-BEE9-7EA9A551A525}"/>
                    </a:ext>
                  </a:extLst>
                </p:cNvPr>
                <p:cNvSpPr>
                  <a:spLocks noChangeArrowheads="1"/>
                </p:cNvSpPr>
                <p:nvPr/>
              </p:nvSpPr>
              <p:spPr bwMode="auto">
                <a:xfrm>
                  <a:off x="1694" y="100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51" name="Oval 65">
                  <a:extLst>
                    <a:ext uri="{FF2B5EF4-FFF2-40B4-BE49-F238E27FC236}">
                      <a16:creationId xmlns:a16="http://schemas.microsoft.com/office/drawing/2014/main" id="{2CFD419F-0A18-4F58-9526-1EBCB48EF9BA}"/>
                    </a:ext>
                  </a:extLst>
                </p:cNvPr>
                <p:cNvSpPr>
                  <a:spLocks noChangeArrowheads="1"/>
                </p:cNvSpPr>
                <p:nvPr/>
              </p:nvSpPr>
              <p:spPr bwMode="auto">
                <a:xfrm>
                  <a:off x="1734" y="1005"/>
                  <a:ext cx="26" cy="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grpSp>
            <p:nvGrpSpPr>
              <p:cNvPr id="115" name="Group 4">
                <a:extLst>
                  <a:ext uri="{FF2B5EF4-FFF2-40B4-BE49-F238E27FC236}">
                    <a16:creationId xmlns:a16="http://schemas.microsoft.com/office/drawing/2014/main" id="{718A9B89-223C-4DC9-9C28-DCEE504F527C}"/>
                  </a:ext>
                </a:extLst>
              </p:cNvPr>
              <p:cNvGrpSpPr>
                <a:grpSpLocks noChangeAspect="1"/>
              </p:cNvGrpSpPr>
              <p:nvPr/>
            </p:nvGrpSpPr>
            <p:grpSpPr bwMode="auto">
              <a:xfrm>
                <a:off x="6265860" y="2962277"/>
                <a:ext cx="381992" cy="305595"/>
                <a:chOff x="7577" y="1689"/>
                <a:chExt cx="1495" cy="1196"/>
              </a:xfrm>
            </p:grpSpPr>
            <p:sp>
              <p:nvSpPr>
                <p:cNvPr id="116" name="Freeform 9">
                  <a:extLst>
                    <a:ext uri="{FF2B5EF4-FFF2-40B4-BE49-F238E27FC236}">
                      <a16:creationId xmlns:a16="http://schemas.microsoft.com/office/drawing/2014/main" id="{67075620-3EB0-46A5-85DD-5C258734DB1D}"/>
                    </a:ext>
                  </a:extLst>
                </p:cNvPr>
                <p:cNvSpPr>
                  <a:spLocks/>
                </p:cNvSpPr>
                <p:nvPr/>
              </p:nvSpPr>
              <p:spPr bwMode="auto">
                <a:xfrm>
                  <a:off x="7864" y="1689"/>
                  <a:ext cx="442" cy="385"/>
                </a:xfrm>
                <a:custGeom>
                  <a:avLst/>
                  <a:gdLst>
                    <a:gd name="T0" fmla="*/ 0 w 596"/>
                    <a:gd name="T1" fmla="*/ 0 h 520"/>
                    <a:gd name="T2" fmla="*/ 596 w 596"/>
                    <a:gd name="T3" fmla="*/ 0 h 520"/>
                    <a:gd name="T4" fmla="*/ 196 w 596"/>
                    <a:gd name="T5" fmla="*/ 520 h 520"/>
                    <a:gd name="T6" fmla="*/ 0 w 596"/>
                    <a:gd name="T7" fmla="*/ 0 h 520"/>
                  </a:gdLst>
                  <a:ahLst/>
                  <a:cxnLst>
                    <a:cxn ang="0">
                      <a:pos x="T0" y="T1"/>
                    </a:cxn>
                    <a:cxn ang="0">
                      <a:pos x="T2" y="T3"/>
                    </a:cxn>
                    <a:cxn ang="0">
                      <a:pos x="T4" y="T5"/>
                    </a:cxn>
                    <a:cxn ang="0">
                      <a:pos x="T6" y="T7"/>
                    </a:cxn>
                  </a:cxnLst>
                  <a:rect l="0" t="0" r="r" b="b"/>
                  <a:pathLst>
                    <a:path w="596" h="520">
                      <a:moveTo>
                        <a:pt x="0" y="0"/>
                      </a:moveTo>
                      <a:cubicBezTo>
                        <a:pt x="199" y="0"/>
                        <a:pt x="395" y="0"/>
                        <a:pt x="596" y="0"/>
                      </a:cubicBezTo>
                      <a:cubicBezTo>
                        <a:pt x="462" y="174"/>
                        <a:pt x="330" y="346"/>
                        <a:pt x="196" y="520"/>
                      </a:cubicBezTo>
                      <a:cubicBezTo>
                        <a:pt x="130" y="345"/>
                        <a:pt x="66" y="174"/>
                        <a:pt x="0" y="0"/>
                      </a:cubicBezTo>
                      <a:close/>
                    </a:path>
                  </a:pathLst>
                </a:custGeom>
                <a:solidFill>
                  <a:srgbClr val="0078D4"/>
                </a:solidFill>
                <a:ln w="9525">
                  <a:solidFill>
                    <a:srgbClr val="0078D4"/>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17" name="Freeform 10">
                  <a:extLst>
                    <a:ext uri="{FF2B5EF4-FFF2-40B4-BE49-F238E27FC236}">
                      <a16:creationId xmlns:a16="http://schemas.microsoft.com/office/drawing/2014/main" id="{8A47A5B3-CFA4-406D-9376-3E3ACECB12DC}"/>
                    </a:ext>
                  </a:extLst>
                </p:cNvPr>
                <p:cNvSpPr>
                  <a:spLocks/>
                </p:cNvSpPr>
                <p:nvPr/>
              </p:nvSpPr>
              <p:spPr bwMode="auto">
                <a:xfrm>
                  <a:off x="8334" y="1690"/>
                  <a:ext cx="441" cy="384"/>
                </a:xfrm>
                <a:custGeom>
                  <a:avLst/>
                  <a:gdLst>
                    <a:gd name="T0" fmla="*/ 595 w 595"/>
                    <a:gd name="T1" fmla="*/ 0 h 519"/>
                    <a:gd name="T2" fmla="*/ 400 w 595"/>
                    <a:gd name="T3" fmla="*/ 519 h 519"/>
                    <a:gd name="T4" fmla="*/ 0 w 595"/>
                    <a:gd name="T5" fmla="*/ 0 h 519"/>
                    <a:gd name="T6" fmla="*/ 595 w 595"/>
                    <a:gd name="T7" fmla="*/ 0 h 519"/>
                  </a:gdLst>
                  <a:ahLst/>
                  <a:cxnLst>
                    <a:cxn ang="0">
                      <a:pos x="T0" y="T1"/>
                    </a:cxn>
                    <a:cxn ang="0">
                      <a:pos x="T2" y="T3"/>
                    </a:cxn>
                    <a:cxn ang="0">
                      <a:pos x="T4" y="T5"/>
                    </a:cxn>
                    <a:cxn ang="0">
                      <a:pos x="T6" y="T7"/>
                    </a:cxn>
                  </a:cxnLst>
                  <a:rect l="0" t="0" r="r" b="b"/>
                  <a:pathLst>
                    <a:path w="595" h="519">
                      <a:moveTo>
                        <a:pt x="595" y="0"/>
                      </a:moveTo>
                      <a:cubicBezTo>
                        <a:pt x="530" y="173"/>
                        <a:pt x="466" y="343"/>
                        <a:pt x="400" y="519"/>
                      </a:cubicBezTo>
                      <a:cubicBezTo>
                        <a:pt x="266" y="345"/>
                        <a:pt x="134" y="174"/>
                        <a:pt x="0" y="0"/>
                      </a:cubicBezTo>
                      <a:cubicBezTo>
                        <a:pt x="200" y="0"/>
                        <a:pt x="396" y="0"/>
                        <a:pt x="595" y="0"/>
                      </a:cubicBezTo>
                      <a:close/>
                    </a:path>
                  </a:pathLst>
                </a:custGeom>
                <a:solidFill>
                  <a:srgbClr val="0078D4"/>
                </a:solidFill>
                <a:ln w="9525">
                  <a:solidFill>
                    <a:srgbClr val="0078D4"/>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18" name="Freeform 6">
                  <a:extLst>
                    <a:ext uri="{FF2B5EF4-FFF2-40B4-BE49-F238E27FC236}">
                      <a16:creationId xmlns:a16="http://schemas.microsoft.com/office/drawing/2014/main" id="{B8C31DAB-A065-4F53-A55C-819046B152E2}"/>
                    </a:ext>
                  </a:extLst>
                </p:cNvPr>
                <p:cNvSpPr>
                  <a:spLocks/>
                </p:cNvSpPr>
                <p:nvPr/>
              </p:nvSpPr>
              <p:spPr bwMode="auto">
                <a:xfrm>
                  <a:off x="7577" y="2082"/>
                  <a:ext cx="715" cy="747"/>
                </a:xfrm>
                <a:custGeom>
                  <a:avLst/>
                  <a:gdLst>
                    <a:gd name="T0" fmla="*/ 0 w 965"/>
                    <a:gd name="T1" fmla="*/ 0 h 1009"/>
                    <a:gd name="T2" fmla="*/ 24 w 965"/>
                    <a:gd name="T3" fmla="*/ 0 h 1009"/>
                    <a:gd name="T4" fmla="*/ 552 w 965"/>
                    <a:gd name="T5" fmla="*/ 0 h 1009"/>
                    <a:gd name="T6" fmla="*/ 578 w 965"/>
                    <a:gd name="T7" fmla="*/ 15 h 1009"/>
                    <a:gd name="T8" fmla="*/ 846 w 965"/>
                    <a:gd name="T9" fmla="*/ 699 h 1009"/>
                    <a:gd name="T10" fmla="*/ 964 w 965"/>
                    <a:gd name="T11" fmla="*/ 999 h 1009"/>
                    <a:gd name="T12" fmla="*/ 963 w 965"/>
                    <a:gd name="T13" fmla="*/ 1009 h 1009"/>
                    <a:gd name="T14" fmla="*/ 0 w 965"/>
                    <a:gd name="T15" fmla="*/ 0 h 10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009">
                      <a:moveTo>
                        <a:pt x="0" y="0"/>
                      </a:moveTo>
                      <a:cubicBezTo>
                        <a:pt x="12" y="0"/>
                        <a:pt x="18" y="0"/>
                        <a:pt x="24" y="0"/>
                      </a:cubicBezTo>
                      <a:cubicBezTo>
                        <a:pt x="200" y="0"/>
                        <a:pt x="376" y="0"/>
                        <a:pt x="552" y="0"/>
                      </a:cubicBezTo>
                      <a:cubicBezTo>
                        <a:pt x="564" y="0"/>
                        <a:pt x="572" y="1"/>
                        <a:pt x="578" y="15"/>
                      </a:cubicBezTo>
                      <a:cubicBezTo>
                        <a:pt x="667" y="243"/>
                        <a:pt x="756" y="471"/>
                        <a:pt x="846" y="699"/>
                      </a:cubicBezTo>
                      <a:cubicBezTo>
                        <a:pt x="885" y="799"/>
                        <a:pt x="924" y="899"/>
                        <a:pt x="964" y="999"/>
                      </a:cubicBezTo>
                      <a:cubicBezTo>
                        <a:pt x="965" y="1001"/>
                        <a:pt x="965" y="1004"/>
                        <a:pt x="963" y="1009"/>
                      </a:cubicBezTo>
                      <a:cubicBezTo>
                        <a:pt x="643" y="674"/>
                        <a:pt x="324" y="339"/>
                        <a:pt x="0" y="0"/>
                      </a:cubicBezTo>
                      <a:close/>
                    </a:path>
                  </a:pathLst>
                </a:custGeom>
                <a:solidFill>
                  <a:srgbClr val="0078D4"/>
                </a:solidFill>
                <a:ln w="9525">
                  <a:solidFill>
                    <a:srgbClr val="0078D4"/>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19" name="Freeform 7">
                  <a:extLst>
                    <a:ext uri="{FF2B5EF4-FFF2-40B4-BE49-F238E27FC236}">
                      <a16:creationId xmlns:a16="http://schemas.microsoft.com/office/drawing/2014/main" id="{A4220545-C387-4CA2-9234-E123A3516321}"/>
                    </a:ext>
                  </a:extLst>
                </p:cNvPr>
                <p:cNvSpPr>
                  <a:spLocks/>
                </p:cNvSpPr>
                <p:nvPr/>
              </p:nvSpPr>
              <p:spPr bwMode="auto">
                <a:xfrm>
                  <a:off x="8360" y="2082"/>
                  <a:ext cx="712" cy="744"/>
                </a:xfrm>
                <a:custGeom>
                  <a:avLst/>
                  <a:gdLst>
                    <a:gd name="T0" fmla="*/ 0 w 961"/>
                    <a:gd name="T1" fmla="*/ 1002 h 1005"/>
                    <a:gd name="T2" fmla="*/ 57 w 961"/>
                    <a:gd name="T3" fmla="*/ 855 h 1005"/>
                    <a:gd name="T4" fmla="*/ 231 w 961"/>
                    <a:gd name="T5" fmla="*/ 414 h 1005"/>
                    <a:gd name="T6" fmla="*/ 384 w 961"/>
                    <a:gd name="T7" fmla="*/ 20 h 1005"/>
                    <a:gd name="T8" fmla="*/ 411 w 961"/>
                    <a:gd name="T9" fmla="*/ 0 h 1005"/>
                    <a:gd name="T10" fmla="*/ 941 w 961"/>
                    <a:gd name="T11" fmla="*/ 0 h 1005"/>
                    <a:gd name="T12" fmla="*/ 961 w 961"/>
                    <a:gd name="T13" fmla="*/ 2 h 1005"/>
                    <a:gd name="T14" fmla="*/ 3 w 961"/>
                    <a:gd name="T15" fmla="*/ 1005 h 1005"/>
                    <a:gd name="T16" fmla="*/ 0 w 961"/>
                    <a:gd name="T17" fmla="*/ 1002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1" h="1005">
                      <a:moveTo>
                        <a:pt x="0" y="1002"/>
                      </a:moveTo>
                      <a:cubicBezTo>
                        <a:pt x="19" y="953"/>
                        <a:pt x="38" y="904"/>
                        <a:pt x="57" y="855"/>
                      </a:cubicBezTo>
                      <a:cubicBezTo>
                        <a:pt x="115" y="708"/>
                        <a:pt x="173" y="561"/>
                        <a:pt x="231" y="414"/>
                      </a:cubicBezTo>
                      <a:cubicBezTo>
                        <a:pt x="282" y="283"/>
                        <a:pt x="333" y="151"/>
                        <a:pt x="384" y="20"/>
                      </a:cubicBezTo>
                      <a:cubicBezTo>
                        <a:pt x="389" y="8"/>
                        <a:pt x="395" y="0"/>
                        <a:pt x="411" y="0"/>
                      </a:cubicBezTo>
                      <a:cubicBezTo>
                        <a:pt x="588" y="1"/>
                        <a:pt x="764" y="0"/>
                        <a:pt x="941" y="0"/>
                      </a:cubicBezTo>
                      <a:cubicBezTo>
                        <a:pt x="946" y="0"/>
                        <a:pt x="951" y="1"/>
                        <a:pt x="961" y="2"/>
                      </a:cubicBezTo>
                      <a:cubicBezTo>
                        <a:pt x="640" y="338"/>
                        <a:pt x="322" y="672"/>
                        <a:pt x="3" y="1005"/>
                      </a:cubicBezTo>
                      <a:cubicBezTo>
                        <a:pt x="2" y="1004"/>
                        <a:pt x="1" y="1003"/>
                        <a:pt x="0" y="1002"/>
                      </a:cubicBezTo>
                      <a:close/>
                    </a:path>
                  </a:pathLst>
                </a:custGeom>
                <a:solidFill>
                  <a:srgbClr val="0078D4"/>
                </a:solidFill>
                <a:ln w="9525">
                  <a:solidFill>
                    <a:srgbClr val="0078D4"/>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0" name="Freeform 5">
                  <a:extLst>
                    <a:ext uri="{FF2B5EF4-FFF2-40B4-BE49-F238E27FC236}">
                      <a16:creationId xmlns:a16="http://schemas.microsoft.com/office/drawing/2014/main" id="{8348AB3B-1AC9-4778-9562-577A54A82239}"/>
                    </a:ext>
                  </a:extLst>
                </p:cNvPr>
                <p:cNvSpPr>
                  <a:spLocks/>
                </p:cNvSpPr>
                <p:nvPr/>
              </p:nvSpPr>
              <p:spPr bwMode="auto">
                <a:xfrm>
                  <a:off x="8012" y="2084"/>
                  <a:ext cx="630" cy="801"/>
                </a:xfrm>
                <a:custGeom>
                  <a:avLst/>
                  <a:gdLst>
                    <a:gd name="T0" fmla="*/ 0 w 851"/>
                    <a:gd name="T1" fmla="*/ 0 h 1083"/>
                    <a:gd name="T2" fmla="*/ 851 w 851"/>
                    <a:gd name="T3" fmla="*/ 0 h 1083"/>
                    <a:gd name="T4" fmla="*/ 425 w 851"/>
                    <a:gd name="T5" fmla="*/ 1083 h 1083"/>
                    <a:gd name="T6" fmla="*/ 0 w 851"/>
                    <a:gd name="T7" fmla="*/ 0 h 1083"/>
                  </a:gdLst>
                  <a:ahLst/>
                  <a:cxnLst>
                    <a:cxn ang="0">
                      <a:pos x="T0" y="T1"/>
                    </a:cxn>
                    <a:cxn ang="0">
                      <a:pos x="T2" y="T3"/>
                    </a:cxn>
                    <a:cxn ang="0">
                      <a:pos x="T4" y="T5"/>
                    </a:cxn>
                    <a:cxn ang="0">
                      <a:pos x="T6" y="T7"/>
                    </a:cxn>
                  </a:cxnLst>
                  <a:rect l="0" t="0" r="r" b="b"/>
                  <a:pathLst>
                    <a:path w="851" h="1083">
                      <a:moveTo>
                        <a:pt x="0" y="0"/>
                      </a:moveTo>
                      <a:cubicBezTo>
                        <a:pt x="285" y="0"/>
                        <a:pt x="566" y="0"/>
                        <a:pt x="851" y="0"/>
                      </a:cubicBezTo>
                      <a:cubicBezTo>
                        <a:pt x="709" y="360"/>
                        <a:pt x="569" y="719"/>
                        <a:pt x="425" y="1083"/>
                      </a:cubicBezTo>
                      <a:cubicBezTo>
                        <a:pt x="283" y="719"/>
                        <a:pt x="142" y="361"/>
                        <a:pt x="0" y="0"/>
                      </a:cubicBezTo>
                      <a:close/>
                    </a:path>
                  </a:pathLst>
                </a:custGeom>
                <a:solidFill>
                  <a:srgbClr val="50E6FF"/>
                </a:solidFill>
                <a:ln w="9525">
                  <a:solidFill>
                    <a:srgbClr val="50E6FF"/>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1" name="Freeform 8">
                  <a:extLst>
                    <a:ext uri="{FF2B5EF4-FFF2-40B4-BE49-F238E27FC236}">
                      <a16:creationId xmlns:a16="http://schemas.microsoft.com/office/drawing/2014/main" id="{EB435AD5-7CA0-4380-AF11-7ACF5127915F}"/>
                    </a:ext>
                  </a:extLst>
                </p:cNvPr>
                <p:cNvSpPr>
                  <a:spLocks/>
                </p:cNvSpPr>
                <p:nvPr/>
              </p:nvSpPr>
              <p:spPr bwMode="auto">
                <a:xfrm>
                  <a:off x="8024" y="1689"/>
                  <a:ext cx="595" cy="385"/>
                </a:xfrm>
                <a:custGeom>
                  <a:avLst/>
                  <a:gdLst>
                    <a:gd name="T0" fmla="*/ 0 w 802"/>
                    <a:gd name="T1" fmla="*/ 521 h 521"/>
                    <a:gd name="T2" fmla="*/ 401 w 802"/>
                    <a:gd name="T3" fmla="*/ 0 h 521"/>
                    <a:gd name="T4" fmla="*/ 802 w 802"/>
                    <a:gd name="T5" fmla="*/ 521 h 521"/>
                    <a:gd name="T6" fmla="*/ 0 w 802"/>
                    <a:gd name="T7" fmla="*/ 521 h 521"/>
                  </a:gdLst>
                  <a:ahLst/>
                  <a:cxnLst>
                    <a:cxn ang="0">
                      <a:pos x="T0" y="T1"/>
                    </a:cxn>
                    <a:cxn ang="0">
                      <a:pos x="T2" y="T3"/>
                    </a:cxn>
                    <a:cxn ang="0">
                      <a:pos x="T4" y="T5"/>
                    </a:cxn>
                    <a:cxn ang="0">
                      <a:pos x="T6" y="T7"/>
                    </a:cxn>
                  </a:cxnLst>
                  <a:rect l="0" t="0" r="r" b="b"/>
                  <a:pathLst>
                    <a:path w="802" h="521">
                      <a:moveTo>
                        <a:pt x="0" y="521"/>
                      </a:moveTo>
                      <a:cubicBezTo>
                        <a:pt x="134" y="347"/>
                        <a:pt x="266" y="174"/>
                        <a:pt x="401" y="0"/>
                      </a:cubicBezTo>
                      <a:cubicBezTo>
                        <a:pt x="534" y="174"/>
                        <a:pt x="667" y="346"/>
                        <a:pt x="802" y="521"/>
                      </a:cubicBezTo>
                      <a:cubicBezTo>
                        <a:pt x="534" y="521"/>
                        <a:pt x="269" y="521"/>
                        <a:pt x="0" y="521"/>
                      </a:cubicBezTo>
                      <a:close/>
                    </a:path>
                  </a:pathLst>
                </a:custGeom>
                <a:solidFill>
                  <a:srgbClr val="50E6FF"/>
                </a:solidFill>
                <a:ln w="9525">
                  <a:solidFill>
                    <a:srgbClr val="50E6FF"/>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2" name="Freeform 11">
                  <a:extLst>
                    <a:ext uri="{FF2B5EF4-FFF2-40B4-BE49-F238E27FC236}">
                      <a16:creationId xmlns:a16="http://schemas.microsoft.com/office/drawing/2014/main" id="{C287A846-D787-46D2-B39E-24D8B480EC35}"/>
                    </a:ext>
                  </a:extLst>
                </p:cNvPr>
                <p:cNvSpPr>
                  <a:spLocks/>
                </p:cNvSpPr>
                <p:nvPr/>
              </p:nvSpPr>
              <p:spPr bwMode="auto">
                <a:xfrm>
                  <a:off x="7586" y="1693"/>
                  <a:ext cx="412" cy="382"/>
                </a:xfrm>
                <a:custGeom>
                  <a:avLst/>
                  <a:gdLst>
                    <a:gd name="T0" fmla="*/ 362 w 556"/>
                    <a:gd name="T1" fmla="*/ 0 h 516"/>
                    <a:gd name="T2" fmla="*/ 556 w 556"/>
                    <a:gd name="T3" fmla="*/ 516 h 516"/>
                    <a:gd name="T4" fmla="*/ 0 w 556"/>
                    <a:gd name="T5" fmla="*/ 516 h 516"/>
                    <a:gd name="T6" fmla="*/ 362 w 556"/>
                    <a:gd name="T7" fmla="*/ 0 h 516"/>
                  </a:gdLst>
                  <a:ahLst/>
                  <a:cxnLst>
                    <a:cxn ang="0">
                      <a:pos x="T0" y="T1"/>
                    </a:cxn>
                    <a:cxn ang="0">
                      <a:pos x="T2" y="T3"/>
                    </a:cxn>
                    <a:cxn ang="0">
                      <a:pos x="T4" y="T5"/>
                    </a:cxn>
                    <a:cxn ang="0">
                      <a:pos x="T6" y="T7"/>
                    </a:cxn>
                  </a:cxnLst>
                  <a:rect l="0" t="0" r="r" b="b"/>
                  <a:pathLst>
                    <a:path w="556" h="516">
                      <a:moveTo>
                        <a:pt x="362" y="0"/>
                      </a:moveTo>
                      <a:cubicBezTo>
                        <a:pt x="428" y="175"/>
                        <a:pt x="492" y="345"/>
                        <a:pt x="556" y="516"/>
                      </a:cubicBezTo>
                      <a:cubicBezTo>
                        <a:pt x="370" y="516"/>
                        <a:pt x="187" y="516"/>
                        <a:pt x="0" y="516"/>
                      </a:cubicBezTo>
                      <a:cubicBezTo>
                        <a:pt x="121" y="344"/>
                        <a:pt x="240" y="174"/>
                        <a:pt x="362" y="0"/>
                      </a:cubicBezTo>
                      <a:close/>
                    </a:path>
                  </a:pathLst>
                </a:custGeom>
                <a:solidFill>
                  <a:srgbClr val="50E6FF"/>
                </a:solidFill>
                <a:ln w="9525">
                  <a:solidFill>
                    <a:srgbClr val="50E6FF"/>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sp>
              <p:nvSpPr>
                <p:cNvPr id="123" name="Freeform 12">
                  <a:extLst>
                    <a:ext uri="{FF2B5EF4-FFF2-40B4-BE49-F238E27FC236}">
                      <a16:creationId xmlns:a16="http://schemas.microsoft.com/office/drawing/2014/main" id="{0466C154-DBE5-4AFB-8537-04E6291D7B72}"/>
                    </a:ext>
                  </a:extLst>
                </p:cNvPr>
                <p:cNvSpPr>
                  <a:spLocks/>
                </p:cNvSpPr>
                <p:nvPr/>
              </p:nvSpPr>
              <p:spPr bwMode="auto">
                <a:xfrm>
                  <a:off x="8642" y="1695"/>
                  <a:ext cx="410" cy="380"/>
                </a:xfrm>
                <a:custGeom>
                  <a:avLst/>
                  <a:gdLst>
                    <a:gd name="T0" fmla="*/ 554 w 554"/>
                    <a:gd name="T1" fmla="*/ 514 h 514"/>
                    <a:gd name="T2" fmla="*/ 0 w 554"/>
                    <a:gd name="T3" fmla="*/ 514 h 514"/>
                    <a:gd name="T4" fmla="*/ 193 w 554"/>
                    <a:gd name="T5" fmla="*/ 0 h 514"/>
                    <a:gd name="T6" fmla="*/ 554 w 554"/>
                    <a:gd name="T7" fmla="*/ 514 h 514"/>
                  </a:gdLst>
                  <a:ahLst/>
                  <a:cxnLst>
                    <a:cxn ang="0">
                      <a:pos x="T0" y="T1"/>
                    </a:cxn>
                    <a:cxn ang="0">
                      <a:pos x="T2" y="T3"/>
                    </a:cxn>
                    <a:cxn ang="0">
                      <a:pos x="T4" y="T5"/>
                    </a:cxn>
                    <a:cxn ang="0">
                      <a:pos x="T6" y="T7"/>
                    </a:cxn>
                  </a:cxnLst>
                  <a:rect l="0" t="0" r="r" b="b"/>
                  <a:pathLst>
                    <a:path w="554" h="514">
                      <a:moveTo>
                        <a:pt x="554" y="514"/>
                      </a:moveTo>
                      <a:cubicBezTo>
                        <a:pt x="368" y="514"/>
                        <a:pt x="185" y="514"/>
                        <a:pt x="0" y="514"/>
                      </a:cubicBezTo>
                      <a:cubicBezTo>
                        <a:pt x="64" y="343"/>
                        <a:pt x="128" y="174"/>
                        <a:pt x="193" y="0"/>
                      </a:cubicBezTo>
                      <a:cubicBezTo>
                        <a:pt x="315" y="173"/>
                        <a:pt x="433" y="342"/>
                        <a:pt x="554" y="514"/>
                      </a:cubicBezTo>
                      <a:close/>
                    </a:path>
                  </a:pathLst>
                </a:custGeom>
                <a:solidFill>
                  <a:srgbClr val="50E6FF"/>
                </a:solidFill>
                <a:ln w="9525">
                  <a:solidFill>
                    <a:srgbClr val="50E6FF"/>
                  </a:solidFill>
                  <a:round/>
                  <a:headEnd/>
                  <a:tailEnd/>
                </a:ln>
              </p:spPr>
              <p:txBody>
                <a:bodyPr vert="horz" wrap="square" lIns="91427" tIns="45713" rIns="91427" bIns="45713"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endParaRPr>
                </a:p>
              </p:txBody>
            </p:sp>
          </p:grpSp>
        </p:grpSp>
      </p:grpSp>
      <p:sp>
        <p:nvSpPr>
          <p:cNvPr id="152" name="TextBox 151">
            <a:extLst>
              <a:ext uri="{FF2B5EF4-FFF2-40B4-BE49-F238E27FC236}">
                <a16:creationId xmlns:a16="http://schemas.microsoft.com/office/drawing/2014/main" id="{76D531D2-51C1-492B-820B-55DB260C5E82}"/>
              </a:ext>
            </a:extLst>
          </p:cNvPr>
          <p:cNvSpPr txBox="1"/>
          <p:nvPr/>
        </p:nvSpPr>
        <p:spPr>
          <a:xfrm>
            <a:off x="2923593" y="753257"/>
            <a:ext cx="6030861" cy="750056"/>
          </a:xfrm>
          <a:prstGeom prst="rect">
            <a:avLst/>
          </a:prstGeom>
          <a:noFill/>
        </p:spPr>
        <p:txBody>
          <a:bodyPr wrap="none" lIns="0" tIns="0" rIns="0" bIns="0" rtlCol="0">
            <a:noAutofit/>
          </a:bodyPr>
          <a:lstStyle/>
          <a:p>
            <a:pPr algn="ctr" defTabSz="914049" fontAlgn="base">
              <a:spcBef>
                <a:spcPct val="0"/>
              </a:spcBef>
              <a:defRPr/>
            </a:pPr>
            <a:r>
              <a:rPr lang="en-US" sz="3600">
                <a:latin typeface="Segoe UI Semibold" panose="020B0702040204020203" pitchFamily="34" charset="0"/>
                <a:cs typeface="Segoe UI Semibold" panose="020B0702040204020203" pitchFamily="34" charset="0"/>
              </a:rPr>
              <a:t>Why customers migrate to Azure</a:t>
            </a:r>
          </a:p>
        </p:txBody>
      </p:sp>
      <p:sp>
        <p:nvSpPr>
          <p:cNvPr id="153" name="Left Bracket 152">
            <a:extLst>
              <a:ext uri="{FF2B5EF4-FFF2-40B4-BE49-F238E27FC236}">
                <a16:creationId xmlns:a16="http://schemas.microsoft.com/office/drawing/2014/main" id="{BC467828-35BB-4A17-9F1E-DAE0C7A23D31}"/>
              </a:ext>
            </a:extLst>
          </p:cNvPr>
          <p:cNvSpPr/>
          <p:nvPr/>
        </p:nvSpPr>
        <p:spPr>
          <a:xfrm rot="16200000">
            <a:off x="5804410" y="363287"/>
            <a:ext cx="406439" cy="9756921"/>
          </a:xfrm>
          <a:prstGeom prst="leftBracket">
            <a:avLst>
              <a:gd name="adj" fmla="val 2963"/>
            </a:avLst>
          </a:prstGeom>
          <a:noFill/>
          <a:ln w="15875" cap="flat" cmpd="sng" algn="ctr">
            <a:solidFill>
              <a:srgbClr val="0078D4"/>
            </a:solidFill>
            <a:prstDash val="dash"/>
            <a:headEnd type="none" w="lg" len="med"/>
            <a:tailEnd type="none" w="lg" len="med"/>
          </a:ln>
          <a:effectLst/>
        </p:spPr>
        <p:txBody>
          <a:bodyPr rtlCol="0" anchor="ctr"/>
          <a:lstStyle/>
          <a:p>
            <a:pPr marL="0" marR="0" lvl="0" indent="0" algn="ctr"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1A1A1A"/>
              </a:solidFill>
              <a:effectLst/>
              <a:uLnTx/>
              <a:uFillTx/>
            </a:endParaRPr>
          </a:p>
        </p:txBody>
      </p:sp>
      <p:sp>
        <p:nvSpPr>
          <p:cNvPr id="154" name="TextBox 153">
            <a:extLst>
              <a:ext uri="{FF2B5EF4-FFF2-40B4-BE49-F238E27FC236}">
                <a16:creationId xmlns:a16="http://schemas.microsoft.com/office/drawing/2014/main" id="{C4E9FFDE-B8C1-4BBC-A6BF-F49EFE501660}"/>
              </a:ext>
            </a:extLst>
          </p:cNvPr>
          <p:cNvSpPr txBox="1"/>
          <p:nvPr/>
        </p:nvSpPr>
        <p:spPr>
          <a:xfrm>
            <a:off x="3685003" y="5293677"/>
            <a:ext cx="4756402" cy="338554"/>
          </a:xfrm>
          <a:prstGeom prst="rect">
            <a:avLst/>
          </a:prstGeom>
          <a:solidFill>
            <a:schemeClr val="tx2">
              <a:lumMod val="20000"/>
              <a:lumOff val="80000"/>
            </a:schemeClr>
          </a:solidFill>
          <a:ln>
            <a:solidFill>
              <a:srgbClr val="000000">
                <a:lumMod val="50000"/>
              </a:srgbClr>
            </a:solidFill>
          </a:ln>
        </p:spPr>
        <p:txBody>
          <a:bodyPr wrap="square" lIns="0" tIns="45720" rIns="0" bIns="45720" rtlCol="0">
            <a:spAutoFit/>
          </a:bodyPr>
          <a:lstStyle/>
          <a:p>
            <a:pPr marL="0" marR="0" lvl="0" indent="0" algn="ctr" defTabSz="89638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mj-lt"/>
              </a:rPr>
              <a:t>Hybrid by design  </a:t>
            </a:r>
          </a:p>
        </p:txBody>
      </p:sp>
      <p:sp>
        <p:nvSpPr>
          <p:cNvPr id="155" name="Rectangle 154">
            <a:extLst>
              <a:ext uri="{FF2B5EF4-FFF2-40B4-BE49-F238E27FC236}">
                <a16:creationId xmlns:a16="http://schemas.microsoft.com/office/drawing/2014/main" id="{A8531E77-C35F-4869-945F-3A122F4B1364}"/>
              </a:ext>
            </a:extLst>
          </p:cNvPr>
          <p:cNvSpPr/>
          <p:nvPr/>
        </p:nvSpPr>
        <p:spPr>
          <a:xfrm>
            <a:off x="3400007" y="5695880"/>
            <a:ext cx="5530938"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SQL code parity  |  Windows Admin Center  |  Azure Hybrid Benefit  </a:t>
            </a:r>
          </a:p>
        </p:txBody>
      </p:sp>
      <p:pic>
        <p:nvPicPr>
          <p:cNvPr id="79" name="Picture 78">
            <a:extLst>
              <a:ext uri="{FF2B5EF4-FFF2-40B4-BE49-F238E27FC236}">
                <a16:creationId xmlns:a16="http://schemas.microsoft.com/office/drawing/2014/main" id="{154E951F-F9CF-40FB-97ED-E14E36299DE8}"/>
              </a:ext>
            </a:extLst>
          </p:cNvPr>
          <p:cNvPicPr>
            <a:picLocks noChangeAspect="1"/>
          </p:cNvPicPr>
          <p:nvPr/>
        </p:nvPicPr>
        <p:blipFill>
          <a:blip r:embed="rId3"/>
          <a:stretch>
            <a:fillRect/>
          </a:stretch>
        </p:blipFill>
        <p:spPr>
          <a:xfrm>
            <a:off x="2014124" y="2275223"/>
            <a:ext cx="319193" cy="443936"/>
          </a:xfrm>
          <a:prstGeom prst="rect">
            <a:avLst/>
          </a:prstGeom>
        </p:spPr>
      </p:pic>
    </p:spTree>
    <p:extLst>
      <p:ext uri="{BB962C8B-B14F-4D97-AF65-F5344CB8AC3E}">
        <p14:creationId xmlns:p14="http://schemas.microsoft.com/office/powerpoint/2010/main" val="114771082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3.xml><?xml version="1.0" encoding="utf-8"?>
<a:theme xmlns:a="http://schemas.openxmlformats.org/drawingml/2006/main" name="9-51052_Microsoft_Inspire_Template_Dark">
  <a:themeElements>
    <a:clrScheme name="Inspire + Ready Dark">
      <a:dk1>
        <a:srgbClr val="000000"/>
      </a:dk1>
      <a:lt1>
        <a:srgbClr val="FFFFFF"/>
      </a:lt1>
      <a:dk2>
        <a:srgbClr val="243A5E"/>
      </a:dk2>
      <a:lt2>
        <a:srgbClr val="E6E6E6"/>
      </a:lt2>
      <a:accent1>
        <a:srgbClr val="0078D4"/>
      </a:accent1>
      <a:accent2>
        <a:srgbClr val="50E6FF"/>
      </a:accent2>
      <a:accent3>
        <a:srgbClr val="9BF00B"/>
      </a:accent3>
      <a:accent4>
        <a:srgbClr val="FFB900"/>
      </a:accent4>
      <a:accent5>
        <a:srgbClr val="D2D2D2"/>
      </a:accent5>
      <a:accent6>
        <a:srgbClr val="505050"/>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67D0148C-3AD0-4F42-9954-CB1B5AC05762}"/>
    </a:ext>
  </a:extLst>
</a:theme>
</file>

<file path=ppt/theme/theme4.xml><?xml version="1.0" encoding="utf-8"?>
<a:theme xmlns:a="http://schemas.openxmlformats.org/drawingml/2006/main" name="Standard Layouts">
  <a:themeElements>
    <a:clrScheme name="Custom 1">
      <a:dk1>
        <a:srgbClr val="505050"/>
      </a:dk1>
      <a:lt1>
        <a:srgbClr val="FFFFFF"/>
      </a:lt1>
      <a:dk2>
        <a:srgbClr val="002050"/>
      </a:dk2>
      <a:lt2>
        <a:srgbClr val="D2D2D2"/>
      </a:lt2>
      <a:accent1>
        <a:srgbClr val="0072C6"/>
      </a:accent1>
      <a:accent2>
        <a:srgbClr val="DC3C00"/>
      </a:accent2>
      <a:accent3>
        <a:srgbClr val="008272"/>
      </a:accent3>
      <a:accent4>
        <a:srgbClr val="68217A"/>
      </a:accent4>
      <a:accent5>
        <a:srgbClr val="002050"/>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C3B11EF6-C027-4BA7-B6A2-190EEB857CD9}"/>
    </a:ext>
  </a:extLst>
</a:theme>
</file>

<file path=ppt/theme/theme5.xml><?xml version="1.0" encoding="utf-8"?>
<a:theme xmlns:a="http://schemas.openxmlformats.org/drawingml/2006/main" name="1_9-51052_Microsoft_Inspire_Template_Dark">
  <a:themeElements>
    <a:clrScheme name="Inspire + Ready Dark">
      <a:dk1>
        <a:srgbClr val="000000"/>
      </a:dk1>
      <a:lt1>
        <a:srgbClr val="FFFFFF"/>
      </a:lt1>
      <a:dk2>
        <a:srgbClr val="243A5E"/>
      </a:dk2>
      <a:lt2>
        <a:srgbClr val="E6E6E6"/>
      </a:lt2>
      <a:accent1>
        <a:srgbClr val="0078D4"/>
      </a:accent1>
      <a:accent2>
        <a:srgbClr val="50E6FF"/>
      </a:accent2>
      <a:accent3>
        <a:srgbClr val="9BF00B"/>
      </a:accent3>
      <a:accent4>
        <a:srgbClr val="FFB900"/>
      </a:accent4>
      <a:accent5>
        <a:srgbClr val="D2D2D2"/>
      </a:accent5>
      <a:accent6>
        <a:srgbClr val="505050"/>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67D0148C-3AD0-4F42-9954-CB1B5AC05762}"/>
    </a:ext>
  </a:extLst>
</a:theme>
</file>

<file path=ppt/theme/theme6.xml><?xml version="1.0" encoding="utf-8"?>
<a:theme xmlns:a="http://schemas.openxmlformats.org/drawingml/2006/main" name="Basic">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7.xml><?xml version="1.0" encoding="utf-8"?>
<a:theme xmlns:a="http://schemas.openxmlformats.org/drawingml/2006/main" name="2_9-51052_Microsoft_Inspire_Template_Dark">
  <a:themeElements>
    <a:clrScheme name="Inspire + Ready Dark">
      <a:dk1>
        <a:srgbClr val="000000"/>
      </a:dk1>
      <a:lt1>
        <a:srgbClr val="FFFFFF"/>
      </a:lt1>
      <a:dk2>
        <a:srgbClr val="243A5E"/>
      </a:dk2>
      <a:lt2>
        <a:srgbClr val="E6E6E6"/>
      </a:lt2>
      <a:accent1>
        <a:srgbClr val="0078D4"/>
      </a:accent1>
      <a:accent2>
        <a:srgbClr val="50E6FF"/>
      </a:accent2>
      <a:accent3>
        <a:srgbClr val="9BF00B"/>
      </a:accent3>
      <a:accent4>
        <a:srgbClr val="FFB900"/>
      </a:accent4>
      <a:accent5>
        <a:srgbClr val="D2D2D2"/>
      </a:accent5>
      <a:accent6>
        <a:srgbClr val="505050"/>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67D0148C-3AD0-4F42-9954-CB1B5AC05762}"/>
    </a:ext>
  </a:extLst>
</a:theme>
</file>

<file path=ppt/theme/theme8.xml><?xml version="1.0" encoding="utf-8"?>
<a:theme xmlns:a="http://schemas.openxmlformats.org/drawingml/2006/main" name="9-51052_Microsoft_Ready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Breakout_16x9_Template.potx" id="{BD16E044-32EE-499D-926A-412748656A2A}" vid="{84C2CAB7-A3B3-4228-922A-473CBB91664E}"/>
    </a:ext>
  </a:extLst>
</a:theme>
</file>

<file path=ppt/theme/theme9.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30c63ef3-9331-48f0-bec7-fd83b8c2ba2b">XN7JQW3N34YQ-163904256-153682</_dlc_DocId>
    <_dlc_DocIdUrl xmlns="30c63ef3-9331-48f0-bec7-fd83b8c2ba2b">
      <Url>https://ply.sharepoint.com/sites/TeamSYNNEXatYesler/_layouts/15/DocIdRedir.aspx?ID=XN7JQW3N34YQ-163904256-153682</Url>
      <Description>XN7JQW3N34YQ-163904256-153682</Description>
    </_dlc_DocIdUrl>
    <Project_x0020_ID xmlns="0971047c-4c4b-47d6-9978-fe64b8df6ef8"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E08CC7-F94A-4536-993C-589C4988385C}">
  <ds:schemaRefs>
    <ds:schemaRef ds:uri="http://schemas.microsoft.com/sharepoint/v3/contenttype/forms"/>
  </ds:schemaRefs>
</ds:datastoreItem>
</file>

<file path=customXml/itemProps2.xml><?xml version="1.0" encoding="utf-8"?>
<ds:datastoreItem xmlns:ds="http://schemas.openxmlformats.org/officeDocument/2006/customXml" ds:itemID="{3A0E9A6D-6063-4B34-8192-80EAC3DAA329}">
  <ds:schemaRefs>
    <ds:schemaRef ds:uri="http://schemas.microsoft.com/office/2006/metadata/properties"/>
    <ds:schemaRef ds:uri="http://schemas.microsoft.com/office/infopath/2007/PartnerControls"/>
    <ds:schemaRef ds:uri="30c63ef3-9331-48f0-bec7-fd83b8c2ba2b"/>
    <ds:schemaRef ds:uri="0971047c-4c4b-47d6-9978-fe64b8df6ef8"/>
  </ds:schemaRefs>
</ds:datastoreItem>
</file>

<file path=customXml/itemProps3.xml><?xml version="1.0" encoding="utf-8"?>
<ds:datastoreItem xmlns:ds="http://schemas.openxmlformats.org/officeDocument/2006/customXml" ds:itemID="{35EC9F35-2700-40B3-AF00-FE13648FF477}">
  <ds:schemaRefs>
    <ds:schemaRef ds:uri="http://schemas.microsoft.com/sharepoint/events"/>
  </ds:schemaRefs>
</ds:datastoreItem>
</file>

<file path=customXml/itemProps4.xml><?xml version="1.0" encoding="utf-8"?>
<ds:datastoreItem xmlns:ds="http://schemas.openxmlformats.org/officeDocument/2006/customXml" ds:itemID="{D00C72A0-1103-473B-988D-5606BD419A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4597</TotalTime>
  <Words>2970</Words>
  <Application>Microsoft Office PowerPoint</Application>
  <PresentationFormat>Widescreen</PresentationFormat>
  <Paragraphs>432</Paragraphs>
  <Slides>23</Slides>
  <Notes>20</Notes>
  <HiddenSlides>3</HiddenSlides>
  <MMClips>0</MMClip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Dynamics 365</vt:lpstr>
      <vt:lpstr>1_Dynamics 365</vt:lpstr>
      <vt:lpstr>9-51052_Microsoft_Inspire_Template_Dark</vt:lpstr>
      <vt:lpstr>Standard Layouts</vt:lpstr>
      <vt:lpstr>1_9-51052_Microsoft_Inspire_Template_Dark</vt:lpstr>
      <vt:lpstr>Basic</vt:lpstr>
      <vt:lpstr>2_9-51052_Microsoft_Inspire_Template_Dark</vt:lpstr>
      <vt:lpstr>9-51052_Microsoft_Ready_Template_Light</vt:lpstr>
      <vt:lpstr>1_FY18 Enterprise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Windows Server migration</vt:lpstr>
      <vt:lpstr>SQL Server migration</vt:lpstr>
      <vt:lpstr>Linux/OSS DB migration</vt:lpstr>
      <vt:lpstr>Web apps migration</vt:lpstr>
      <vt:lpstr>Grow your business in CSP with Microsoft’s Marketplace</vt:lpstr>
      <vt:lpstr>Partner with Microsoft Azure to migrate your customers</vt:lpstr>
      <vt:lpstr>PowerPoint Presentation</vt:lpstr>
      <vt:lpstr>Win with Microsoft Azure</vt:lpstr>
      <vt:lpstr>PowerPoint Presentation</vt:lpstr>
      <vt:lpstr>Thank you</vt:lpstr>
      <vt:lpstr>Appendix</vt:lpstr>
      <vt:lpstr>Unlocking best pricing for SMB customers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SMB Partner Opportunity</dc:title>
  <dc:creator>Danny Parr</dc:creator>
  <cp:lastModifiedBy>Timothy Mohler</cp:lastModifiedBy>
  <cp:revision>3</cp:revision>
  <dcterms:created xsi:type="dcterms:W3CDTF">2019-07-09T15:59:18Z</dcterms:created>
  <dcterms:modified xsi:type="dcterms:W3CDTF">2019-12-12T22:13:56Z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0x0101008FB353FC5CCB104D91CE7927B6B41B99</vt:lpwstr>
  </property>
  <property fmtid="{D5CDD505-2E9C-101B-9397-08002B2CF9AE}" pid="3" name="_dlc_DocIdItemGuid">
    <vt:lpwstr>74fc3b99-176e-4d04-bb2c-1a8158cce0df</vt:lpwstr>
  </property>
</Properties>
</file>